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2.xml" ContentType="application/vnd.openxmlformats-officedocument.presentationml.notesSlide+xml"/>
  <Override PartName="/ppt/slides/slide79.xml" ContentType="application/vnd.openxmlformats-officedocument.presentationml.slide+xml"/>
  <Override PartName="/ppt/notesSlides/notesSlide7.xml" ContentType="application/vnd.openxmlformats-officedocument.presentationml.notesSlide+xml"/>
  <Default Extension="doc" ContentType="application/msword"/>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xls" ContentType="application/vnd.ms-exce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notesSlides/notesSlide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91"/>
  </p:notesMasterIdLst>
  <p:handoutMasterIdLst>
    <p:handoutMasterId r:id="rId92"/>
  </p:handoutMasterIdLst>
  <p:sldIdLst>
    <p:sldId id="325" r:id="rId2"/>
    <p:sldId id="397" r:id="rId3"/>
    <p:sldId id="398" r:id="rId4"/>
    <p:sldId id="406" r:id="rId5"/>
    <p:sldId id="326" r:id="rId6"/>
    <p:sldId id="357" r:id="rId7"/>
    <p:sldId id="361" r:id="rId8"/>
    <p:sldId id="375" r:id="rId9"/>
    <p:sldId id="332" r:id="rId10"/>
    <p:sldId id="358" r:id="rId11"/>
    <p:sldId id="328" r:id="rId12"/>
    <p:sldId id="333" r:id="rId13"/>
    <p:sldId id="349" r:id="rId14"/>
    <p:sldId id="335" r:id="rId15"/>
    <p:sldId id="334" r:id="rId16"/>
    <p:sldId id="412" r:id="rId17"/>
    <p:sldId id="336" r:id="rId18"/>
    <p:sldId id="352" r:id="rId19"/>
    <p:sldId id="339" r:id="rId20"/>
    <p:sldId id="376" r:id="rId21"/>
    <p:sldId id="377" r:id="rId22"/>
    <p:sldId id="378" r:id="rId23"/>
    <p:sldId id="379" r:id="rId24"/>
    <p:sldId id="380" r:id="rId25"/>
    <p:sldId id="408" r:id="rId26"/>
    <p:sldId id="381" r:id="rId27"/>
    <p:sldId id="403" r:id="rId28"/>
    <p:sldId id="382" r:id="rId29"/>
    <p:sldId id="383" r:id="rId30"/>
    <p:sldId id="384" r:id="rId31"/>
    <p:sldId id="385" r:id="rId32"/>
    <p:sldId id="386" r:id="rId33"/>
    <p:sldId id="404" r:id="rId34"/>
    <p:sldId id="405" r:id="rId35"/>
    <p:sldId id="387" r:id="rId36"/>
    <p:sldId id="388" r:id="rId37"/>
    <p:sldId id="389" r:id="rId38"/>
    <p:sldId id="390" r:id="rId39"/>
    <p:sldId id="391" r:id="rId40"/>
    <p:sldId id="392" r:id="rId41"/>
    <p:sldId id="393" r:id="rId42"/>
    <p:sldId id="402" r:id="rId43"/>
    <p:sldId id="410" r:id="rId44"/>
    <p:sldId id="411" r:id="rId45"/>
    <p:sldId id="409" r:id="rId46"/>
    <p:sldId id="399" r:id="rId47"/>
    <p:sldId id="394" r:id="rId48"/>
    <p:sldId id="395" r:id="rId49"/>
    <p:sldId id="396" r:id="rId50"/>
    <p:sldId id="453" r:id="rId51"/>
    <p:sldId id="400" r:id="rId52"/>
    <p:sldId id="401" r:id="rId53"/>
    <p:sldId id="434" r:id="rId54"/>
    <p:sldId id="329" r:id="rId55"/>
    <p:sldId id="331" r:id="rId56"/>
    <p:sldId id="359" r:id="rId57"/>
    <p:sldId id="360" r:id="rId58"/>
    <p:sldId id="452" r:id="rId59"/>
    <p:sldId id="454" r:id="rId60"/>
    <p:sldId id="337" r:id="rId61"/>
    <p:sldId id="413" r:id="rId62"/>
    <p:sldId id="441" r:id="rId63"/>
    <p:sldId id="414" r:id="rId64"/>
    <p:sldId id="415" r:id="rId65"/>
    <p:sldId id="416" r:id="rId66"/>
    <p:sldId id="433" r:id="rId67"/>
    <p:sldId id="417" r:id="rId68"/>
    <p:sldId id="418" r:id="rId69"/>
    <p:sldId id="419" r:id="rId70"/>
    <p:sldId id="420" r:id="rId71"/>
    <p:sldId id="421" r:id="rId72"/>
    <p:sldId id="422" r:id="rId73"/>
    <p:sldId id="423" r:id="rId74"/>
    <p:sldId id="424" r:id="rId75"/>
    <p:sldId id="440" r:id="rId76"/>
    <p:sldId id="442" r:id="rId77"/>
    <p:sldId id="451" r:id="rId78"/>
    <p:sldId id="443" r:id="rId79"/>
    <p:sldId id="444" r:id="rId80"/>
    <p:sldId id="446" r:id="rId81"/>
    <p:sldId id="447" r:id="rId82"/>
    <p:sldId id="448" r:id="rId83"/>
    <p:sldId id="449" r:id="rId84"/>
    <p:sldId id="450" r:id="rId85"/>
    <p:sldId id="426" r:id="rId86"/>
    <p:sldId id="427" r:id="rId87"/>
    <p:sldId id="428" r:id="rId88"/>
    <p:sldId id="445" r:id="rId89"/>
    <p:sldId id="429" r:id="rId90"/>
  </p:sldIdLst>
  <p:sldSz cx="9144000" cy="6858000" type="screen4x3"/>
  <p:notesSz cx="9601200" cy="7315200"/>
  <p:defaultTextStyle>
    <a:defPPr>
      <a:defRPr lang="en-US"/>
    </a:defPPr>
    <a:lvl1pPr algn="ctr" rtl="0" eaLnBrk="0" fontAlgn="base" hangingPunct="0">
      <a:spcBef>
        <a:spcPct val="0"/>
      </a:spcBef>
      <a:spcAft>
        <a:spcPct val="0"/>
      </a:spcAft>
      <a:defRPr sz="2000" kern="1200">
        <a:solidFill>
          <a:schemeClr val="tx1"/>
        </a:solidFill>
        <a:latin typeface="Times New Roman" pitchFamily="18" charset="0"/>
        <a:ea typeface="+mn-ea"/>
        <a:cs typeface="+mn-cs"/>
      </a:defRPr>
    </a:lvl1pPr>
    <a:lvl2pPr marL="457200" algn="ctr" rtl="0" eaLnBrk="0" fontAlgn="base" hangingPunct="0">
      <a:spcBef>
        <a:spcPct val="0"/>
      </a:spcBef>
      <a:spcAft>
        <a:spcPct val="0"/>
      </a:spcAft>
      <a:defRPr sz="20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0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0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000" kern="1200">
        <a:solidFill>
          <a:schemeClr val="tx1"/>
        </a:solidFill>
        <a:latin typeface="Times New Roman" pitchFamily="18" charset="0"/>
        <a:ea typeface="+mn-ea"/>
        <a:cs typeface="+mn-cs"/>
      </a:defRPr>
    </a:lvl5pPr>
    <a:lvl6pPr marL="2286000" algn="l" defTabSz="914400" rtl="0" eaLnBrk="1" latinLnBrk="0" hangingPunct="1">
      <a:defRPr sz="2000" kern="1200">
        <a:solidFill>
          <a:schemeClr val="tx1"/>
        </a:solidFill>
        <a:latin typeface="Times New Roman" pitchFamily="18" charset="0"/>
        <a:ea typeface="+mn-ea"/>
        <a:cs typeface="+mn-cs"/>
      </a:defRPr>
    </a:lvl6pPr>
    <a:lvl7pPr marL="2743200" algn="l" defTabSz="914400" rtl="0" eaLnBrk="1" latinLnBrk="0" hangingPunct="1">
      <a:defRPr sz="2000" kern="1200">
        <a:solidFill>
          <a:schemeClr val="tx1"/>
        </a:solidFill>
        <a:latin typeface="Times New Roman" pitchFamily="18" charset="0"/>
        <a:ea typeface="+mn-ea"/>
        <a:cs typeface="+mn-cs"/>
      </a:defRPr>
    </a:lvl7pPr>
    <a:lvl8pPr marL="3200400" algn="l" defTabSz="914400" rtl="0" eaLnBrk="1" latinLnBrk="0" hangingPunct="1">
      <a:defRPr sz="2000" kern="1200">
        <a:solidFill>
          <a:schemeClr val="tx1"/>
        </a:solidFill>
        <a:latin typeface="Times New Roman" pitchFamily="18" charset="0"/>
        <a:ea typeface="+mn-ea"/>
        <a:cs typeface="+mn-cs"/>
      </a:defRPr>
    </a:lvl8pPr>
    <a:lvl9pPr marL="3657600" algn="l" defTabSz="914400" rtl="0" eaLnBrk="1" latinLnBrk="0" hangingPunct="1">
      <a:defRPr sz="20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33CC33"/>
    <a:srgbClr val="FF0066"/>
    <a:srgbClr val="FF33CC"/>
    <a:srgbClr val="FFFFCC"/>
    <a:srgbClr val="99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p:cViewPr>
        <p:scale>
          <a:sx n="60" d="100"/>
          <a:sy n="60" d="100"/>
        </p:scale>
        <p:origin x="-1508" y="-2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79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image" Target="../media/image5.emf"/><Relationship Id="rId4"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image" Target="../media/image64.wmf"/><Relationship Id="rId1" Type="http://schemas.openxmlformats.org/officeDocument/2006/relationships/image" Target="../media/image63.wmf"/><Relationship Id="rId4" Type="http://schemas.openxmlformats.org/officeDocument/2006/relationships/image" Target="../media/image66.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25.emf"/><Relationship Id="rId1" Type="http://schemas.openxmlformats.org/officeDocument/2006/relationships/image" Target="../media/image1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6130" name="Rectangle 2"/>
          <p:cNvSpPr>
            <a:spLocks noGrp="1" noChangeArrowheads="1"/>
          </p:cNvSpPr>
          <p:nvPr>
            <p:ph type="hdr" sz="quarter"/>
          </p:nvPr>
        </p:nvSpPr>
        <p:spPr bwMode="auto">
          <a:xfrm>
            <a:off x="0" y="0"/>
            <a:ext cx="4200525" cy="347663"/>
          </a:xfrm>
          <a:prstGeom prst="rect">
            <a:avLst/>
          </a:prstGeom>
          <a:noFill/>
          <a:ln w="25400">
            <a:noFill/>
            <a:miter lim="800000"/>
            <a:headEnd/>
            <a:tailEnd/>
          </a:ln>
          <a:effectLst/>
        </p:spPr>
        <p:txBody>
          <a:bodyPr vert="horz" wrap="none" lIns="91440" tIns="45720" rIns="91440" bIns="45720" numCol="1" anchor="ctr" anchorCtr="0" compatLnSpc="1">
            <a:prstTxWarp prst="textNoShape">
              <a:avLst/>
            </a:prstTxWarp>
          </a:bodyPr>
          <a:lstStyle>
            <a:lvl1pPr algn="l">
              <a:defRPr sz="1200"/>
            </a:lvl1pPr>
          </a:lstStyle>
          <a:p>
            <a:pPr>
              <a:defRPr/>
            </a:pPr>
            <a:endParaRPr lang="en-GB"/>
          </a:p>
        </p:txBody>
      </p:sp>
      <p:sp>
        <p:nvSpPr>
          <p:cNvPr id="176131" name="Rectangle 3"/>
          <p:cNvSpPr>
            <a:spLocks noGrp="1" noChangeArrowheads="1"/>
          </p:cNvSpPr>
          <p:nvPr>
            <p:ph type="dt" sz="quarter" idx="1"/>
          </p:nvPr>
        </p:nvSpPr>
        <p:spPr bwMode="auto">
          <a:xfrm>
            <a:off x="5400675" y="0"/>
            <a:ext cx="4200525" cy="347663"/>
          </a:xfrm>
          <a:prstGeom prst="rect">
            <a:avLst/>
          </a:prstGeom>
          <a:noFill/>
          <a:ln w="25400">
            <a:noFill/>
            <a:miter lim="800000"/>
            <a:headEnd/>
            <a:tailEnd/>
          </a:ln>
          <a:effectLst/>
        </p:spPr>
        <p:txBody>
          <a:bodyPr vert="horz" wrap="none" lIns="91440" tIns="45720" rIns="91440" bIns="45720" numCol="1" anchor="ctr" anchorCtr="0" compatLnSpc="1">
            <a:prstTxWarp prst="textNoShape">
              <a:avLst/>
            </a:prstTxWarp>
          </a:bodyPr>
          <a:lstStyle>
            <a:lvl1pPr algn="r">
              <a:defRPr sz="1200"/>
            </a:lvl1pPr>
          </a:lstStyle>
          <a:p>
            <a:pPr>
              <a:defRPr/>
            </a:pPr>
            <a:endParaRPr lang="en-GB"/>
          </a:p>
        </p:txBody>
      </p:sp>
      <p:sp>
        <p:nvSpPr>
          <p:cNvPr id="176132" name="Rectangle 4"/>
          <p:cNvSpPr>
            <a:spLocks noGrp="1" noChangeArrowheads="1"/>
          </p:cNvSpPr>
          <p:nvPr>
            <p:ph type="ftr" sz="quarter" idx="2"/>
          </p:nvPr>
        </p:nvSpPr>
        <p:spPr bwMode="auto">
          <a:xfrm>
            <a:off x="0" y="6967538"/>
            <a:ext cx="4200525" cy="347662"/>
          </a:xfrm>
          <a:prstGeom prst="rect">
            <a:avLst/>
          </a:prstGeom>
          <a:noFill/>
          <a:ln w="25400">
            <a:noFill/>
            <a:miter lim="800000"/>
            <a:headEnd/>
            <a:tailEnd/>
          </a:ln>
          <a:effectLst/>
        </p:spPr>
        <p:txBody>
          <a:bodyPr vert="horz" wrap="none" lIns="91440" tIns="45720" rIns="91440" bIns="45720" numCol="1" anchor="b" anchorCtr="0" compatLnSpc="1">
            <a:prstTxWarp prst="textNoShape">
              <a:avLst/>
            </a:prstTxWarp>
          </a:bodyPr>
          <a:lstStyle>
            <a:lvl1pPr algn="l">
              <a:defRPr sz="1200"/>
            </a:lvl1pPr>
          </a:lstStyle>
          <a:p>
            <a:pPr>
              <a:defRPr/>
            </a:pPr>
            <a:endParaRPr lang="en-GB"/>
          </a:p>
        </p:txBody>
      </p:sp>
      <p:sp>
        <p:nvSpPr>
          <p:cNvPr id="176133" name="Rectangle 5"/>
          <p:cNvSpPr>
            <a:spLocks noGrp="1" noChangeArrowheads="1"/>
          </p:cNvSpPr>
          <p:nvPr>
            <p:ph type="sldNum" sz="quarter" idx="3"/>
          </p:nvPr>
        </p:nvSpPr>
        <p:spPr bwMode="auto">
          <a:xfrm>
            <a:off x="5400675" y="6967538"/>
            <a:ext cx="4200525" cy="347662"/>
          </a:xfrm>
          <a:prstGeom prst="rect">
            <a:avLst/>
          </a:prstGeom>
          <a:noFill/>
          <a:ln w="25400">
            <a:noFill/>
            <a:miter lim="800000"/>
            <a:headEnd/>
            <a:tailEnd/>
          </a:ln>
          <a:effectLst/>
        </p:spPr>
        <p:txBody>
          <a:bodyPr vert="horz" wrap="none" lIns="91440" tIns="45720" rIns="91440" bIns="45720" numCol="1" anchor="b" anchorCtr="0" compatLnSpc="1">
            <a:prstTxWarp prst="textNoShape">
              <a:avLst/>
            </a:prstTxWarp>
          </a:bodyPr>
          <a:lstStyle>
            <a:lvl1pPr algn="r">
              <a:defRPr sz="1200"/>
            </a:lvl1pPr>
          </a:lstStyle>
          <a:p>
            <a:pPr>
              <a:defRPr/>
            </a:pPr>
            <a:fld id="{88C0925B-A26D-4E98-9FA4-CF87A032F50A}" type="slidenum">
              <a:rPr lang="en-GB"/>
              <a:pPr>
                <a:defRPr/>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0"/>
            <a:ext cx="4200525" cy="347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GB"/>
          </a:p>
        </p:txBody>
      </p:sp>
      <p:sp>
        <p:nvSpPr>
          <p:cNvPr id="69635" name="Rectangle 3"/>
          <p:cNvSpPr>
            <a:spLocks noGrp="1" noChangeArrowheads="1"/>
          </p:cNvSpPr>
          <p:nvPr>
            <p:ph type="dt" idx="1"/>
          </p:nvPr>
        </p:nvSpPr>
        <p:spPr bwMode="auto">
          <a:xfrm>
            <a:off x="5400675" y="0"/>
            <a:ext cx="4200525" cy="347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GB"/>
          </a:p>
        </p:txBody>
      </p:sp>
      <p:sp>
        <p:nvSpPr>
          <p:cNvPr id="96260" name="Rectangle 4"/>
          <p:cNvSpPr>
            <a:spLocks noGrp="1" noRot="1" noChangeAspect="1" noChangeArrowheads="1" noTextEdit="1"/>
          </p:cNvSpPr>
          <p:nvPr>
            <p:ph type="sldImg" idx="2"/>
          </p:nvPr>
        </p:nvSpPr>
        <p:spPr bwMode="auto">
          <a:xfrm>
            <a:off x="2941638" y="522288"/>
            <a:ext cx="3717925" cy="2787650"/>
          </a:xfrm>
          <a:prstGeom prst="rect">
            <a:avLst/>
          </a:prstGeom>
          <a:noFill/>
          <a:ln w="9525">
            <a:solidFill>
              <a:srgbClr val="000000"/>
            </a:solidFill>
            <a:miter lim="800000"/>
            <a:headEnd/>
            <a:tailEnd/>
          </a:ln>
        </p:spPr>
      </p:sp>
      <p:sp>
        <p:nvSpPr>
          <p:cNvPr id="69637" name="Rectangle 5"/>
          <p:cNvSpPr>
            <a:spLocks noGrp="1" noChangeArrowheads="1"/>
          </p:cNvSpPr>
          <p:nvPr>
            <p:ph type="body" sz="quarter" idx="3"/>
          </p:nvPr>
        </p:nvSpPr>
        <p:spPr bwMode="auto">
          <a:xfrm>
            <a:off x="1300163" y="3482975"/>
            <a:ext cx="7000875" cy="33099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9638" name="Rectangle 6"/>
          <p:cNvSpPr>
            <a:spLocks noGrp="1" noChangeArrowheads="1"/>
          </p:cNvSpPr>
          <p:nvPr>
            <p:ph type="ftr" sz="quarter" idx="4"/>
          </p:nvPr>
        </p:nvSpPr>
        <p:spPr bwMode="auto">
          <a:xfrm>
            <a:off x="0" y="6967538"/>
            <a:ext cx="4200525" cy="3476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GB"/>
          </a:p>
        </p:txBody>
      </p:sp>
      <p:sp>
        <p:nvSpPr>
          <p:cNvPr id="69639" name="Rectangle 7"/>
          <p:cNvSpPr>
            <a:spLocks noGrp="1" noChangeArrowheads="1"/>
          </p:cNvSpPr>
          <p:nvPr>
            <p:ph type="sldNum" sz="quarter" idx="5"/>
          </p:nvPr>
        </p:nvSpPr>
        <p:spPr bwMode="auto">
          <a:xfrm>
            <a:off x="5400675" y="6967538"/>
            <a:ext cx="4200525" cy="3476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76483139-39A1-416D-9B63-706D77A8AFB6}"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FEC81C1A-647B-4623-AD9C-6B5A9A2D06CE}" type="slidenum">
              <a:rPr lang="en-GB" smtClean="0"/>
              <a:pPr/>
              <a:t>2</a:t>
            </a:fld>
            <a:endParaRPr lang="en-GB" smtClean="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2672DC06-74C2-408F-A504-1435DAC10E3B}" type="slidenum">
              <a:rPr lang="en-GB" smtClean="0"/>
              <a:pPr/>
              <a:t>50</a:t>
            </a:fld>
            <a:endParaRPr lang="en-GB" smtClean="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6B9A35EA-9906-4B6D-AFE7-8FBEA8C595A2}" type="slidenum">
              <a:rPr lang="en-GB" smtClean="0"/>
              <a:pPr/>
              <a:t>51</a:t>
            </a:fld>
            <a:endParaRPr lang="en-GB"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A3B1318C-F1C4-4016-A669-1B3A2483FBF1}" type="slidenum">
              <a:rPr lang="en-GB" smtClean="0"/>
              <a:pPr/>
              <a:t>52</a:t>
            </a:fld>
            <a:endParaRPr lang="en-GB"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DD2E6E8A-4CE1-4DDC-B091-11AED3D5D83F}" type="slidenum">
              <a:rPr lang="en-GB" smtClean="0"/>
              <a:pPr/>
              <a:t>4</a:t>
            </a:fld>
            <a:endParaRPr lang="en-GB" smtClean="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86926E05-8469-40A0-8FF4-8713C47606FF}" type="slidenum">
              <a:rPr lang="en-GB" smtClean="0"/>
              <a:pPr/>
              <a:t>27</a:t>
            </a:fld>
            <a:endParaRPr lang="en-GB"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296DFA4F-40B2-4F96-A055-5A24849A170A}" type="slidenum">
              <a:rPr lang="en-GB" smtClean="0"/>
              <a:pPr/>
              <a:t>33</a:t>
            </a:fld>
            <a:endParaRPr lang="en-GB" smtClean="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8149D45C-E625-40EF-98E4-BE31DF27B927}" type="slidenum">
              <a:rPr lang="en-GB" smtClean="0"/>
              <a:pPr/>
              <a:t>34</a:t>
            </a:fld>
            <a:endParaRPr lang="en-GB"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A7248AC9-7A77-4438-8203-8C440F33F7DC}" type="slidenum">
              <a:rPr lang="en-GB" smtClean="0"/>
              <a:pPr/>
              <a:t>41</a:t>
            </a:fld>
            <a:endParaRPr lang="en-GB"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9D52918B-BED1-4C6E-8088-8EB69BB5D22F}" type="slidenum">
              <a:rPr lang="en-GB" smtClean="0"/>
              <a:pPr/>
              <a:t>42</a:t>
            </a:fld>
            <a:endParaRPr lang="en-GB"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51C37389-7472-4165-A0C6-4FFEE5C82258}" type="slidenum">
              <a:rPr lang="en-GB" smtClean="0"/>
              <a:pPr/>
              <a:t>45</a:t>
            </a:fld>
            <a:endParaRPr lang="en-GB"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38363541-7DC3-49A0-BCC5-2E826904C08C}" type="slidenum">
              <a:rPr lang="en-GB" smtClean="0"/>
              <a:pPr/>
              <a:t>46</a:t>
            </a:fld>
            <a:endParaRPr lang="en-GB" smtClean="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0070C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36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l">
              <a:buNone/>
              <a:defRPr sz="240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4" name="Rectangle 3"/>
          <p:cNvSpPr>
            <a:spLocks noGrp="1" noChangeArrowheads="1"/>
          </p:cNvSpPr>
          <p:nvPr>
            <p:ph type="ftr" sz="quarter" idx="10"/>
          </p:nvPr>
        </p:nvSpPr>
        <p:spPr/>
        <p:txBody>
          <a:bodyPr/>
          <a:lstStyle>
            <a:lvl1pPr>
              <a:defRPr/>
            </a:lvl1pPr>
          </a:lstStyle>
          <a:p>
            <a:pPr>
              <a:defRPr/>
            </a:pPr>
            <a:r>
              <a:rPr lang="en-GB" smtClean="0"/>
              <a:t>Carpenter PFE Calczaf</a:t>
            </a:r>
            <a:endParaRPr lang="en-GB" dirty="0"/>
          </a:p>
        </p:txBody>
      </p:sp>
      <p:sp>
        <p:nvSpPr>
          <p:cNvPr id="5" name="Rectangle 4"/>
          <p:cNvSpPr>
            <a:spLocks noGrp="1" noChangeArrowheads="1"/>
          </p:cNvSpPr>
          <p:nvPr>
            <p:ph type="sldNum" sz="quarter" idx="11"/>
          </p:nvPr>
        </p:nvSpPr>
        <p:spPr/>
        <p:txBody>
          <a:bodyPr/>
          <a:lstStyle>
            <a:lvl1pPr>
              <a:defRPr/>
            </a:lvl1pPr>
          </a:lstStyle>
          <a:p>
            <a:pPr>
              <a:defRPr/>
            </a:pPr>
            <a:fld id="{3B70FB25-DA3A-4ED7-92DB-DC4BC4ECAD7F}"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72400" cy="731520"/>
          </a:xfrm>
        </p:spPr>
        <p:txBody>
          <a:bodyPr/>
          <a:lstStyle>
            <a:lvl1pPr algn="l">
              <a:defRPr sz="2800"/>
            </a:lvl1pPr>
          </a:lstStyle>
          <a:p>
            <a:r>
              <a:rPr lang="en-US" dirty="0" smtClean="0"/>
              <a:t>Click to edit Master title style</a:t>
            </a:r>
            <a:endParaRPr lang="en-US" dirty="0"/>
          </a:p>
        </p:txBody>
      </p:sp>
      <p:sp>
        <p:nvSpPr>
          <p:cNvPr id="3" name="Content Placeholder 2"/>
          <p:cNvSpPr>
            <a:spLocks noGrp="1"/>
          </p:cNvSpPr>
          <p:nvPr>
            <p:ph idx="1"/>
          </p:nvPr>
        </p:nvSpPr>
        <p:spPr>
          <a:xfrm>
            <a:off x="685800" y="1554480"/>
            <a:ext cx="7772400" cy="4480560"/>
          </a:xfrm>
        </p:spPr>
        <p:txBody>
          <a:bodyPr/>
          <a:lstStyle>
            <a:lvl1pPr>
              <a:defRPr sz="2400"/>
            </a:lvl1pPr>
            <a:lvl2pPr>
              <a:defRPr sz="1800"/>
            </a:lvl2pPr>
            <a:lvl3pPr>
              <a:defRPr sz="14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xfrm>
            <a:off x="685800" y="6248400"/>
            <a:ext cx="1905000" cy="457200"/>
          </a:xfrm>
          <a:prstGeom prst="rect">
            <a:avLst/>
          </a:prstGeom>
        </p:spPr>
        <p:txBody>
          <a:bodyPr/>
          <a:lstStyle>
            <a:lvl1pPr>
              <a:defRPr/>
            </a:lvl1pPr>
          </a:lstStyle>
          <a:p>
            <a:pPr>
              <a:defRPr/>
            </a:pPr>
            <a:endParaRPr lang="en-GB"/>
          </a:p>
        </p:txBody>
      </p:sp>
      <p:sp>
        <p:nvSpPr>
          <p:cNvPr id="5" name="Rectangle 5"/>
          <p:cNvSpPr>
            <a:spLocks noGrp="1" noChangeArrowheads="1"/>
          </p:cNvSpPr>
          <p:nvPr>
            <p:ph type="ftr" sz="quarter" idx="11"/>
          </p:nvPr>
        </p:nvSpPr>
        <p:spPr/>
        <p:txBody>
          <a:bodyPr/>
          <a:lstStyle>
            <a:lvl1pPr>
              <a:defRPr/>
            </a:lvl1pPr>
          </a:lstStyle>
          <a:p>
            <a:pPr>
              <a:defRPr/>
            </a:pPr>
            <a:r>
              <a:rPr lang="en-GB" smtClean="0"/>
              <a:t>Carpenter PFE Calczaf</a:t>
            </a:r>
            <a:endParaRPr lang="en-GB"/>
          </a:p>
        </p:txBody>
      </p:sp>
      <p:sp>
        <p:nvSpPr>
          <p:cNvPr id="6" name="Rectangle 6"/>
          <p:cNvSpPr>
            <a:spLocks noGrp="1" noChangeArrowheads="1"/>
          </p:cNvSpPr>
          <p:nvPr>
            <p:ph type="sldNum" sz="quarter" idx="12"/>
          </p:nvPr>
        </p:nvSpPr>
        <p:spPr/>
        <p:txBody>
          <a:bodyPr/>
          <a:lstStyle>
            <a:lvl1pPr>
              <a:defRPr/>
            </a:lvl1pPr>
          </a:lstStyle>
          <a:p>
            <a:pPr>
              <a:defRPr/>
            </a:pPr>
            <a:fld id="{8DB32295-143A-4154-B15C-EF871B28CC9A}" type="slidenum">
              <a:rPr lang="en-GB"/>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xfrm>
            <a:off x="0" y="6543675"/>
            <a:ext cx="2889250" cy="314325"/>
          </a:xfrm>
        </p:spPr>
        <p:txBody>
          <a:bodyPr/>
          <a:lstStyle>
            <a:lvl1pPr algn="l">
              <a:defRPr/>
            </a:lvl1pPr>
          </a:lstStyle>
          <a:p>
            <a:pPr>
              <a:defRPr/>
            </a:pPr>
            <a:r>
              <a:rPr lang="en-GB" smtClean="0"/>
              <a:t>Carpenter PFE Calczaf</a:t>
            </a:r>
            <a:endParaRPr lang="en-GB"/>
          </a:p>
        </p:txBody>
      </p:sp>
      <p:sp>
        <p:nvSpPr>
          <p:cNvPr id="4" name="Rectangle 3"/>
          <p:cNvSpPr>
            <a:spLocks noGrp="1" noChangeArrowheads="1"/>
          </p:cNvSpPr>
          <p:nvPr>
            <p:ph type="sldNum" sz="quarter" idx="11"/>
          </p:nvPr>
        </p:nvSpPr>
        <p:spPr>
          <a:xfrm>
            <a:off x="7239000" y="6529388"/>
            <a:ext cx="1905000" cy="328612"/>
          </a:xfrm>
        </p:spPr>
        <p:txBody>
          <a:bodyPr/>
          <a:lstStyle>
            <a:lvl1pPr>
              <a:defRPr/>
            </a:lvl1pPr>
          </a:lstStyle>
          <a:p>
            <a:pPr>
              <a:defRPr/>
            </a:pPr>
            <a:fld id="{895EF2FA-F7A5-436C-92F3-948D4752E22D}"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5800" y="6248400"/>
            <a:ext cx="1905000" cy="457200"/>
          </a:xfrm>
          <a:prstGeom prst="rect">
            <a:avLst/>
          </a:prstGeom>
        </p:spPr>
        <p:txBody>
          <a:bodyPr/>
          <a:lstStyle>
            <a:lvl1pPr>
              <a:defRPr/>
            </a:lvl1pPr>
          </a:lstStyle>
          <a:p>
            <a:pPr>
              <a:defRPr/>
            </a:pPr>
            <a:endParaRPr lang="en-GB"/>
          </a:p>
        </p:txBody>
      </p:sp>
      <p:sp>
        <p:nvSpPr>
          <p:cNvPr id="3" name="Rectangle 5"/>
          <p:cNvSpPr>
            <a:spLocks noGrp="1" noChangeArrowheads="1"/>
          </p:cNvSpPr>
          <p:nvPr>
            <p:ph type="ftr" sz="quarter" idx="11"/>
          </p:nvPr>
        </p:nvSpPr>
        <p:spPr/>
        <p:txBody>
          <a:bodyPr/>
          <a:lstStyle>
            <a:lvl1pPr>
              <a:defRPr/>
            </a:lvl1pPr>
          </a:lstStyle>
          <a:p>
            <a:pPr>
              <a:defRPr/>
            </a:pPr>
            <a:r>
              <a:rPr lang="en-GB" smtClean="0"/>
              <a:t>Carpenter PFE Calczaf</a:t>
            </a:r>
            <a:endParaRPr lang="en-GB"/>
          </a:p>
        </p:txBody>
      </p:sp>
      <p:sp>
        <p:nvSpPr>
          <p:cNvPr id="4" name="Rectangle 6"/>
          <p:cNvSpPr>
            <a:spLocks noGrp="1" noChangeArrowheads="1"/>
          </p:cNvSpPr>
          <p:nvPr>
            <p:ph type="sldNum" sz="quarter" idx="12"/>
          </p:nvPr>
        </p:nvSpPr>
        <p:spPr/>
        <p:txBody>
          <a:bodyPr/>
          <a:lstStyle>
            <a:lvl1pPr>
              <a:defRPr/>
            </a:lvl1pPr>
          </a:lstStyle>
          <a:p>
            <a:pPr>
              <a:defRPr/>
            </a:pPr>
            <a:fld id="{F433F5EE-0514-4142-A00C-8C13E267070C}"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cSld name="1_Title Slide">
    <p:bg>
      <p:bgPr>
        <a:solidFill>
          <a:srgbClr val="0071B6"/>
        </a:solidFill>
        <a:effectLst/>
      </p:bgPr>
    </p:bg>
    <p:spTree>
      <p:nvGrpSpPr>
        <p:cNvPr id="1" name=""/>
        <p:cNvGrpSpPr/>
        <p:nvPr/>
      </p:nvGrpSpPr>
      <p:grpSpPr>
        <a:xfrm>
          <a:off x="0" y="0"/>
          <a:ext cx="0" cy="0"/>
          <a:chOff x="0" y="0"/>
          <a:chExt cx="0" cy="0"/>
        </a:xfrm>
      </p:grpSpPr>
      <p:sp>
        <p:nvSpPr>
          <p:cNvPr id="3" name="Line 8"/>
          <p:cNvSpPr>
            <a:spLocks noChangeShapeType="1"/>
          </p:cNvSpPr>
          <p:nvPr/>
        </p:nvSpPr>
        <p:spPr bwMode="auto">
          <a:xfrm flipV="1">
            <a:off x="0" y="1062957"/>
            <a:ext cx="9140640" cy="0"/>
          </a:xfrm>
          <a:prstGeom prst="line">
            <a:avLst/>
          </a:prstGeom>
          <a:noFill/>
          <a:ln w="4445">
            <a:solidFill>
              <a:srgbClr val="FC0125"/>
            </a:solidFill>
            <a:round/>
            <a:headEnd/>
            <a:tailEnd/>
          </a:ln>
          <a:effectLst/>
        </p:spPr>
        <p:txBody>
          <a:bodyPr lIns="96744" tIns="48372" rIns="96744" bIns="48372" anchor="ctr"/>
          <a:lstStyle/>
          <a:p>
            <a:pPr>
              <a:defRPr/>
            </a:pPr>
            <a:endParaRPr lang="en-US"/>
          </a:p>
        </p:txBody>
      </p:sp>
      <p:sp>
        <p:nvSpPr>
          <p:cNvPr id="4098" name="Rectangle 2"/>
          <p:cNvSpPr>
            <a:spLocks noGrp="1" noChangeArrowheads="1"/>
          </p:cNvSpPr>
          <p:nvPr>
            <p:ph type="ctrTitle"/>
          </p:nvPr>
        </p:nvSpPr>
        <p:spPr>
          <a:xfrm>
            <a:off x="378830" y="1897537"/>
            <a:ext cx="8386339" cy="1934480"/>
          </a:xfrm>
        </p:spPr>
        <p:txBody>
          <a:bodyPr/>
          <a:lstStyle>
            <a:lvl1pPr>
              <a:defRPr sz="3800" b="0">
                <a:solidFill>
                  <a:schemeClr val="tx1"/>
                </a:solidFill>
              </a:defRPr>
            </a:lvl1pPr>
          </a:lstStyle>
          <a:p>
            <a:r>
              <a:rPr lang="en-GB" altLang="en-GB" dirty="0"/>
              <a:t>Click to edit Master title style</a:t>
            </a:r>
          </a:p>
        </p:txBody>
      </p:sp>
      <p:sp>
        <p:nvSpPr>
          <p:cNvPr id="4" name="Rectangle 14"/>
          <p:cNvSpPr>
            <a:spLocks noGrp="1" noChangeArrowheads="1"/>
          </p:cNvSpPr>
          <p:nvPr>
            <p:ph type="ftr" sz="quarter" idx="10"/>
          </p:nvPr>
        </p:nvSpPr>
        <p:spPr>
          <a:xfrm>
            <a:off x="136078" y="6572530"/>
            <a:ext cx="863497" cy="139377"/>
          </a:xfrm>
        </p:spPr>
        <p:txBody>
          <a:bodyPr/>
          <a:lstStyle>
            <a:lvl1pPr algn="l">
              <a:defRPr sz="1100">
                <a:latin typeface="Arial" charset="0"/>
              </a:defRPr>
            </a:lvl1pPr>
          </a:lstStyle>
          <a:p>
            <a:pPr>
              <a:defRPr/>
            </a:pPr>
            <a:r>
              <a:rPr lang="en-GB" altLang="en-GB" smtClean="0"/>
              <a:t>Carpenter PFE Calczaf</a:t>
            </a:r>
            <a:endParaRPr lang="en-GB" altLang="en-GB"/>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85800" y="365125"/>
            <a:ext cx="7772400" cy="7318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685800" y="1189038"/>
            <a:ext cx="7772400" cy="4937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auto">
          <a:xfrm>
            <a:off x="0" y="6535738"/>
            <a:ext cx="1214438" cy="3222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a:lvl1pPr>
          </a:lstStyle>
          <a:p>
            <a:pPr>
              <a:defRPr/>
            </a:pPr>
            <a:r>
              <a:rPr lang="en-GB" smtClean="0"/>
              <a:t>Carpenter PFE Calczaf</a:t>
            </a:r>
            <a:endParaRPr lang="en-GB"/>
          </a:p>
        </p:txBody>
      </p:sp>
      <p:sp>
        <p:nvSpPr>
          <p:cNvPr id="1030" name="Rectangle 6"/>
          <p:cNvSpPr>
            <a:spLocks noGrp="1" noChangeArrowheads="1"/>
          </p:cNvSpPr>
          <p:nvPr>
            <p:ph type="sldNum" sz="quarter" idx="4"/>
          </p:nvPr>
        </p:nvSpPr>
        <p:spPr bwMode="auto">
          <a:xfrm>
            <a:off x="8310563" y="6565900"/>
            <a:ext cx="833437" cy="292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85DE10ED-028D-44DB-BEA5-3348D7058114}"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Lst>
  <p:hf sldNum="0" hdr="0" dt="0"/>
  <p:txStyles>
    <p:titleStyle>
      <a:lvl1pPr algn="l" rtl="0" eaLnBrk="0" fontAlgn="base" hangingPunct="0">
        <a:spcBef>
          <a:spcPct val="0"/>
        </a:spcBef>
        <a:spcAft>
          <a:spcPct val="0"/>
        </a:spcAft>
        <a:defRPr sz="2800">
          <a:solidFill>
            <a:schemeClr val="tx2"/>
          </a:solidFill>
          <a:latin typeface="+mj-lt"/>
          <a:ea typeface="+mj-ea"/>
          <a:cs typeface="+mj-cs"/>
        </a:defRPr>
      </a:lvl1pPr>
      <a:lvl2pPr algn="l" rtl="0" eaLnBrk="0" fontAlgn="base" hangingPunct="0">
        <a:spcBef>
          <a:spcPct val="0"/>
        </a:spcBef>
        <a:spcAft>
          <a:spcPct val="0"/>
        </a:spcAft>
        <a:defRPr sz="2800">
          <a:solidFill>
            <a:schemeClr val="tx2"/>
          </a:solidFill>
          <a:latin typeface="Times New Roman" pitchFamily="18" charset="0"/>
        </a:defRPr>
      </a:lvl2pPr>
      <a:lvl3pPr algn="l" rtl="0" eaLnBrk="0" fontAlgn="base" hangingPunct="0">
        <a:spcBef>
          <a:spcPct val="0"/>
        </a:spcBef>
        <a:spcAft>
          <a:spcPct val="0"/>
        </a:spcAft>
        <a:defRPr sz="2800">
          <a:solidFill>
            <a:schemeClr val="tx2"/>
          </a:solidFill>
          <a:latin typeface="Times New Roman" pitchFamily="18" charset="0"/>
        </a:defRPr>
      </a:lvl3pPr>
      <a:lvl4pPr algn="l" rtl="0" eaLnBrk="0" fontAlgn="base" hangingPunct="0">
        <a:spcBef>
          <a:spcPct val="0"/>
        </a:spcBef>
        <a:spcAft>
          <a:spcPct val="0"/>
        </a:spcAft>
        <a:defRPr sz="2800">
          <a:solidFill>
            <a:schemeClr val="tx2"/>
          </a:solidFill>
          <a:latin typeface="Times New Roman" pitchFamily="18" charset="0"/>
        </a:defRPr>
      </a:lvl4pPr>
      <a:lvl5pPr algn="l" rtl="0" eaLnBrk="0" fontAlgn="base" hangingPunct="0">
        <a:spcBef>
          <a:spcPct val="0"/>
        </a:spcBef>
        <a:spcAft>
          <a:spcPct val="0"/>
        </a:spcAft>
        <a:defRPr sz="28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1.jpeg"/></Relationships>
</file>

<file path=ppt/slides/_rels/slide3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2.xml"/><Relationship Id="rId7"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7.png"/><Relationship Id="rId1" Type="http://schemas.openxmlformats.org/officeDocument/2006/relationships/slideLayout" Target="../slideLayouts/slideLayout4.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oleObject" Target="../embeddings/Microsoft_Office_Word_97_-_2003_Document4.doc"/><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Microsoft_Office_Word_97_-_2003_Document3.doc"/><Relationship Id="rId5" Type="http://schemas.openxmlformats.org/officeDocument/2006/relationships/oleObject" Target="../embeddings/Microsoft_Office_Word_97_-_2003_Document2.doc"/><Relationship Id="rId4" Type="http://schemas.openxmlformats.org/officeDocument/2006/relationships/oleObject" Target="../embeddings/Microsoft_Office_Word_97_-_2003_Document1.doc"/></Relationships>
</file>

<file path=ppt/slides/_rels/slide4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0.png"/></Relationships>
</file>

<file path=ppt/slides/_rels/slide4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emf"/><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77.png"/></Relationships>
</file>

<file path=ppt/slides/_rels/slide5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7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3.xml"/><Relationship Id="rId4" Type="http://schemas.openxmlformats.org/officeDocument/2006/relationships/image" Target="../media/image82.png"/></Relationships>
</file>

<file path=ppt/slides/_rels/slide5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hyperlink" Target="http://www.probesoftware.com/Technical.htm"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4.xml"/><Relationship Id="rId4" Type="http://schemas.openxmlformats.org/officeDocument/2006/relationships/image" Target="../media/image95.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6.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3.xml"/><Relationship Id="rId4" Type="http://schemas.openxmlformats.org/officeDocument/2006/relationships/image" Target="../media/image99.png"/></Relationships>
</file>

<file path=ppt/slides/_rels/slide7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3.xml"/><Relationship Id="rId4" Type="http://schemas.openxmlformats.org/officeDocument/2006/relationships/image" Target="../media/image102.png"/></Relationships>
</file>

<file path=ppt/slides/_rels/slide73.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3.xml"/><Relationship Id="rId4" Type="http://schemas.openxmlformats.org/officeDocument/2006/relationships/image" Target="../media/image106.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3.xml"/><Relationship Id="rId5" Type="http://schemas.openxmlformats.org/officeDocument/2006/relationships/image" Target="../media/image110.png"/><Relationship Id="rId4" Type="http://schemas.openxmlformats.org/officeDocument/2006/relationships/image" Target="../media/image109.png"/></Relationships>
</file>

<file path=ppt/slides/_rels/slide7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0.png"/><Relationship Id="rId1" Type="http://schemas.openxmlformats.org/officeDocument/2006/relationships/slideLayout" Target="../slideLayouts/slideLayout3.xml"/><Relationship Id="rId4" Type="http://schemas.openxmlformats.org/officeDocument/2006/relationships/image" Target="../media/image81.png"/></Relationships>
</file>

<file path=ppt/slides/_rels/slide7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emf"/><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80.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image" Target="../media/image117.emf"/><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3.xml"/><Relationship Id="rId5" Type="http://schemas.openxmlformats.org/officeDocument/2006/relationships/image" Target="../media/image121.png"/><Relationship Id="rId4" Type="http://schemas.openxmlformats.org/officeDocument/2006/relationships/image" Target="../media/image120.png"/></Relationships>
</file>

<file path=ppt/slides/_rels/slide8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emf"/><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oleObject" Target="../embeddings/Microsoft_Office_Excel_97-2003_Worksheet6.xls"/><Relationship Id="rId4" Type="http://schemas.openxmlformats.org/officeDocument/2006/relationships/oleObject" Target="../embeddings/Microsoft_Office_Excel_97-2003_Worksheet5.xls"/></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nvPr>
        </p:nvSpPr>
        <p:spPr>
          <a:xfrm>
            <a:off x="673100" y="1157288"/>
            <a:ext cx="7786688" cy="2027237"/>
          </a:xfrm>
        </p:spPr>
        <p:txBody>
          <a:bodyPr/>
          <a:lstStyle/>
          <a:p>
            <a:r>
              <a:rPr lang="en-US" smtClean="0"/>
              <a:t>EPMA Microanalysis Tools:</a:t>
            </a:r>
            <a:br>
              <a:rPr lang="en-US" smtClean="0"/>
            </a:br>
            <a:r>
              <a:rPr lang="en-US" smtClean="0"/>
              <a:t>	Probe for EPMA</a:t>
            </a:r>
            <a:br>
              <a:rPr lang="en-US" smtClean="0"/>
            </a:br>
            <a:r>
              <a:rPr lang="en-US" smtClean="0"/>
              <a:t>	CalcZAF</a:t>
            </a:r>
            <a:br>
              <a:rPr lang="en-US" smtClean="0"/>
            </a:br>
            <a:endParaRPr lang="en-US" smtClean="0"/>
          </a:p>
        </p:txBody>
      </p:sp>
      <p:sp>
        <p:nvSpPr>
          <p:cNvPr id="9219" name="Subtitle 2"/>
          <p:cNvSpPr>
            <a:spLocks noGrp="1"/>
          </p:cNvSpPr>
          <p:nvPr>
            <p:ph type="subTitle" idx="1"/>
          </p:nvPr>
        </p:nvSpPr>
        <p:spPr>
          <a:xfrm>
            <a:off x="1598613" y="3321050"/>
            <a:ext cx="6462712" cy="2165350"/>
          </a:xfrm>
        </p:spPr>
        <p:txBody>
          <a:bodyPr/>
          <a:lstStyle/>
          <a:p>
            <a:r>
              <a:rPr lang="en-US" smtClean="0"/>
              <a:t>Paul Carpenter</a:t>
            </a:r>
            <a:br>
              <a:rPr lang="en-US" smtClean="0"/>
            </a:br>
            <a:r>
              <a:rPr lang="en-US" smtClean="0"/>
              <a:t>Earth and Planetary Sciences CB 1169</a:t>
            </a:r>
            <a:br>
              <a:rPr lang="en-US" smtClean="0"/>
            </a:br>
            <a:r>
              <a:rPr lang="en-US" smtClean="0"/>
              <a:t>Washington University, St. Louis, MO, 63130 </a:t>
            </a:r>
            <a:br>
              <a:rPr lang="en-US" smtClean="0"/>
            </a:br>
            <a:r>
              <a:rPr lang="en-US" smtClean="0"/>
              <a:t>USA</a:t>
            </a:r>
          </a:p>
          <a:p>
            <a:r>
              <a:rPr lang="en-US" smtClean="0"/>
              <a:t>paulc@levee.wustl.edu</a:t>
            </a:r>
          </a:p>
        </p:txBody>
      </p:sp>
      <p:pic>
        <p:nvPicPr>
          <p:cNvPr id="9220" name="Picture 15" descr="WUweblogo2line_red"/>
          <p:cNvPicPr>
            <a:picLocks noChangeAspect="1" noChangeArrowheads="1"/>
          </p:cNvPicPr>
          <p:nvPr/>
        </p:nvPicPr>
        <p:blipFill>
          <a:blip r:embed="rId2" cstate="print"/>
          <a:srcRect/>
          <a:stretch>
            <a:fillRect/>
          </a:stretch>
        </p:blipFill>
        <p:spPr bwMode="auto">
          <a:xfrm>
            <a:off x="6854825" y="215900"/>
            <a:ext cx="1914525" cy="5715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smtClean="0"/>
              <a:t>Standards Added to Run</a:t>
            </a:r>
          </a:p>
        </p:txBody>
      </p:sp>
      <p:pic>
        <p:nvPicPr>
          <p:cNvPr id="17411" name="Picture 2"/>
          <p:cNvPicPr>
            <a:picLocks noChangeAspect="1" noChangeArrowheads="1"/>
          </p:cNvPicPr>
          <p:nvPr/>
        </p:nvPicPr>
        <p:blipFill>
          <a:blip r:embed="rId2" cstate="print"/>
          <a:srcRect/>
          <a:stretch>
            <a:fillRect/>
          </a:stretch>
        </p:blipFill>
        <p:spPr bwMode="auto">
          <a:xfrm>
            <a:off x="531813" y="1185863"/>
            <a:ext cx="8150225" cy="4281487"/>
          </a:xfrm>
          <a:prstGeom prst="rect">
            <a:avLst/>
          </a:prstGeom>
          <a:noFill/>
          <a:ln w="25400">
            <a:noFill/>
            <a:miter lim="800000"/>
            <a:headEnd/>
            <a:tailEnd/>
          </a:ln>
        </p:spPr>
      </p:pic>
      <p:sp>
        <p:nvSpPr>
          <p:cNvPr id="17412" name="Rectangle 5"/>
          <p:cNvSpPr>
            <a:spLocks noChangeArrowheads="1"/>
          </p:cNvSpPr>
          <p:nvPr/>
        </p:nvSpPr>
        <p:spPr bwMode="auto">
          <a:xfrm>
            <a:off x="471488" y="5676900"/>
            <a:ext cx="8199437" cy="706438"/>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Standards “added” to run declares their use and eliminates manual data entry of compositions, uses centralized standard database for all standards</a:t>
            </a:r>
          </a:p>
        </p:txBody>
      </p:sp>
      <p:sp>
        <p:nvSpPr>
          <p:cNvPr id="17414"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Acquire</a:t>
            </a:r>
          </a:p>
        </p:txBody>
      </p:sp>
      <p:pic>
        <p:nvPicPr>
          <p:cNvPr id="18435" name="Picture 2"/>
          <p:cNvPicPr>
            <a:picLocks noChangeAspect="1" noChangeArrowheads="1"/>
          </p:cNvPicPr>
          <p:nvPr/>
        </p:nvPicPr>
        <p:blipFill>
          <a:blip r:embed="rId2" cstate="print"/>
          <a:srcRect/>
          <a:stretch>
            <a:fillRect/>
          </a:stretch>
        </p:blipFill>
        <p:spPr bwMode="auto">
          <a:xfrm>
            <a:off x="219075" y="1131888"/>
            <a:ext cx="8694738" cy="3683000"/>
          </a:xfrm>
          <a:prstGeom prst="rect">
            <a:avLst/>
          </a:prstGeom>
          <a:noFill/>
          <a:ln w="25400">
            <a:noFill/>
            <a:miter lim="800000"/>
            <a:headEnd/>
            <a:tailEnd/>
          </a:ln>
        </p:spPr>
      </p:pic>
      <p:sp>
        <p:nvSpPr>
          <p:cNvPr id="18436" name="Rectangle 5"/>
          <p:cNvSpPr>
            <a:spLocks noChangeArrowheads="1"/>
          </p:cNvSpPr>
          <p:nvPr/>
        </p:nvSpPr>
        <p:spPr bwMode="auto">
          <a:xfrm>
            <a:off x="295275" y="4949825"/>
            <a:ext cx="8199438" cy="1320800"/>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Acquire window: Generate new sample, set up element list, analytical conditions, PHA parameters, element count times, options, peaking</a:t>
            </a:r>
            <a:br>
              <a:rPr lang="en-US"/>
            </a:br>
            <a:r>
              <a:rPr lang="en-US"/>
              <a:t>Manual acquisition of data</a:t>
            </a:r>
            <a:br>
              <a:rPr lang="en-US"/>
            </a:br>
            <a:r>
              <a:rPr lang="en-US"/>
              <a:t>Monitor of analysis progress via yellow speedometer</a:t>
            </a:r>
          </a:p>
        </p:txBody>
      </p:sp>
      <p:sp>
        <p:nvSpPr>
          <p:cNvPr id="18438"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3"/>
          <p:cNvSpPr>
            <a:spLocks noGrp="1"/>
          </p:cNvSpPr>
          <p:nvPr>
            <p:ph type="title"/>
          </p:nvPr>
        </p:nvSpPr>
        <p:spPr/>
        <p:txBody>
          <a:bodyPr/>
          <a:lstStyle/>
          <a:p>
            <a:r>
              <a:rPr lang="en-US" smtClean="0"/>
              <a:t>New Sample, Element Setup</a:t>
            </a:r>
          </a:p>
        </p:txBody>
      </p:sp>
      <p:pic>
        <p:nvPicPr>
          <p:cNvPr id="19459" name="Picture 3"/>
          <p:cNvPicPr>
            <a:picLocks noChangeAspect="1" noChangeArrowheads="1"/>
          </p:cNvPicPr>
          <p:nvPr/>
        </p:nvPicPr>
        <p:blipFill>
          <a:blip r:embed="rId2" cstate="print"/>
          <a:srcRect/>
          <a:stretch>
            <a:fillRect/>
          </a:stretch>
        </p:blipFill>
        <p:spPr bwMode="auto">
          <a:xfrm>
            <a:off x="376238" y="1166813"/>
            <a:ext cx="2906712" cy="5175250"/>
          </a:xfrm>
          <a:prstGeom prst="rect">
            <a:avLst/>
          </a:prstGeom>
          <a:noFill/>
          <a:ln w="25400">
            <a:noFill/>
            <a:miter lim="800000"/>
            <a:headEnd/>
            <a:tailEnd/>
          </a:ln>
        </p:spPr>
      </p:pic>
      <p:sp>
        <p:nvSpPr>
          <p:cNvPr id="19460" name="Rectangle 5"/>
          <p:cNvSpPr>
            <a:spLocks noChangeArrowheads="1"/>
          </p:cNvSpPr>
          <p:nvPr/>
        </p:nvSpPr>
        <p:spPr bwMode="auto">
          <a:xfrm>
            <a:off x="3544888" y="1325563"/>
            <a:ext cx="4849812" cy="3167062"/>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New Sample</a:t>
            </a:r>
          </a:p>
          <a:p>
            <a:pPr algn="l">
              <a:spcBef>
                <a:spcPct val="50000"/>
              </a:spcBef>
            </a:pPr>
            <a:r>
              <a:rPr lang="en-US"/>
              <a:t>Name</a:t>
            </a:r>
            <a:br>
              <a:rPr lang="en-US"/>
            </a:br>
            <a:r>
              <a:rPr lang="en-US"/>
              <a:t>Load per element from element database</a:t>
            </a:r>
            <a:br>
              <a:rPr lang="en-US"/>
            </a:br>
            <a:r>
              <a:rPr lang="en-US"/>
              <a:t>Load sample setup from this run</a:t>
            </a:r>
            <a:br>
              <a:rPr lang="en-US"/>
            </a:br>
            <a:r>
              <a:rPr lang="en-US"/>
              <a:t>Load file setup from another run</a:t>
            </a:r>
          </a:p>
          <a:p>
            <a:pPr algn="l">
              <a:spcBef>
                <a:spcPct val="50000"/>
              </a:spcBef>
            </a:pPr>
            <a:r>
              <a:rPr lang="en-US"/>
              <a:t>Sample types</a:t>
            </a:r>
            <a:br>
              <a:rPr lang="en-US"/>
            </a:br>
            <a:r>
              <a:rPr lang="en-US"/>
              <a:t>Standard for use as primary and secondary</a:t>
            </a:r>
            <a:br>
              <a:rPr lang="en-US"/>
            </a:br>
            <a:r>
              <a:rPr lang="en-US"/>
              <a:t>Unknown for normal samples</a:t>
            </a:r>
            <a:br>
              <a:rPr lang="en-US"/>
            </a:br>
            <a:r>
              <a:rPr lang="en-US"/>
              <a:t>Wavescan for partial or complete WDS scan</a:t>
            </a:r>
          </a:p>
        </p:txBody>
      </p:sp>
      <p:sp>
        <p:nvSpPr>
          <p:cNvPr id="19462"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3"/>
          <p:cNvSpPr>
            <a:spLocks noGrp="1"/>
          </p:cNvSpPr>
          <p:nvPr>
            <p:ph type="title"/>
          </p:nvPr>
        </p:nvSpPr>
        <p:spPr/>
        <p:txBody>
          <a:bodyPr/>
          <a:lstStyle/>
          <a:p>
            <a:r>
              <a:rPr lang="en-US" smtClean="0"/>
              <a:t>New Sample, Load from File</a:t>
            </a:r>
          </a:p>
        </p:txBody>
      </p:sp>
      <p:pic>
        <p:nvPicPr>
          <p:cNvPr id="20483" name="Picture 2"/>
          <p:cNvPicPr>
            <a:picLocks noChangeAspect="1" noChangeArrowheads="1"/>
          </p:cNvPicPr>
          <p:nvPr/>
        </p:nvPicPr>
        <p:blipFill>
          <a:blip r:embed="rId2" cstate="print"/>
          <a:srcRect/>
          <a:stretch>
            <a:fillRect/>
          </a:stretch>
        </p:blipFill>
        <p:spPr bwMode="auto">
          <a:xfrm>
            <a:off x="169863" y="1090613"/>
            <a:ext cx="4470400" cy="4718050"/>
          </a:xfrm>
          <a:prstGeom prst="rect">
            <a:avLst/>
          </a:prstGeom>
          <a:noFill/>
          <a:ln w="25400">
            <a:noFill/>
            <a:miter lim="800000"/>
            <a:headEnd/>
            <a:tailEnd/>
          </a:ln>
        </p:spPr>
      </p:pic>
      <p:sp>
        <p:nvSpPr>
          <p:cNvPr id="20484" name="Rectangle 5"/>
          <p:cNvSpPr>
            <a:spLocks noChangeArrowheads="1"/>
          </p:cNvSpPr>
          <p:nvPr/>
        </p:nvSpPr>
        <p:spPr bwMode="auto">
          <a:xfrm>
            <a:off x="4746625" y="1127125"/>
            <a:ext cx="4386263" cy="3629025"/>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Load from file</a:t>
            </a:r>
          </a:p>
          <a:p>
            <a:pPr algn="l">
              <a:spcBef>
                <a:spcPct val="50000"/>
              </a:spcBef>
            </a:pPr>
            <a:r>
              <a:rPr lang="en-US"/>
              <a:t>Browse to existing PFE file</a:t>
            </a:r>
            <a:br>
              <a:rPr lang="en-US"/>
            </a:br>
            <a:r>
              <a:rPr lang="en-US"/>
              <a:t>Browse to specific sample setup in file</a:t>
            </a:r>
            <a:br>
              <a:rPr lang="en-US"/>
            </a:br>
            <a:r>
              <a:rPr lang="en-US"/>
              <a:t>Load setup to current file with or without</a:t>
            </a:r>
            <a:br>
              <a:rPr lang="en-US"/>
            </a:br>
            <a:r>
              <a:rPr lang="en-US"/>
              <a:t>standards and intensities</a:t>
            </a:r>
          </a:p>
          <a:p>
            <a:pPr algn="l">
              <a:spcBef>
                <a:spcPct val="50000"/>
              </a:spcBef>
            </a:pPr>
            <a:r>
              <a:rPr lang="en-US"/>
              <a:t>Repeat as necessary to build up sample setups in new file</a:t>
            </a:r>
          </a:p>
          <a:p>
            <a:pPr algn="l">
              <a:spcBef>
                <a:spcPct val="50000"/>
              </a:spcBef>
            </a:pPr>
            <a:r>
              <a:rPr lang="en-US"/>
              <a:t>Example:</a:t>
            </a:r>
            <a:br>
              <a:rPr lang="en-US"/>
            </a:br>
            <a:r>
              <a:rPr lang="en-US"/>
              <a:t>PFE runs with feldspar, olivine, etc. setups</a:t>
            </a:r>
          </a:p>
        </p:txBody>
      </p:sp>
      <p:sp>
        <p:nvSpPr>
          <p:cNvPr id="20486"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mtClean="0"/>
              <a:t>Load Element Setup, Load Sample Setup</a:t>
            </a:r>
          </a:p>
        </p:txBody>
      </p:sp>
      <p:pic>
        <p:nvPicPr>
          <p:cNvPr id="21507" name="Picture 2"/>
          <p:cNvPicPr>
            <a:picLocks noChangeAspect="1" noChangeArrowheads="1"/>
          </p:cNvPicPr>
          <p:nvPr/>
        </p:nvPicPr>
        <p:blipFill>
          <a:blip r:embed="rId2" cstate="print"/>
          <a:srcRect/>
          <a:stretch>
            <a:fillRect/>
          </a:stretch>
        </p:blipFill>
        <p:spPr bwMode="auto">
          <a:xfrm>
            <a:off x="4527550" y="1066800"/>
            <a:ext cx="4114800" cy="3071813"/>
          </a:xfrm>
          <a:prstGeom prst="rect">
            <a:avLst/>
          </a:prstGeom>
          <a:noFill/>
          <a:ln w="25400">
            <a:noFill/>
            <a:miter lim="800000"/>
            <a:headEnd/>
            <a:tailEnd/>
          </a:ln>
        </p:spPr>
      </p:pic>
      <p:pic>
        <p:nvPicPr>
          <p:cNvPr id="21508" name="Picture 3"/>
          <p:cNvPicPr>
            <a:picLocks noChangeAspect="1" noChangeArrowheads="1"/>
          </p:cNvPicPr>
          <p:nvPr/>
        </p:nvPicPr>
        <p:blipFill>
          <a:blip r:embed="rId3" cstate="print"/>
          <a:srcRect/>
          <a:stretch>
            <a:fillRect/>
          </a:stretch>
        </p:blipFill>
        <p:spPr bwMode="auto">
          <a:xfrm>
            <a:off x="282575" y="1054100"/>
            <a:ext cx="4114800" cy="4627563"/>
          </a:xfrm>
          <a:prstGeom prst="rect">
            <a:avLst/>
          </a:prstGeom>
          <a:noFill/>
          <a:ln w="25400">
            <a:noFill/>
            <a:miter lim="800000"/>
            <a:headEnd/>
            <a:tailEnd/>
          </a:ln>
        </p:spPr>
      </p:pic>
      <p:sp>
        <p:nvSpPr>
          <p:cNvPr id="21509" name="Rectangle 5"/>
          <p:cNvSpPr>
            <a:spLocks noChangeArrowheads="1"/>
          </p:cNvSpPr>
          <p:nvPr/>
        </p:nvSpPr>
        <p:spPr bwMode="auto">
          <a:xfrm>
            <a:off x="284163" y="5676900"/>
            <a:ext cx="4386262" cy="1012825"/>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Load element setup uses per element entries in databases dedicated to normal, interference, and MAN element setups</a:t>
            </a:r>
          </a:p>
        </p:txBody>
      </p:sp>
      <p:sp>
        <p:nvSpPr>
          <p:cNvPr id="21510" name="Rectangle 5"/>
          <p:cNvSpPr>
            <a:spLocks noChangeArrowheads="1"/>
          </p:cNvSpPr>
          <p:nvPr/>
        </p:nvSpPr>
        <p:spPr bwMode="auto">
          <a:xfrm>
            <a:off x="4481513" y="4289425"/>
            <a:ext cx="4387850" cy="1320800"/>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Load sample setup uses current run</a:t>
            </a:r>
            <a:br>
              <a:rPr lang="en-US"/>
            </a:br>
            <a:r>
              <a:rPr lang="en-US"/>
              <a:t>Selects from complete sample setups</a:t>
            </a:r>
            <a:br>
              <a:rPr lang="en-US"/>
            </a:br>
            <a:r>
              <a:rPr lang="en-US"/>
              <a:t>Example: olivine, chromite, metal, carbonate</a:t>
            </a:r>
          </a:p>
        </p:txBody>
      </p:sp>
      <p:sp>
        <p:nvSpPr>
          <p:cNvPr id="21512" name="Footer Placeholder 7"/>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t>Elements/Cations Setup</a:t>
            </a:r>
          </a:p>
        </p:txBody>
      </p:sp>
      <p:pic>
        <p:nvPicPr>
          <p:cNvPr id="22531" name="Picture 2"/>
          <p:cNvPicPr>
            <a:picLocks noChangeAspect="1" noChangeArrowheads="1"/>
          </p:cNvPicPr>
          <p:nvPr/>
        </p:nvPicPr>
        <p:blipFill>
          <a:blip r:embed="rId2" cstate="print"/>
          <a:srcRect/>
          <a:stretch>
            <a:fillRect/>
          </a:stretch>
        </p:blipFill>
        <p:spPr bwMode="auto">
          <a:xfrm>
            <a:off x="457200" y="1044575"/>
            <a:ext cx="4114800" cy="3894138"/>
          </a:xfrm>
          <a:prstGeom prst="rect">
            <a:avLst/>
          </a:prstGeom>
          <a:noFill/>
          <a:ln w="25400">
            <a:noFill/>
            <a:miter lim="800000"/>
            <a:headEnd/>
            <a:tailEnd/>
          </a:ln>
        </p:spPr>
      </p:pic>
      <p:pic>
        <p:nvPicPr>
          <p:cNvPr id="22532" name="Picture 3"/>
          <p:cNvPicPr>
            <a:picLocks noChangeAspect="1" noChangeArrowheads="1"/>
          </p:cNvPicPr>
          <p:nvPr/>
        </p:nvPicPr>
        <p:blipFill>
          <a:blip r:embed="rId3" cstate="print"/>
          <a:srcRect/>
          <a:stretch>
            <a:fillRect/>
          </a:stretch>
        </p:blipFill>
        <p:spPr bwMode="auto">
          <a:xfrm>
            <a:off x="4837113" y="231775"/>
            <a:ext cx="4114800" cy="6303963"/>
          </a:xfrm>
          <a:prstGeom prst="rect">
            <a:avLst/>
          </a:prstGeom>
          <a:noFill/>
          <a:ln w="25400">
            <a:noFill/>
            <a:miter lim="800000"/>
            <a:headEnd/>
            <a:tailEnd/>
          </a:ln>
        </p:spPr>
      </p:pic>
      <p:sp>
        <p:nvSpPr>
          <p:cNvPr id="22533" name="Rectangle 5"/>
          <p:cNvSpPr>
            <a:spLocks noChangeArrowheads="1"/>
          </p:cNvSpPr>
          <p:nvPr/>
        </p:nvSpPr>
        <p:spPr bwMode="auto">
          <a:xfrm>
            <a:off x="74613" y="5027613"/>
            <a:ext cx="4740275" cy="1628775"/>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Element list in current sample</a:t>
            </a:r>
            <a:br>
              <a:rPr lang="en-US"/>
            </a:br>
            <a:r>
              <a:rPr lang="en-US"/>
              <a:t>Declaration of analyzed, specified elements, meas. parameters, background treatment, can list interferences, disable acquisition and/or quant</a:t>
            </a:r>
          </a:p>
        </p:txBody>
      </p:sp>
      <p:sp>
        <p:nvSpPr>
          <p:cNvPr id="22534" name="Rectangle 5"/>
          <p:cNvSpPr>
            <a:spLocks noChangeArrowheads="1"/>
          </p:cNvSpPr>
          <p:nvPr/>
        </p:nvSpPr>
        <p:spPr bwMode="auto">
          <a:xfrm>
            <a:off x="0" y="1749425"/>
            <a:ext cx="3195638" cy="1012825"/>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Set up master list of elements</a:t>
            </a:r>
            <a:br>
              <a:rPr lang="en-US"/>
            </a:br>
            <a:r>
              <a:rPr lang="en-US"/>
              <a:t>Then disable acquisition DA</a:t>
            </a:r>
            <a:br>
              <a:rPr lang="en-US"/>
            </a:br>
            <a:r>
              <a:rPr lang="en-US"/>
              <a:t>to customize sample list</a:t>
            </a:r>
          </a:p>
        </p:txBody>
      </p:sp>
      <p:sp>
        <p:nvSpPr>
          <p:cNvPr id="22536" name="Footer Placeholder 7"/>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mtClean="0"/>
              <a:t>Kakanui Hornblende Al Peak: Background Settings</a:t>
            </a:r>
          </a:p>
        </p:txBody>
      </p:sp>
      <p:pic>
        <p:nvPicPr>
          <p:cNvPr id="23555" name="Picture 2"/>
          <p:cNvPicPr>
            <a:picLocks noChangeAspect="1" noChangeArrowheads="1"/>
          </p:cNvPicPr>
          <p:nvPr/>
        </p:nvPicPr>
        <p:blipFill>
          <a:blip r:embed="rId2" cstate="print"/>
          <a:srcRect/>
          <a:stretch>
            <a:fillRect/>
          </a:stretch>
        </p:blipFill>
        <p:spPr bwMode="auto">
          <a:xfrm>
            <a:off x="457200" y="1096963"/>
            <a:ext cx="6345238" cy="5486400"/>
          </a:xfrm>
          <a:prstGeom prst="rect">
            <a:avLst/>
          </a:prstGeom>
          <a:noFill/>
          <a:ln w="25400">
            <a:noFill/>
            <a:miter lim="800000"/>
            <a:headEnd/>
            <a:tailEnd/>
          </a:ln>
        </p:spPr>
      </p:pic>
      <p:sp>
        <p:nvSpPr>
          <p:cNvPr id="23556" name="Rectangle 5"/>
          <p:cNvSpPr>
            <a:spLocks noChangeArrowheads="1"/>
          </p:cNvSpPr>
          <p:nvPr/>
        </p:nvSpPr>
        <p:spPr bwMode="auto">
          <a:xfrm>
            <a:off x="5672138" y="2286000"/>
            <a:ext cx="2878137" cy="3321050"/>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Plot window:</a:t>
            </a:r>
          </a:p>
          <a:p>
            <a:pPr algn="l">
              <a:spcBef>
                <a:spcPct val="50000"/>
              </a:spcBef>
            </a:pPr>
            <a:r>
              <a:rPr lang="en-US"/>
              <a:t>Wavescan sample on KH</a:t>
            </a:r>
            <a:br>
              <a:rPr lang="en-US"/>
            </a:br>
            <a:r>
              <a:rPr lang="en-US"/>
              <a:t>used for evaluation of Al</a:t>
            </a:r>
            <a:br>
              <a:rPr lang="en-US"/>
            </a:br>
            <a:r>
              <a:rPr lang="en-US"/>
              <a:t>background offsets</a:t>
            </a:r>
          </a:p>
          <a:p>
            <a:pPr algn="l">
              <a:spcBef>
                <a:spcPct val="50000"/>
              </a:spcBef>
            </a:pPr>
            <a:r>
              <a:rPr lang="en-US"/>
              <a:t>Peak marker in red</a:t>
            </a:r>
            <a:br>
              <a:rPr lang="en-US"/>
            </a:br>
            <a:r>
              <a:rPr lang="en-US"/>
              <a:t>Current bkgds in green</a:t>
            </a:r>
            <a:br>
              <a:rPr lang="en-US"/>
            </a:br>
            <a:r>
              <a:rPr lang="en-US"/>
              <a:t>KLM markers in brown</a:t>
            </a:r>
          </a:p>
          <a:p>
            <a:pPr algn="l">
              <a:spcBef>
                <a:spcPct val="50000"/>
              </a:spcBef>
            </a:pPr>
            <a:r>
              <a:rPr lang="en-US"/>
              <a:t>Adjusted bkgds assigned</a:t>
            </a:r>
            <a:br>
              <a:rPr lang="en-US"/>
            </a:br>
            <a:r>
              <a:rPr lang="en-US"/>
              <a:t>to next sample</a:t>
            </a:r>
          </a:p>
        </p:txBody>
      </p:sp>
      <p:sp>
        <p:nvSpPr>
          <p:cNvPr id="23558"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Analytical Conditions, Combined Conditions</a:t>
            </a:r>
          </a:p>
        </p:txBody>
      </p:sp>
      <p:pic>
        <p:nvPicPr>
          <p:cNvPr id="24579" name="Picture 2"/>
          <p:cNvPicPr>
            <a:picLocks noChangeAspect="1" noChangeArrowheads="1"/>
          </p:cNvPicPr>
          <p:nvPr/>
        </p:nvPicPr>
        <p:blipFill>
          <a:blip r:embed="rId2" cstate="print"/>
          <a:srcRect/>
          <a:stretch>
            <a:fillRect/>
          </a:stretch>
        </p:blipFill>
        <p:spPr bwMode="auto">
          <a:xfrm>
            <a:off x="363538" y="1169988"/>
            <a:ext cx="4114800" cy="3756025"/>
          </a:xfrm>
          <a:prstGeom prst="rect">
            <a:avLst/>
          </a:prstGeom>
          <a:noFill/>
          <a:ln w="25400">
            <a:noFill/>
            <a:miter lim="800000"/>
            <a:headEnd/>
            <a:tailEnd/>
          </a:ln>
        </p:spPr>
      </p:pic>
      <p:pic>
        <p:nvPicPr>
          <p:cNvPr id="24580" name="Picture 3"/>
          <p:cNvPicPr>
            <a:picLocks noChangeAspect="1" noChangeArrowheads="1"/>
          </p:cNvPicPr>
          <p:nvPr/>
        </p:nvPicPr>
        <p:blipFill>
          <a:blip r:embed="rId3" cstate="print"/>
          <a:srcRect/>
          <a:stretch>
            <a:fillRect/>
          </a:stretch>
        </p:blipFill>
        <p:spPr bwMode="auto">
          <a:xfrm>
            <a:off x="4705350" y="1200150"/>
            <a:ext cx="4114800" cy="2744788"/>
          </a:xfrm>
          <a:prstGeom prst="rect">
            <a:avLst/>
          </a:prstGeom>
          <a:noFill/>
          <a:ln w="25400">
            <a:noFill/>
            <a:miter lim="800000"/>
            <a:headEnd/>
            <a:tailEnd/>
          </a:ln>
        </p:spPr>
      </p:pic>
      <p:sp>
        <p:nvSpPr>
          <p:cNvPr id="24581" name="Rectangle 5"/>
          <p:cNvSpPr>
            <a:spLocks noChangeArrowheads="1"/>
          </p:cNvSpPr>
          <p:nvPr/>
        </p:nvSpPr>
        <p:spPr bwMode="auto">
          <a:xfrm>
            <a:off x="339725" y="4983163"/>
            <a:ext cx="4386263" cy="1628775"/>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Analytical conditions</a:t>
            </a:r>
            <a:br>
              <a:rPr lang="en-US"/>
            </a:br>
            <a:r>
              <a:rPr lang="en-US"/>
              <a:t>Column conditions for this sample</a:t>
            </a:r>
            <a:br>
              <a:rPr lang="en-US"/>
            </a:br>
            <a:r>
              <a:rPr lang="en-US"/>
              <a:t>kV, probe current, beam diameter</a:t>
            </a:r>
            <a:br>
              <a:rPr lang="en-US"/>
            </a:br>
            <a:r>
              <a:rPr lang="en-US"/>
              <a:t>Analysis mode, standby mag</a:t>
            </a:r>
            <a:br>
              <a:rPr lang="en-US"/>
            </a:br>
            <a:r>
              <a:rPr lang="en-US"/>
              <a:t>Custom column strings, condition files</a:t>
            </a:r>
          </a:p>
        </p:txBody>
      </p:sp>
      <p:sp>
        <p:nvSpPr>
          <p:cNvPr id="24582" name="Rectangle 5"/>
          <p:cNvSpPr>
            <a:spLocks noChangeArrowheads="1"/>
          </p:cNvSpPr>
          <p:nvPr/>
        </p:nvSpPr>
        <p:spPr bwMode="auto">
          <a:xfrm>
            <a:off x="4568825" y="4133850"/>
            <a:ext cx="4386263" cy="2397125"/>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Combined conditions</a:t>
            </a:r>
            <a:br>
              <a:rPr lang="en-US"/>
            </a:br>
            <a:r>
              <a:rPr lang="en-US"/>
              <a:t>Per-element analysis conditions for this sample (major vs. trace elements)</a:t>
            </a:r>
            <a:br>
              <a:rPr lang="en-US"/>
            </a:br>
            <a:r>
              <a:rPr lang="en-US"/>
              <a:t>Can set analysis order and output order here.</a:t>
            </a:r>
          </a:p>
          <a:p>
            <a:pPr algn="l">
              <a:spcBef>
                <a:spcPct val="50000"/>
              </a:spcBef>
            </a:pPr>
            <a:r>
              <a:rPr lang="en-US"/>
              <a:t>Cannot yet order pizza from this window</a:t>
            </a:r>
            <a:br>
              <a:rPr lang="en-US"/>
            </a:br>
            <a:r>
              <a:rPr lang="en-US"/>
              <a:t>But, probably, soon </a:t>
            </a:r>
            <a:r>
              <a:rPr lang="en-US">
                <a:sym typeface="Wingdings" pitchFamily="2" charset="2"/>
              </a:rPr>
              <a:t></a:t>
            </a:r>
            <a:endParaRPr lang="en-US"/>
          </a:p>
        </p:txBody>
      </p:sp>
      <p:sp>
        <p:nvSpPr>
          <p:cNvPr id="24584" name="Footer Placeholder 7"/>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smtClean="0"/>
              <a:t>Count Times: Standard, Sample, Wavescan, Factor</a:t>
            </a:r>
          </a:p>
        </p:txBody>
      </p:sp>
      <p:pic>
        <p:nvPicPr>
          <p:cNvPr id="25603" name="Picture 2"/>
          <p:cNvPicPr>
            <a:picLocks noChangeAspect="1" noChangeArrowheads="1"/>
          </p:cNvPicPr>
          <p:nvPr/>
        </p:nvPicPr>
        <p:blipFill>
          <a:blip r:embed="rId2" cstate="print"/>
          <a:srcRect/>
          <a:stretch>
            <a:fillRect/>
          </a:stretch>
        </p:blipFill>
        <p:spPr bwMode="auto">
          <a:xfrm>
            <a:off x="209550" y="1022350"/>
            <a:ext cx="5245100" cy="3681413"/>
          </a:xfrm>
          <a:prstGeom prst="rect">
            <a:avLst/>
          </a:prstGeom>
          <a:noFill/>
          <a:ln w="25400">
            <a:noFill/>
            <a:miter lim="800000"/>
            <a:headEnd/>
            <a:tailEnd/>
          </a:ln>
        </p:spPr>
      </p:pic>
      <p:pic>
        <p:nvPicPr>
          <p:cNvPr id="25604" name="Picture 4"/>
          <p:cNvPicPr>
            <a:picLocks noChangeAspect="1" noChangeArrowheads="1"/>
          </p:cNvPicPr>
          <p:nvPr/>
        </p:nvPicPr>
        <p:blipFill>
          <a:blip r:embed="rId3" cstate="print"/>
          <a:srcRect/>
          <a:stretch>
            <a:fillRect/>
          </a:stretch>
        </p:blipFill>
        <p:spPr bwMode="auto">
          <a:xfrm>
            <a:off x="5570538" y="1019175"/>
            <a:ext cx="3333750" cy="4389438"/>
          </a:xfrm>
          <a:prstGeom prst="rect">
            <a:avLst/>
          </a:prstGeom>
          <a:noFill/>
          <a:ln w="25400">
            <a:noFill/>
            <a:miter lim="800000"/>
            <a:headEnd/>
            <a:tailEnd/>
          </a:ln>
        </p:spPr>
      </p:pic>
      <p:sp>
        <p:nvSpPr>
          <p:cNvPr id="25605" name="Rectangle 5"/>
          <p:cNvSpPr>
            <a:spLocks noChangeArrowheads="1"/>
          </p:cNvSpPr>
          <p:nvPr/>
        </p:nvSpPr>
        <p:spPr bwMode="auto">
          <a:xfrm>
            <a:off x="184150" y="4881563"/>
            <a:ext cx="5257800" cy="1628775"/>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Count times set on per-element basis</a:t>
            </a:r>
            <a:br>
              <a:rPr lang="en-US"/>
            </a:br>
            <a:r>
              <a:rPr lang="en-US"/>
              <a:t>Peak, bkgd, scale factor for unknowns</a:t>
            </a:r>
            <a:br>
              <a:rPr lang="en-US"/>
            </a:br>
            <a:r>
              <a:rPr lang="en-US"/>
              <a:t>Inspection of analysis time and spectrometer use</a:t>
            </a:r>
            <a:br>
              <a:rPr lang="en-US"/>
            </a:br>
            <a:r>
              <a:rPr lang="en-US"/>
              <a:t>Set times for wavescan samples too</a:t>
            </a:r>
            <a:br>
              <a:rPr lang="en-US"/>
            </a:br>
            <a:r>
              <a:rPr lang="en-US"/>
              <a:t>Times are on per element and sample setup basis</a:t>
            </a:r>
          </a:p>
        </p:txBody>
      </p:sp>
      <p:sp>
        <p:nvSpPr>
          <p:cNvPr id="25607"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smtClean="0"/>
              <a:t>Acquisition Options</a:t>
            </a:r>
          </a:p>
        </p:txBody>
      </p:sp>
      <p:pic>
        <p:nvPicPr>
          <p:cNvPr id="26627" name="Picture 2"/>
          <p:cNvPicPr>
            <a:picLocks noChangeAspect="1" noChangeArrowheads="1"/>
          </p:cNvPicPr>
          <p:nvPr/>
        </p:nvPicPr>
        <p:blipFill>
          <a:blip r:embed="rId2" cstate="print"/>
          <a:srcRect/>
          <a:stretch>
            <a:fillRect/>
          </a:stretch>
        </p:blipFill>
        <p:spPr bwMode="auto">
          <a:xfrm>
            <a:off x="441325" y="957263"/>
            <a:ext cx="5253038" cy="4319587"/>
          </a:xfrm>
          <a:prstGeom prst="rect">
            <a:avLst/>
          </a:prstGeom>
          <a:noFill/>
          <a:ln w="25400">
            <a:noFill/>
            <a:miter lim="800000"/>
            <a:headEnd/>
            <a:tailEnd/>
          </a:ln>
        </p:spPr>
      </p:pic>
      <p:pic>
        <p:nvPicPr>
          <p:cNvPr id="26628" name="Picture 4"/>
          <p:cNvPicPr>
            <a:picLocks noChangeAspect="1" noChangeArrowheads="1"/>
          </p:cNvPicPr>
          <p:nvPr/>
        </p:nvPicPr>
        <p:blipFill>
          <a:blip r:embed="rId3" cstate="print"/>
          <a:srcRect/>
          <a:stretch>
            <a:fillRect/>
          </a:stretch>
        </p:blipFill>
        <p:spPr bwMode="auto">
          <a:xfrm>
            <a:off x="6029325" y="944563"/>
            <a:ext cx="2671763" cy="4508500"/>
          </a:xfrm>
          <a:prstGeom prst="rect">
            <a:avLst/>
          </a:prstGeom>
          <a:noFill/>
          <a:ln w="25400">
            <a:noFill/>
            <a:miter lim="800000"/>
            <a:headEnd/>
            <a:tailEnd/>
          </a:ln>
        </p:spPr>
      </p:pic>
      <p:sp>
        <p:nvSpPr>
          <p:cNvPr id="26629" name="Rectangle 4"/>
          <p:cNvSpPr>
            <a:spLocks noChangeArrowheads="1"/>
          </p:cNvSpPr>
          <p:nvPr/>
        </p:nvSpPr>
        <p:spPr bwMode="auto">
          <a:xfrm>
            <a:off x="481013" y="5389563"/>
            <a:ext cx="5259387" cy="1012825"/>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Many options for measurement parameters</a:t>
            </a:r>
            <a:br>
              <a:rPr lang="en-US"/>
            </a:br>
            <a:r>
              <a:rPr lang="en-US"/>
              <a:t>Element order on spectrometer, background global flag for off-peak, MAN on smp vs. std</a:t>
            </a:r>
          </a:p>
        </p:txBody>
      </p:sp>
      <p:sp>
        <p:nvSpPr>
          <p:cNvPr id="26631"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008563" y="292100"/>
            <a:ext cx="3935412" cy="2105025"/>
          </a:xfrm>
        </p:spPr>
        <p:txBody>
          <a:bodyPr/>
          <a:lstStyle/>
          <a:p>
            <a:r>
              <a:rPr lang="en-GB" smtClean="0">
                <a:solidFill>
                  <a:schemeClr val="tx1"/>
                </a:solidFill>
              </a:rPr>
              <a:t>Native TCP/IP Support for Cameca SX100 and JEOL 8900/8200/8500</a:t>
            </a:r>
            <a:endParaRPr lang="en-GB" b="1" smtClean="0">
              <a:solidFill>
                <a:schemeClr val="tx1"/>
              </a:solidFill>
            </a:endParaRPr>
          </a:p>
        </p:txBody>
      </p:sp>
      <p:sp>
        <p:nvSpPr>
          <p:cNvPr id="10243" name="Text Box 4"/>
          <p:cNvSpPr txBox="1">
            <a:spLocks noChangeArrowheads="1"/>
          </p:cNvSpPr>
          <p:nvPr/>
        </p:nvSpPr>
        <p:spPr bwMode="auto">
          <a:xfrm>
            <a:off x="115888" y="2789238"/>
            <a:ext cx="3406775" cy="3478212"/>
          </a:xfrm>
          <a:prstGeom prst="rect">
            <a:avLst/>
          </a:prstGeom>
          <a:noFill/>
          <a:ln w="9525">
            <a:noFill/>
            <a:miter lim="800000"/>
            <a:headEnd/>
            <a:tailEnd/>
          </a:ln>
        </p:spPr>
        <p:txBody>
          <a:bodyPr>
            <a:spAutoFit/>
          </a:bodyPr>
          <a:lstStyle/>
          <a:p>
            <a:pPr algn="l"/>
            <a:r>
              <a:rPr lang="en-GB"/>
              <a:t>No instrument hardware or network configuration changes are required to run Probe for EPMA.</a:t>
            </a:r>
          </a:p>
          <a:p>
            <a:pPr algn="l"/>
            <a:endParaRPr lang="en-GB"/>
          </a:p>
          <a:p>
            <a:pPr algn="l"/>
            <a:r>
              <a:rPr lang="en-GB"/>
              <a:t>Add PC, install the software and connect a network cable to your existing network switch.</a:t>
            </a:r>
          </a:p>
          <a:p>
            <a:pPr algn="l"/>
            <a:endParaRPr lang="en-GB"/>
          </a:p>
          <a:p>
            <a:pPr algn="l"/>
            <a:r>
              <a:rPr lang="en-GB" b="1"/>
              <a:t>PFE uses same macro calls as JEOL/Cameca  software</a:t>
            </a:r>
          </a:p>
        </p:txBody>
      </p:sp>
      <p:pic>
        <p:nvPicPr>
          <p:cNvPr id="10244" name="Picture 6" descr="UMN8900"/>
          <p:cNvPicPr>
            <a:picLocks noChangeAspect="1" noChangeArrowheads="1"/>
          </p:cNvPicPr>
          <p:nvPr/>
        </p:nvPicPr>
        <p:blipFill>
          <a:blip r:embed="rId3" cstate="print"/>
          <a:srcRect/>
          <a:stretch>
            <a:fillRect/>
          </a:stretch>
        </p:blipFill>
        <p:spPr bwMode="auto">
          <a:xfrm>
            <a:off x="174625" y="238125"/>
            <a:ext cx="4784725" cy="2211388"/>
          </a:xfrm>
          <a:prstGeom prst="rect">
            <a:avLst/>
          </a:prstGeom>
          <a:noFill/>
          <a:ln w="9525">
            <a:noFill/>
            <a:miter lim="800000"/>
            <a:headEnd/>
            <a:tailEnd/>
          </a:ln>
        </p:spPr>
      </p:pic>
      <p:pic>
        <p:nvPicPr>
          <p:cNvPr id="10245" name="Picture 9" descr="Compatible"/>
          <p:cNvPicPr>
            <a:picLocks noChangeAspect="1" noChangeArrowheads="1"/>
          </p:cNvPicPr>
          <p:nvPr/>
        </p:nvPicPr>
        <p:blipFill>
          <a:blip r:embed="rId4" cstate="print"/>
          <a:srcRect/>
          <a:stretch>
            <a:fillRect/>
          </a:stretch>
        </p:blipFill>
        <p:spPr bwMode="auto">
          <a:xfrm>
            <a:off x="3548063" y="2806700"/>
            <a:ext cx="5405437" cy="3479800"/>
          </a:xfrm>
          <a:prstGeom prst="rect">
            <a:avLst/>
          </a:prstGeom>
          <a:noFill/>
          <a:ln w="9525">
            <a:noFill/>
            <a:miter lim="800000"/>
            <a:headEnd/>
            <a:tailEnd/>
          </a:ln>
        </p:spPr>
      </p:pic>
      <p:sp>
        <p:nvSpPr>
          <p:cNvPr id="10247"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smtClean="0"/>
              <a:t>Automate Window, Spectrometer Peaking</a:t>
            </a:r>
          </a:p>
        </p:txBody>
      </p:sp>
      <p:pic>
        <p:nvPicPr>
          <p:cNvPr id="27651" name="Picture 2"/>
          <p:cNvPicPr>
            <a:picLocks noChangeAspect="1" noChangeArrowheads="1"/>
          </p:cNvPicPr>
          <p:nvPr/>
        </p:nvPicPr>
        <p:blipFill>
          <a:blip r:embed="rId2" cstate="print"/>
          <a:srcRect/>
          <a:stretch>
            <a:fillRect/>
          </a:stretch>
        </p:blipFill>
        <p:spPr bwMode="auto">
          <a:xfrm>
            <a:off x="4051300" y="981075"/>
            <a:ext cx="4930775" cy="4725988"/>
          </a:xfrm>
          <a:prstGeom prst="rect">
            <a:avLst/>
          </a:prstGeom>
          <a:noFill/>
          <a:ln w="25400">
            <a:noFill/>
            <a:miter lim="800000"/>
            <a:headEnd/>
            <a:tailEnd/>
          </a:ln>
        </p:spPr>
      </p:pic>
      <p:sp>
        <p:nvSpPr>
          <p:cNvPr id="27652" name="Rectangle 3"/>
          <p:cNvSpPr>
            <a:spLocks noChangeArrowheads="1"/>
          </p:cNvSpPr>
          <p:nvPr/>
        </p:nvSpPr>
        <p:spPr bwMode="auto">
          <a:xfrm>
            <a:off x="0" y="3438525"/>
            <a:ext cx="4708525" cy="2398713"/>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Automate window used for:</a:t>
            </a:r>
          </a:p>
          <a:p>
            <a:pPr algn="l">
              <a:spcBef>
                <a:spcPct val="50000"/>
              </a:spcBef>
            </a:pPr>
            <a:r>
              <a:rPr lang="en-US"/>
              <a:t>Setting digitized points, running</a:t>
            </a:r>
            <a:br>
              <a:rPr lang="en-US"/>
            </a:br>
            <a:r>
              <a:rPr lang="en-US"/>
              <a:t>Confirmed existing points</a:t>
            </a:r>
            <a:br>
              <a:rPr lang="en-US"/>
            </a:br>
            <a:r>
              <a:rPr lang="en-US"/>
              <a:t>Peaking spectrometers</a:t>
            </a:r>
            <a:br>
              <a:rPr lang="en-US"/>
            </a:br>
            <a:r>
              <a:rPr lang="en-US"/>
              <a:t>Acquiring Standards, Samples, Wavescans</a:t>
            </a:r>
            <a:br>
              <a:rPr lang="en-US"/>
            </a:br>
            <a:r>
              <a:rPr lang="en-US"/>
              <a:t>Assigning column conditions to points</a:t>
            </a:r>
            <a:br>
              <a:rPr lang="en-US"/>
            </a:br>
            <a:r>
              <a:rPr lang="en-US"/>
              <a:t>Assigning sample setups to points</a:t>
            </a:r>
          </a:p>
        </p:txBody>
      </p:sp>
      <p:sp>
        <p:nvSpPr>
          <p:cNvPr id="27653" name="Rectangle 4"/>
          <p:cNvSpPr>
            <a:spLocks noChangeArrowheads="1"/>
          </p:cNvSpPr>
          <p:nvPr/>
        </p:nvSpPr>
        <p:spPr bwMode="auto">
          <a:xfrm>
            <a:off x="0" y="1079500"/>
            <a:ext cx="4141788" cy="2244725"/>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Position list (stds, smps, wvscn)</a:t>
            </a:r>
            <a:br>
              <a:rPr lang="en-US"/>
            </a:br>
            <a:r>
              <a:rPr lang="en-US"/>
              <a:t>Task type (confirm, peak, acquire)</a:t>
            </a:r>
            <a:br>
              <a:rPr lang="en-US"/>
            </a:br>
            <a:r>
              <a:rPr lang="en-US"/>
              <a:t>Analysis method (same, cond,  setup)</a:t>
            </a:r>
            <a:br>
              <a:rPr lang="en-US"/>
            </a:br>
            <a:r>
              <a:rPr lang="en-US"/>
              <a:t>Digitize control</a:t>
            </a:r>
            <a:br>
              <a:rPr lang="en-US"/>
            </a:br>
            <a:r>
              <a:rPr lang="en-US"/>
              <a:t>Imaging and digitize control</a:t>
            </a:r>
            <a:br>
              <a:rPr lang="en-US"/>
            </a:br>
            <a:r>
              <a:rPr lang="en-US"/>
              <a:t>Sample and points listing</a:t>
            </a:r>
            <a:br>
              <a:rPr lang="en-US"/>
            </a:br>
            <a:r>
              <a:rPr lang="en-US"/>
              <a:t>Uses position database + text files</a:t>
            </a:r>
          </a:p>
        </p:txBody>
      </p:sp>
      <p:sp>
        <p:nvSpPr>
          <p:cNvPr id="27654" name="Rectangle 5"/>
          <p:cNvSpPr>
            <a:spLocks noChangeArrowheads="1"/>
          </p:cNvSpPr>
          <p:nvPr/>
        </p:nvSpPr>
        <p:spPr bwMode="auto">
          <a:xfrm>
            <a:off x="249238" y="6083300"/>
            <a:ext cx="8410575" cy="704850"/>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Novice alert: New users can operate using Automate + Analyze windows</a:t>
            </a:r>
            <a:br>
              <a:rPr lang="en-US"/>
            </a:br>
            <a:r>
              <a:rPr lang="en-US"/>
              <a:t>…after setup by probe-savy individuals</a:t>
            </a:r>
          </a:p>
        </p:txBody>
      </p:sp>
      <p:sp>
        <p:nvSpPr>
          <p:cNvPr id="27656" name="Footer Placeholder 7"/>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mtClean="0"/>
              <a:t>Peaking, Bias, SCA Records in database</a:t>
            </a:r>
          </a:p>
        </p:txBody>
      </p:sp>
      <p:pic>
        <p:nvPicPr>
          <p:cNvPr id="28675" name="Picture 3"/>
          <p:cNvPicPr>
            <a:picLocks noChangeAspect="1" noChangeArrowheads="1"/>
          </p:cNvPicPr>
          <p:nvPr/>
        </p:nvPicPr>
        <p:blipFill>
          <a:blip r:embed="rId2" cstate="print"/>
          <a:srcRect/>
          <a:stretch>
            <a:fillRect/>
          </a:stretch>
        </p:blipFill>
        <p:spPr bwMode="auto">
          <a:xfrm>
            <a:off x="714375" y="992188"/>
            <a:ext cx="3667125" cy="4416425"/>
          </a:xfrm>
          <a:prstGeom prst="rect">
            <a:avLst/>
          </a:prstGeom>
          <a:noFill/>
          <a:ln w="25400">
            <a:noFill/>
            <a:miter lim="800000"/>
            <a:headEnd/>
            <a:tailEnd/>
          </a:ln>
        </p:spPr>
      </p:pic>
      <p:pic>
        <p:nvPicPr>
          <p:cNvPr id="28676" name="Picture 5"/>
          <p:cNvPicPr>
            <a:picLocks noChangeAspect="1" noChangeArrowheads="1"/>
          </p:cNvPicPr>
          <p:nvPr/>
        </p:nvPicPr>
        <p:blipFill>
          <a:blip r:embed="rId3" cstate="print"/>
          <a:srcRect/>
          <a:stretch>
            <a:fillRect/>
          </a:stretch>
        </p:blipFill>
        <p:spPr bwMode="auto">
          <a:xfrm>
            <a:off x="4608513" y="987425"/>
            <a:ext cx="3643312" cy="4389438"/>
          </a:xfrm>
          <a:prstGeom prst="rect">
            <a:avLst/>
          </a:prstGeom>
          <a:noFill/>
          <a:ln w="25400">
            <a:noFill/>
            <a:miter lim="800000"/>
            <a:headEnd/>
            <a:tailEnd/>
          </a:ln>
        </p:spPr>
      </p:pic>
      <p:sp>
        <p:nvSpPr>
          <p:cNvPr id="28677" name="Rectangle 5"/>
          <p:cNvSpPr>
            <a:spLocks noChangeArrowheads="1"/>
          </p:cNvSpPr>
          <p:nvPr/>
        </p:nvSpPr>
        <p:spPr bwMode="auto">
          <a:xfrm>
            <a:off x="260350" y="5454650"/>
            <a:ext cx="8609013" cy="1320800"/>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All peaking, bias, gain, and PHA scans are saved to run .mdb file for QC purposes.</a:t>
            </a:r>
            <a:br>
              <a:rPr lang="en-US"/>
            </a:br>
            <a:r>
              <a:rPr lang="en-US"/>
              <a:t>All information about measurement (time, conditions, etc.) are recorded as well.</a:t>
            </a:r>
            <a:br>
              <a:rPr lang="en-US"/>
            </a:br>
            <a:r>
              <a:rPr lang="en-US"/>
              <a:t>Can process peak profile with all available options or manual inspection from record.</a:t>
            </a:r>
          </a:p>
        </p:txBody>
      </p:sp>
      <p:sp>
        <p:nvSpPr>
          <p:cNvPr id="28679"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smtClean="0"/>
              <a:t>PHA Parameters Setup</a:t>
            </a:r>
          </a:p>
        </p:txBody>
      </p:sp>
      <p:pic>
        <p:nvPicPr>
          <p:cNvPr id="29699" name="Picture 2"/>
          <p:cNvPicPr>
            <a:picLocks noChangeAspect="1" noChangeArrowheads="1"/>
          </p:cNvPicPr>
          <p:nvPr/>
        </p:nvPicPr>
        <p:blipFill>
          <a:blip r:embed="rId2" cstate="print"/>
          <a:srcRect/>
          <a:stretch>
            <a:fillRect/>
          </a:stretch>
        </p:blipFill>
        <p:spPr bwMode="auto">
          <a:xfrm>
            <a:off x="390525" y="1092200"/>
            <a:ext cx="8348663" cy="3589338"/>
          </a:xfrm>
          <a:prstGeom prst="rect">
            <a:avLst/>
          </a:prstGeom>
          <a:noFill/>
          <a:ln w="25400">
            <a:noFill/>
            <a:miter lim="800000"/>
            <a:headEnd/>
            <a:tailEnd/>
          </a:ln>
        </p:spPr>
      </p:pic>
      <p:sp>
        <p:nvSpPr>
          <p:cNvPr id="29700" name="Rectangle 3"/>
          <p:cNvSpPr>
            <a:spLocks noChangeArrowheads="1"/>
          </p:cNvSpPr>
          <p:nvPr/>
        </p:nvSpPr>
        <p:spPr bwMode="auto">
          <a:xfrm>
            <a:off x="458788" y="5080000"/>
            <a:ext cx="8410575" cy="706438"/>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PHA parameters main window</a:t>
            </a:r>
            <a:br>
              <a:rPr lang="en-US"/>
            </a:br>
            <a:r>
              <a:rPr lang="en-US"/>
              <a:t>Opens per-element windows for gain, bias, baseline, and window settings</a:t>
            </a:r>
          </a:p>
        </p:txBody>
      </p:sp>
      <p:sp>
        <p:nvSpPr>
          <p:cNvPr id="29702"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377825" y="365125"/>
            <a:ext cx="8215313" cy="571500"/>
          </a:xfrm>
        </p:spPr>
        <p:txBody>
          <a:bodyPr/>
          <a:lstStyle/>
          <a:p>
            <a:r>
              <a:rPr lang="en-US" smtClean="0"/>
              <a:t>Bias and PHA Scans: Mg JEOL TAP P-10 flow counter</a:t>
            </a:r>
          </a:p>
        </p:txBody>
      </p:sp>
      <p:pic>
        <p:nvPicPr>
          <p:cNvPr id="30723" name="Picture 2"/>
          <p:cNvPicPr>
            <a:picLocks noChangeAspect="1" noChangeArrowheads="1"/>
          </p:cNvPicPr>
          <p:nvPr/>
        </p:nvPicPr>
        <p:blipFill>
          <a:blip r:embed="rId2" cstate="print"/>
          <a:srcRect/>
          <a:stretch>
            <a:fillRect/>
          </a:stretch>
        </p:blipFill>
        <p:spPr bwMode="auto">
          <a:xfrm>
            <a:off x="252413" y="981075"/>
            <a:ext cx="2466975" cy="5254625"/>
          </a:xfrm>
          <a:prstGeom prst="rect">
            <a:avLst/>
          </a:prstGeom>
          <a:noFill/>
          <a:ln w="25400">
            <a:noFill/>
            <a:miter lim="800000"/>
            <a:headEnd/>
            <a:tailEnd/>
          </a:ln>
        </p:spPr>
      </p:pic>
      <p:pic>
        <p:nvPicPr>
          <p:cNvPr id="30724" name="Picture 3"/>
          <p:cNvPicPr>
            <a:picLocks noChangeAspect="1" noChangeArrowheads="1"/>
          </p:cNvPicPr>
          <p:nvPr/>
        </p:nvPicPr>
        <p:blipFill>
          <a:blip r:embed="rId3" cstate="print"/>
          <a:srcRect/>
          <a:stretch>
            <a:fillRect/>
          </a:stretch>
        </p:blipFill>
        <p:spPr bwMode="auto">
          <a:xfrm>
            <a:off x="2852738" y="992188"/>
            <a:ext cx="3176587" cy="2830512"/>
          </a:xfrm>
          <a:prstGeom prst="rect">
            <a:avLst/>
          </a:prstGeom>
          <a:noFill/>
          <a:ln w="25400">
            <a:noFill/>
            <a:miter lim="800000"/>
            <a:headEnd/>
            <a:tailEnd/>
          </a:ln>
        </p:spPr>
      </p:pic>
      <p:pic>
        <p:nvPicPr>
          <p:cNvPr id="30725" name="Picture 5"/>
          <p:cNvPicPr>
            <a:picLocks noChangeAspect="1" noChangeArrowheads="1"/>
          </p:cNvPicPr>
          <p:nvPr/>
        </p:nvPicPr>
        <p:blipFill>
          <a:blip r:embed="rId4" cstate="print"/>
          <a:srcRect r="1625" b="44855"/>
          <a:stretch>
            <a:fillRect/>
          </a:stretch>
        </p:blipFill>
        <p:spPr bwMode="auto">
          <a:xfrm>
            <a:off x="2855913" y="3884613"/>
            <a:ext cx="3743325" cy="2527300"/>
          </a:xfrm>
          <a:prstGeom prst="rect">
            <a:avLst/>
          </a:prstGeom>
          <a:noFill/>
          <a:ln w="25400">
            <a:noFill/>
            <a:miter lim="800000"/>
            <a:headEnd/>
            <a:tailEnd/>
          </a:ln>
        </p:spPr>
      </p:pic>
      <p:sp>
        <p:nvSpPr>
          <p:cNvPr id="30726" name="Rectangle 6"/>
          <p:cNvSpPr>
            <a:spLocks noChangeArrowheads="1"/>
          </p:cNvSpPr>
          <p:nvPr/>
        </p:nvSpPr>
        <p:spPr bwMode="auto">
          <a:xfrm>
            <a:off x="5329238" y="1054100"/>
            <a:ext cx="3362325" cy="2074863"/>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Bias scan</a:t>
            </a:r>
          </a:p>
          <a:p>
            <a:pPr algn="l">
              <a:spcBef>
                <a:spcPct val="50000"/>
              </a:spcBef>
            </a:pPr>
            <a:r>
              <a:rPr lang="en-US"/>
              <a:t>Bias scan for 4V PHA pulse</a:t>
            </a:r>
            <a:br>
              <a:rPr lang="en-US"/>
            </a:br>
            <a:r>
              <a:rPr lang="en-US"/>
              <a:t>Set baseline 4V window 0.1V</a:t>
            </a:r>
            <a:br>
              <a:rPr lang="en-US"/>
            </a:br>
            <a:r>
              <a:rPr lang="en-US"/>
              <a:t>Scan bias</a:t>
            </a:r>
            <a:br>
              <a:rPr lang="en-US"/>
            </a:br>
            <a:r>
              <a:rPr lang="en-US"/>
              <a:t>Peak indicates 4V bias setting</a:t>
            </a:r>
            <a:br>
              <a:rPr lang="en-US"/>
            </a:br>
            <a:r>
              <a:rPr lang="en-US"/>
              <a:t>Result 1640 volts</a:t>
            </a:r>
          </a:p>
        </p:txBody>
      </p:sp>
      <p:sp>
        <p:nvSpPr>
          <p:cNvPr id="30727" name="Rectangle 7"/>
          <p:cNvSpPr>
            <a:spLocks noChangeArrowheads="1"/>
          </p:cNvSpPr>
          <p:nvPr/>
        </p:nvSpPr>
        <p:spPr bwMode="auto">
          <a:xfrm>
            <a:off x="468313" y="6262688"/>
            <a:ext cx="1966912" cy="412750"/>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PHA control</a:t>
            </a:r>
          </a:p>
        </p:txBody>
      </p:sp>
      <p:sp>
        <p:nvSpPr>
          <p:cNvPr id="30728" name="Rectangle 8"/>
          <p:cNvSpPr>
            <a:spLocks noChangeArrowheads="1"/>
          </p:cNvSpPr>
          <p:nvPr/>
        </p:nvSpPr>
        <p:spPr bwMode="auto">
          <a:xfrm>
            <a:off x="5273675" y="4081463"/>
            <a:ext cx="3660775" cy="1474787"/>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PHA scan</a:t>
            </a:r>
          </a:p>
          <a:p>
            <a:pPr algn="l">
              <a:spcBef>
                <a:spcPct val="50000"/>
              </a:spcBef>
            </a:pPr>
            <a:r>
              <a:rPr lang="en-US"/>
              <a:t>PHA scan to confirm bias</a:t>
            </a:r>
            <a:br>
              <a:rPr lang="en-US"/>
            </a:br>
            <a:r>
              <a:rPr lang="en-US"/>
              <a:t>Typical 0.5 baseline</a:t>
            </a:r>
            <a:br>
              <a:rPr lang="en-US"/>
            </a:br>
            <a:r>
              <a:rPr lang="en-US"/>
              <a:t>Open window – integral setting</a:t>
            </a:r>
          </a:p>
        </p:txBody>
      </p:sp>
      <p:sp>
        <p:nvSpPr>
          <p:cNvPr id="30730" name="Footer Placeholder 9"/>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685800" y="365125"/>
            <a:ext cx="7996238" cy="703263"/>
          </a:xfrm>
        </p:spPr>
        <p:txBody>
          <a:bodyPr/>
          <a:lstStyle/>
          <a:p>
            <a:r>
              <a:rPr lang="en-US" smtClean="0"/>
              <a:t>Digitize: Setting Stage Points for Automated Analysis</a:t>
            </a:r>
          </a:p>
        </p:txBody>
      </p:sp>
      <p:pic>
        <p:nvPicPr>
          <p:cNvPr id="31747" name="Picture 2"/>
          <p:cNvPicPr>
            <a:picLocks noChangeAspect="1" noChangeArrowheads="1"/>
          </p:cNvPicPr>
          <p:nvPr/>
        </p:nvPicPr>
        <p:blipFill>
          <a:blip r:embed="rId2" cstate="print"/>
          <a:srcRect/>
          <a:stretch>
            <a:fillRect/>
          </a:stretch>
        </p:blipFill>
        <p:spPr bwMode="auto">
          <a:xfrm>
            <a:off x="701675" y="1069975"/>
            <a:ext cx="3149600" cy="5435600"/>
          </a:xfrm>
          <a:prstGeom prst="rect">
            <a:avLst/>
          </a:prstGeom>
          <a:noFill/>
          <a:ln w="25400">
            <a:noFill/>
            <a:miter lim="800000"/>
            <a:headEnd/>
            <a:tailEnd/>
          </a:ln>
        </p:spPr>
      </p:pic>
      <p:sp>
        <p:nvSpPr>
          <p:cNvPr id="31748" name="Rectangle 3"/>
          <p:cNvSpPr>
            <a:spLocks noChangeArrowheads="1"/>
          </p:cNvSpPr>
          <p:nvPr/>
        </p:nvSpPr>
        <p:spPr bwMode="auto">
          <a:xfrm>
            <a:off x="4513263" y="1516063"/>
            <a:ext cx="3660775" cy="3937000"/>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Digitize</a:t>
            </a:r>
          </a:p>
          <a:p>
            <a:pPr algn="l">
              <a:spcBef>
                <a:spcPct val="50000"/>
              </a:spcBef>
            </a:pPr>
            <a:r>
              <a:rPr lang="en-US"/>
              <a:t>Named sample</a:t>
            </a:r>
            <a:br>
              <a:rPr lang="en-US"/>
            </a:br>
            <a:r>
              <a:rPr lang="en-US"/>
              <a:t>Single point assignment</a:t>
            </a:r>
            <a:br>
              <a:rPr lang="en-US"/>
            </a:br>
            <a:r>
              <a:rPr lang="en-US"/>
              <a:t>Linear traverse</a:t>
            </a:r>
            <a:br>
              <a:rPr lang="en-US"/>
            </a:br>
            <a:r>
              <a:rPr lang="en-US"/>
              <a:t>Rectangular grid</a:t>
            </a:r>
            <a:br>
              <a:rPr lang="en-US"/>
            </a:br>
            <a:r>
              <a:rPr lang="en-US"/>
              <a:t>Polygon grid</a:t>
            </a:r>
            <a:br>
              <a:rPr lang="en-US"/>
            </a:br>
            <a:r>
              <a:rPr lang="en-US"/>
              <a:t>Shotgun random points</a:t>
            </a:r>
            <a:br>
              <a:rPr lang="en-US"/>
            </a:br>
            <a:r>
              <a:rPr lang="en-US"/>
              <a:t>Digitize cluster points</a:t>
            </a:r>
            <a:br>
              <a:rPr lang="en-US"/>
            </a:br>
            <a:r>
              <a:rPr lang="en-US"/>
              <a:t>Digitize image</a:t>
            </a:r>
            <a:br>
              <a:rPr lang="en-US"/>
            </a:br>
            <a:r>
              <a:rPr lang="en-US"/>
              <a:t>	SEI, BSE, AUX images</a:t>
            </a:r>
            <a:br>
              <a:rPr lang="en-US"/>
            </a:br>
            <a:r>
              <a:rPr lang="en-US"/>
              <a:t>	Digitize on image or</a:t>
            </a:r>
            <a:br>
              <a:rPr lang="en-US"/>
            </a:br>
            <a:r>
              <a:rPr lang="en-US"/>
              <a:t>	Use Picturesnap</a:t>
            </a:r>
          </a:p>
        </p:txBody>
      </p:sp>
      <p:sp>
        <p:nvSpPr>
          <p:cNvPr id="31750"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Digitize Image</a:t>
            </a:r>
          </a:p>
        </p:txBody>
      </p:sp>
      <p:pic>
        <p:nvPicPr>
          <p:cNvPr id="32771" name="Picture 2"/>
          <p:cNvPicPr>
            <a:picLocks noChangeAspect="1" noChangeArrowheads="1"/>
          </p:cNvPicPr>
          <p:nvPr/>
        </p:nvPicPr>
        <p:blipFill>
          <a:blip r:embed="rId2" cstate="print"/>
          <a:srcRect/>
          <a:stretch>
            <a:fillRect/>
          </a:stretch>
        </p:blipFill>
        <p:spPr bwMode="auto">
          <a:xfrm>
            <a:off x="184150" y="1131888"/>
            <a:ext cx="5895975" cy="5191125"/>
          </a:xfrm>
          <a:prstGeom prst="rect">
            <a:avLst/>
          </a:prstGeom>
          <a:noFill/>
          <a:ln w="25400">
            <a:noFill/>
            <a:miter lim="800000"/>
            <a:headEnd/>
            <a:tailEnd/>
          </a:ln>
        </p:spPr>
      </p:pic>
      <p:sp>
        <p:nvSpPr>
          <p:cNvPr id="32772" name="Rectangle 3"/>
          <p:cNvSpPr>
            <a:spLocks noChangeArrowheads="1"/>
          </p:cNvSpPr>
          <p:nvPr/>
        </p:nvSpPr>
        <p:spPr bwMode="auto">
          <a:xfrm>
            <a:off x="5005388" y="2720975"/>
            <a:ext cx="3856037" cy="3014663"/>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Digital beam image PFE</a:t>
            </a:r>
          </a:p>
          <a:p>
            <a:pPr algn="l">
              <a:spcBef>
                <a:spcPct val="50000"/>
              </a:spcBef>
            </a:pPr>
            <a:r>
              <a:rPr lang="en-US"/>
              <a:t>Acquired image is stage calibrated</a:t>
            </a:r>
            <a:br>
              <a:rPr lang="en-US"/>
            </a:br>
            <a:endParaRPr lang="en-US"/>
          </a:p>
          <a:p>
            <a:pPr algn="l">
              <a:spcBef>
                <a:spcPct val="50000"/>
              </a:spcBef>
            </a:pPr>
            <a:r>
              <a:rPr lang="en-US"/>
              <a:t>Can set single points, traverses, etc.</a:t>
            </a:r>
          </a:p>
          <a:p>
            <a:pPr algn="l">
              <a:spcBef>
                <a:spcPct val="50000"/>
              </a:spcBef>
            </a:pPr>
            <a:r>
              <a:rPr lang="en-US"/>
              <a:t>Adjustable beam sampling</a:t>
            </a:r>
          </a:p>
          <a:p>
            <a:pPr algn="l">
              <a:spcBef>
                <a:spcPct val="50000"/>
              </a:spcBef>
            </a:pPr>
            <a:r>
              <a:rPr lang="en-US"/>
              <a:t>Up to 1024 pixel beam images</a:t>
            </a:r>
          </a:p>
          <a:p>
            <a:pPr algn="l">
              <a:spcBef>
                <a:spcPct val="50000"/>
              </a:spcBef>
            </a:pPr>
            <a:r>
              <a:rPr lang="en-US"/>
              <a:t>Save to run database, bmp files</a:t>
            </a:r>
          </a:p>
        </p:txBody>
      </p:sp>
      <p:sp>
        <p:nvSpPr>
          <p:cNvPr id="32774"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smtClean="0"/>
              <a:t>Automate, Sample Acquisition using Sample Setups</a:t>
            </a:r>
          </a:p>
        </p:txBody>
      </p:sp>
      <p:pic>
        <p:nvPicPr>
          <p:cNvPr id="33795" name="Picture 2"/>
          <p:cNvPicPr>
            <a:picLocks noChangeAspect="1" noChangeArrowheads="1"/>
          </p:cNvPicPr>
          <p:nvPr/>
        </p:nvPicPr>
        <p:blipFill>
          <a:blip r:embed="rId2" cstate="print"/>
          <a:srcRect/>
          <a:stretch>
            <a:fillRect/>
          </a:stretch>
        </p:blipFill>
        <p:spPr bwMode="auto">
          <a:xfrm>
            <a:off x="3990975" y="1189038"/>
            <a:ext cx="4991100" cy="4783137"/>
          </a:xfrm>
          <a:prstGeom prst="rect">
            <a:avLst/>
          </a:prstGeom>
          <a:noFill/>
          <a:ln w="25400">
            <a:noFill/>
            <a:miter lim="800000"/>
            <a:headEnd/>
            <a:tailEnd/>
          </a:ln>
        </p:spPr>
      </p:pic>
      <p:sp>
        <p:nvSpPr>
          <p:cNvPr id="33796" name="Rectangle 3"/>
          <p:cNvSpPr>
            <a:spLocks noChangeArrowheads="1"/>
          </p:cNvSpPr>
          <p:nvPr/>
        </p:nvSpPr>
        <p:spPr bwMode="auto">
          <a:xfrm>
            <a:off x="0" y="920750"/>
            <a:ext cx="3856038" cy="5937250"/>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Automate window</a:t>
            </a:r>
          </a:p>
          <a:p>
            <a:pPr algn="l">
              <a:spcBef>
                <a:spcPct val="50000"/>
              </a:spcBef>
            </a:pPr>
            <a:r>
              <a:rPr lang="en-US"/>
              <a:t>Set up for analysis of digitized</a:t>
            </a:r>
            <a:br>
              <a:rPr lang="en-US"/>
            </a:br>
            <a:r>
              <a:rPr lang="en-US"/>
              <a:t>samples</a:t>
            </a:r>
            <a:br>
              <a:rPr lang="en-US"/>
            </a:br>
            <a:endParaRPr lang="en-US"/>
          </a:p>
          <a:p>
            <a:pPr algn="l">
              <a:spcBef>
                <a:spcPct val="50000"/>
              </a:spcBef>
            </a:pPr>
            <a:r>
              <a:rPr lang="en-US"/>
              <a:t>Here digitized samples have been assigned sample setups within the run:</a:t>
            </a:r>
            <a:br>
              <a:rPr lang="en-US"/>
            </a:br>
            <a:r>
              <a:rPr lang="en-US"/>
              <a:t>Olivine setup assigned to 1 &amp; 3</a:t>
            </a:r>
            <a:br>
              <a:rPr lang="en-US"/>
            </a:br>
            <a:r>
              <a:rPr lang="en-US"/>
              <a:t>Chromite setup assigned to 2</a:t>
            </a:r>
          </a:p>
          <a:p>
            <a:pPr algn="l">
              <a:spcBef>
                <a:spcPct val="50000"/>
              </a:spcBef>
            </a:pPr>
            <a:r>
              <a:rPr lang="en-US"/>
              <a:t>Can do one-by-one, continuous sample configuration, assigned conditions (probe current, kV, beam diameter), sample setups, multiple sample setups (thin film multi-kV) and file setup</a:t>
            </a:r>
          </a:p>
          <a:p>
            <a:pPr algn="l">
              <a:spcBef>
                <a:spcPct val="50000"/>
              </a:spcBef>
            </a:pPr>
            <a:r>
              <a:rPr lang="en-US"/>
              <a:t>All automated runs are controlled here</a:t>
            </a:r>
          </a:p>
        </p:txBody>
      </p:sp>
      <p:sp>
        <p:nvSpPr>
          <p:cNvPr id="33798"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5"/>
          <p:cNvSpPr>
            <a:spLocks noGrp="1" noChangeArrowheads="1"/>
          </p:cNvSpPr>
          <p:nvPr>
            <p:ph type="title"/>
          </p:nvPr>
        </p:nvSpPr>
        <p:spPr>
          <a:xfrm>
            <a:off x="0" y="-88900"/>
            <a:ext cx="2628900" cy="1181100"/>
          </a:xfrm>
          <a:noFill/>
        </p:spPr>
        <p:txBody>
          <a:bodyPr/>
          <a:lstStyle/>
          <a:p>
            <a:r>
              <a:rPr lang="en-GB" smtClean="0">
                <a:solidFill>
                  <a:schemeClr val="tx1"/>
                </a:solidFill>
              </a:rPr>
              <a:t>Automate</a:t>
            </a:r>
          </a:p>
        </p:txBody>
      </p:sp>
      <p:pic>
        <p:nvPicPr>
          <p:cNvPr id="34819" name="Picture 6" descr="Automate"/>
          <p:cNvPicPr>
            <a:picLocks noChangeAspect="1" noChangeArrowheads="1"/>
          </p:cNvPicPr>
          <p:nvPr/>
        </p:nvPicPr>
        <p:blipFill>
          <a:blip r:embed="rId3" cstate="print"/>
          <a:srcRect l="2914" t="10622"/>
          <a:stretch>
            <a:fillRect/>
          </a:stretch>
        </p:blipFill>
        <p:spPr bwMode="auto">
          <a:xfrm>
            <a:off x="2667000" y="355600"/>
            <a:ext cx="6345238" cy="5918200"/>
          </a:xfrm>
          <a:prstGeom prst="rect">
            <a:avLst/>
          </a:prstGeom>
          <a:noFill/>
          <a:ln w="9525">
            <a:solidFill>
              <a:schemeClr val="accent2"/>
            </a:solidFill>
            <a:miter lim="800000"/>
            <a:headEnd/>
            <a:tailEnd/>
          </a:ln>
        </p:spPr>
      </p:pic>
      <p:sp>
        <p:nvSpPr>
          <p:cNvPr id="34820" name="Rectangle 8"/>
          <p:cNvSpPr>
            <a:spLocks noChangeArrowheads="1"/>
          </p:cNvSpPr>
          <p:nvPr/>
        </p:nvSpPr>
        <p:spPr bwMode="auto">
          <a:xfrm>
            <a:off x="50800" y="1331913"/>
            <a:ext cx="2489200" cy="4156075"/>
          </a:xfrm>
          <a:prstGeom prst="rect">
            <a:avLst/>
          </a:prstGeom>
          <a:noFill/>
          <a:ln w="25400">
            <a:noFill/>
            <a:miter lim="800000"/>
            <a:headEnd/>
            <a:tailEnd/>
          </a:ln>
        </p:spPr>
        <p:txBody>
          <a:bodyPr anchor="ctr">
            <a:spAutoFit/>
          </a:bodyPr>
          <a:lstStyle/>
          <a:p>
            <a:pPr algn="l"/>
            <a:r>
              <a:rPr lang="en-GB" sz="2400"/>
              <a:t>Define </a:t>
            </a:r>
            <a:r>
              <a:rPr lang="en-GB" sz="2400" b="1"/>
              <a:t>points to analyse</a:t>
            </a:r>
            <a:r>
              <a:rPr lang="en-GB" sz="2400"/>
              <a:t>: standard, unknown and/or wavescan</a:t>
            </a:r>
          </a:p>
          <a:p>
            <a:pPr algn="l"/>
            <a:endParaRPr lang="en-GB" sz="2400"/>
          </a:p>
          <a:p>
            <a:pPr algn="l"/>
            <a:r>
              <a:rPr lang="en-GB" sz="2400"/>
              <a:t>Can specify one setup for each sample, or use the same setup as the last unknown analysis, etc.</a:t>
            </a:r>
          </a:p>
        </p:txBody>
      </p:sp>
      <p:sp>
        <p:nvSpPr>
          <p:cNvPr id="34822"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smtClean="0"/>
              <a:t>Picturesnap: Stage Calibrated Image Template</a:t>
            </a:r>
          </a:p>
        </p:txBody>
      </p:sp>
      <p:pic>
        <p:nvPicPr>
          <p:cNvPr id="35843" name="Picture 2"/>
          <p:cNvPicPr>
            <a:picLocks noChangeAspect="1" noChangeArrowheads="1"/>
          </p:cNvPicPr>
          <p:nvPr/>
        </p:nvPicPr>
        <p:blipFill>
          <a:blip r:embed="rId2" cstate="print"/>
          <a:srcRect/>
          <a:stretch>
            <a:fillRect/>
          </a:stretch>
        </p:blipFill>
        <p:spPr bwMode="auto">
          <a:xfrm>
            <a:off x="3114675" y="1101725"/>
            <a:ext cx="5462588" cy="4197350"/>
          </a:xfrm>
          <a:prstGeom prst="rect">
            <a:avLst/>
          </a:prstGeom>
          <a:noFill/>
          <a:ln w="25400">
            <a:noFill/>
            <a:miter lim="800000"/>
            <a:headEnd/>
            <a:tailEnd/>
          </a:ln>
        </p:spPr>
      </p:pic>
      <p:pic>
        <p:nvPicPr>
          <p:cNvPr id="35844" name="Picture 3"/>
          <p:cNvPicPr>
            <a:picLocks noChangeAspect="1" noChangeArrowheads="1"/>
          </p:cNvPicPr>
          <p:nvPr/>
        </p:nvPicPr>
        <p:blipFill>
          <a:blip r:embed="rId3" cstate="print"/>
          <a:srcRect/>
          <a:stretch>
            <a:fillRect/>
          </a:stretch>
        </p:blipFill>
        <p:spPr bwMode="auto">
          <a:xfrm>
            <a:off x="309563" y="1100138"/>
            <a:ext cx="2586037" cy="5438775"/>
          </a:xfrm>
          <a:prstGeom prst="rect">
            <a:avLst/>
          </a:prstGeom>
          <a:noFill/>
          <a:ln w="25400">
            <a:noFill/>
            <a:miter lim="800000"/>
            <a:headEnd/>
            <a:tailEnd/>
          </a:ln>
        </p:spPr>
      </p:pic>
      <p:sp>
        <p:nvSpPr>
          <p:cNvPr id="35845" name="Rectangle 4"/>
          <p:cNvSpPr>
            <a:spLocks noChangeArrowheads="1"/>
          </p:cNvSpPr>
          <p:nvPr/>
        </p:nvSpPr>
        <p:spPr bwMode="auto">
          <a:xfrm>
            <a:off x="2916238" y="4921250"/>
            <a:ext cx="6018212" cy="1782763"/>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BSE image of lunar meteorite ~1.5 cm width</a:t>
            </a:r>
          </a:p>
          <a:p>
            <a:pPr algn="l">
              <a:spcBef>
                <a:spcPct val="50000"/>
              </a:spcBef>
            </a:pPr>
            <a:r>
              <a:rPr lang="en-US"/>
              <a:t>Stage calibration dialog</a:t>
            </a:r>
            <a:br>
              <a:rPr lang="en-US"/>
            </a:br>
            <a:r>
              <a:rPr lang="en-US"/>
              <a:t>Three-point calibration used</a:t>
            </a:r>
            <a:br>
              <a:rPr lang="en-US"/>
            </a:br>
            <a:r>
              <a:rPr lang="en-US"/>
              <a:t>Image is clickable and gun-sight shows current location</a:t>
            </a:r>
            <a:br>
              <a:rPr lang="en-US"/>
            </a:br>
            <a:r>
              <a:rPr lang="en-US"/>
              <a:t>We use for stage map monitoring</a:t>
            </a:r>
          </a:p>
        </p:txBody>
      </p:sp>
      <p:sp>
        <p:nvSpPr>
          <p:cNvPr id="35847"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mtClean="0"/>
              <a:t>Stillwater Peridotite BSE Picturesnap Image 1x1 cm</a:t>
            </a:r>
          </a:p>
        </p:txBody>
      </p:sp>
      <p:pic>
        <p:nvPicPr>
          <p:cNvPr id="36867" name="Picture 2"/>
          <p:cNvPicPr>
            <a:picLocks noChangeAspect="1" noChangeArrowheads="1"/>
          </p:cNvPicPr>
          <p:nvPr/>
        </p:nvPicPr>
        <p:blipFill>
          <a:blip r:embed="rId2" cstate="print"/>
          <a:srcRect/>
          <a:stretch>
            <a:fillRect/>
          </a:stretch>
        </p:blipFill>
        <p:spPr bwMode="auto">
          <a:xfrm>
            <a:off x="457200" y="1143000"/>
            <a:ext cx="5233988" cy="5486400"/>
          </a:xfrm>
          <a:prstGeom prst="rect">
            <a:avLst/>
          </a:prstGeom>
          <a:noFill/>
          <a:ln w="25400">
            <a:noFill/>
            <a:miter lim="800000"/>
            <a:headEnd/>
            <a:tailEnd/>
          </a:ln>
        </p:spPr>
      </p:pic>
      <p:sp>
        <p:nvSpPr>
          <p:cNvPr id="36868" name="Rectangle 3"/>
          <p:cNvSpPr>
            <a:spLocks noChangeArrowheads="1"/>
          </p:cNvSpPr>
          <p:nvPr/>
        </p:nvSpPr>
        <p:spPr bwMode="auto">
          <a:xfrm>
            <a:off x="5713413" y="1174750"/>
            <a:ext cx="3430587" cy="1782763"/>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BSE Stillwater chromite-dunite</a:t>
            </a:r>
            <a:br>
              <a:rPr lang="en-US"/>
            </a:br>
            <a:r>
              <a:rPr lang="en-US"/>
              <a:t> 1 cm side</a:t>
            </a:r>
          </a:p>
          <a:p>
            <a:pPr algn="l">
              <a:spcBef>
                <a:spcPct val="50000"/>
              </a:spcBef>
            </a:pPr>
            <a:r>
              <a:rPr lang="en-US"/>
              <a:t>Large sample</a:t>
            </a:r>
            <a:br>
              <a:rPr lang="en-US"/>
            </a:br>
            <a:r>
              <a:rPr lang="en-US"/>
              <a:t>Limited BSE contrast</a:t>
            </a:r>
            <a:br>
              <a:rPr lang="en-US"/>
            </a:br>
            <a:r>
              <a:rPr lang="en-US"/>
              <a:t>olivine vs. opx</a:t>
            </a:r>
          </a:p>
        </p:txBody>
      </p:sp>
      <p:sp>
        <p:nvSpPr>
          <p:cNvPr id="36870"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3"/>
          <p:cNvSpPr>
            <a:spLocks noGrp="1"/>
          </p:cNvSpPr>
          <p:nvPr>
            <p:ph type="title"/>
          </p:nvPr>
        </p:nvSpPr>
        <p:spPr/>
        <p:txBody>
          <a:bodyPr/>
          <a:lstStyle/>
          <a:p>
            <a:r>
              <a:rPr lang="en-US" smtClean="0"/>
              <a:t>Washington University JEOL 8200 System</a:t>
            </a:r>
          </a:p>
        </p:txBody>
      </p:sp>
      <p:pic>
        <p:nvPicPr>
          <p:cNvPr id="11267" name="Picture 4" descr="WU probe 1-2011a.jpg"/>
          <p:cNvPicPr>
            <a:picLocks noChangeAspect="1"/>
          </p:cNvPicPr>
          <p:nvPr/>
        </p:nvPicPr>
        <p:blipFill>
          <a:blip r:embed="rId2" cstate="print"/>
          <a:srcRect l="6239" t="22415" r="3467" b="18890"/>
          <a:stretch>
            <a:fillRect/>
          </a:stretch>
        </p:blipFill>
        <p:spPr bwMode="auto">
          <a:xfrm>
            <a:off x="363538" y="1123950"/>
            <a:ext cx="8361362" cy="4076700"/>
          </a:xfrm>
          <a:prstGeom prst="rect">
            <a:avLst/>
          </a:prstGeom>
          <a:noFill/>
          <a:ln w="9525">
            <a:noFill/>
            <a:miter lim="800000"/>
            <a:headEnd/>
            <a:tailEnd/>
          </a:ln>
        </p:spPr>
      </p:pic>
      <p:sp>
        <p:nvSpPr>
          <p:cNvPr id="11268" name="Rectangle 5"/>
          <p:cNvSpPr>
            <a:spLocks noChangeArrowheads="1"/>
          </p:cNvSpPr>
          <p:nvPr/>
        </p:nvSpPr>
        <p:spPr bwMode="auto">
          <a:xfrm>
            <a:off x="428625" y="5346700"/>
            <a:ext cx="8407400" cy="1166813"/>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Upper: JEOL OS-9 imaging, LR JEOL X-windows desktop/Windows with RL optical image and SDD EDS</a:t>
            </a:r>
          </a:p>
          <a:p>
            <a:pPr algn="l">
              <a:spcBef>
                <a:spcPct val="50000"/>
              </a:spcBef>
            </a:pPr>
            <a:r>
              <a:rPr lang="en-US"/>
              <a:t>Lower: 30” and 42” monitors with PFE windows on L, picturesnap on R, Casino</a:t>
            </a:r>
          </a:p>
        </p:txBody>
      </p:sp>
      <p:sp>
        <p:nvSpPr>
          <p:cNvPr id="11270"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smtClean="0"/>
              <a:t>Stillwater Peridotite RGB Picturesnap Image 1x1 cm</a:t>
            </a:r>
          </a:p>
        </p:txBody>
      </p:sp>
      <p:pic>
        <p:nvPicPr>
          <p:cNvPr id="37891" name="Picture 2"/>
          <p:cNvPicPr>
            <a:picLocks noChangeAspect="1" noChangeArrowheads="1"/>
          </p:cNvPicPr>
          <p:nvPr/>
        </p:nvPicPr>
        <p:blipFill>
          <a:blip r:embed="rId2" cstate="print"/>
          <a:srcRect/>
          <a:stretch>
            <a:fillRect/>
          </a:stretch>
        </p:blipFill>
        <p:spPr bwMode="auto">
          <a:xfrm>
            <a:off x="457200" y="1143000"/>
            <a:ext cx="5235575" cy="5486400"/>
          </a:xfrm>
          <a:prstGeom prst="rect">
            <a:avLst/>
          </a:prstGeom>
          <a:noFill/>
          <a:ln w="25400">
            <a:noFill/>
            <a:miter lim="800000"/>
            <a:headEnd/>
            <a:tailEnd/>
          </a:ln>
        </p:spPr>
      </p:pic>
      <p:sp>
        <p:nvSpPr>
          <p:cNvPr id="37892" name="Rectangle 3"/>
          <p:cNvSpPr>
            <a:spLocks noChangeArrowheads="1"/>
          </p:cNvSpPr>
          <p:nvPr/>
        </p:nvSpPr>
        <p:spPr bwMode="auto">
          <a:xfrm>
            <a:off x="5713413" y="1174750"/>
            <a:ext cx="3430587" cy="1782763"/>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BSE Stillwater chromite-dunite</a:t>
            </a:r>
            <a:br>
              <a:rPr lang="en-US"/>
            </a:br>
            <a:r>
              <a:rPr lang="en-US"/>
              <a:t> 1 cm side</a:t>
            </a:r>
          </a:p>
          <a:p>
            <a:pPr algn="l">
              <a:spcBef>
                <a:spcPct val="50000"/>
              </a:spcBef>
            </a:pPr>
            <a:r>
              <a:rPr lang="en-US"/>
              <a:t>Large sample</a:t>
            </a:r>
            <a:br>
              <a:rPr lang="en-US"/>
            </a:br>
            <a:r>
              <a:rPr lang="en-US"/>
              <a:t>RGB composite x-ray maps</a:t>
            </a:r>
            <a:br>
              <a:rPr lang="en-US"/>
            </a:br>
            <a:r>
              <a:rPr lang="en-US"/>
              <a:t>Red Ca Green Cr Blue Mg</a:t>
            </a:r>
          </a:p>
        </p:txBody>
      </p:sp>
      <p:sp>
        <p:nvSpPr>
          <p:cNvPr id="37894"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smtClean="0"/>
              <a:t>Analyze Window: Analysis Processing</a:t>
            </a:r>
          </a:p>
        </p:txBody>
      </p:sp>
      <p:pic>
        <p:nvPicPr>
          <p:cNvPr id="38915" name="Picture 2"/>
          <p:cNvPicPr>
            <a:picLocks noChangeAspect="1" noChangeArrowheads="1"/>
          </p:cNvPicPr>
          <p:nvPr/>
        </p:nvPicPr>
        <p:blipFill>
          <a:blip r:embed="rId2" cstate="print"/>
          <a:srcRect/>
          <a:stretch>
            <a:fillRect/>
          </a:stretch>
        </p:blipFill>
        <p:spPr bwMode="auto">
          <a:xfrm>
            <a:off x="246063" y="1098550"/>
            <a:ext cx="4776787" cy="4714875"/>
          </a:xfrm>
          <a:prstGeom prst="rect">
            <a:avLst/>
          </a:prstGeom>
          <a:noFill/>
          <a:ln w="25400">
            <a:noFill/>
            <a:miter lim="800000"/>
            <a:headEnd/>
            <a:tailEnd/>
          </a:ln>
        </p:spPr>
      </p:pic>
      <p:sp>
        <p:nvSpPr>
          <p:cNvPr id="38916" name="Rectangle 4"/>
          <p:cNvSpPr>
            <a:spLocks noChangeArrowheads="1"/>
          </p:cNvSpPr>
          <p:nvPr/>
        </p:nvSpPr>
        <p:spPr bwMode="auto">
          <a:xfrm>
            <a:off x="5130800" y="1109663"/>
            <a:ext cx="3748088" cy="5167312"/>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Analyze window</a:t>
            </a:r>
          </a:p>
          <a:p>
            <a:pPr algn="l">
              <a:spcBef>
                <a:spcPct val="50000"/>
              </a:spcBef>
            </a:pPr>
            <a:r>
              <a:rPr lang="en-US"/>
              <a:t>Processing of acquired data</a:t>
            </a:r>
            <a:br>
              <a:rPr lang="en-US"/>
            </a:br>
            <a:r>
              <a:rPr lang="en-US"/>
              <a:t>Calculation options</a:t>
            </a:r>
            <a:br>
              <a:rPr lang="en-US"/>
            </a:br>
            <a:r>
              <a:rPr lang="en-US"/>
              <a:t>	Output data</a:t>
            </a:r>
            <a:br>
              <a:rPr lang="en-US"/>
            </a:br>
            <a:r>
              <a:rPr lang="en-US"/>
              <a:t>	Formula basis</a:t>
            </a:r>
            <a:br>
              <a:rPr lang="en-US"/>
            </a:br>
            <a:r>
              <a:rPr lang="en-US"/>
              <a:t>	Statistics, DL</a:t>
            </a:r>
          </a:p>
          <a:p>
            <a:pPr algn="l">
              <a:spcBef>
                <a:spcPct val="50000"/>
              </a:spcBef>
            </a:pPr>
            <a:r>
              <a:rPr lang="en-US"/>
              <a:t>Standard Assignment</a:t>
            </a:r>
            <a:br>
              <a:rPr lang="en-US"/>
            </a:br>
            <a:r>
              <a:rPr lang="en-US"/>
              <a:t>Interference declaration</a:t>
            </a:r>
            <a:br>
              <a:rPr lang="en-US"/>
            </a:br>
            <a:r>
              <a:rPr lang="en-US"/>
              <a:t>Specified elements (O, CO2 …)</a:t>
            </a:r>
            <a:br>
              <a:rPr lang="en-US"/>
            </a:br>
            <a:r>
              <a:rPr lang="en-US"/>
              <a:t>Specified concentrations</a:t>
            </a:r>
            <a:br>
              <a:rPr lang="en-US"/>
            </a:br>
            <a:r>
              <a:rPr lang="en-US"/>
              <a:t>Combined samples</a:t>
            </a:r>
            <a:br>
              <a:rPr lang="en-US"/>
            </a:br>
            <a:r>
              <a:rPr lang="en-US"/>
              <a:t>	Majors sequence I</a:t>
            </a:r>
            <a:br>
              <a:rPr lang="en-US"/>
            </a:br>
            <a:r>
              <a:rPr lang="en-US"/>
              <a:t>	Trace sequence II</a:t>
            </a:r>
            <a:br>
              <a:rPr lang="en-US"/>
            </a:br>
            <a:r>
              <a:rPr lang="en-US"/>
              <a:t>	Sequences w/ crystal flip</a:t>
            </a:r>
          </a:p>
          <a:p>
            <a:pPr algn="l">
              <a:spcBef>
                <a:spcPct val="50000"/>
              </a:spcBef>
            </a:pPr>
            <a:r>
              <a:rPr lang="en-US"/>
              <a:t>Disable standards, samples</a:t>
            </a:r>
          </a:p>
        </p:txBody>
      </p:sp>
      <p:sp>
        <p:nvSpPr>
          <p:cNvPr id="38918"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smtClean="0"/>
              <a:t>Calculation Options</a:t>
            </a:r>
          </a:p>
        </p:txBody>
      </p:sp>
      <p:pic>
        <p:nvPicPr>
          <p:cNvPr id="39939" name="Picture 2"/>
          <p:cNvPicPr>
            <a:picLocks noChangeAspect="1" noChangeArrowheads="1"/>
          </p:cNvPicPr>
          <p:nvPr/>
        </p:nvPicPr>
        <p:blipFill>
          <a:blip r:embed="rId2" cstate="print"/>
          <a:srcRect/>
          <a:stretch>
            <a:fillRect/>
          </a:stretch>
        </p:blipFill>
        <p:spPr bwMode="auto">
          <a:xfrm>
            <a:off x="622300" y="1047750"/>
            <a:ext cx="3976688" cy="5286375"/>
          </a:xfrm>
          <a:prstGeom prst="rect">
            <a:avLst/>
          </a:prstGeom>
          <a:noFill/>
          <a:ln w="25400">
            <a:noFill/>
            <a:miter lim="800000"/>
            <a:headEnd/>
            <a:tailEnd/>
          </a:ln>
        </p:spPr>
      </p:pic>
      <p:sp>
        <p:nvSpPr>
          <p:cNvPr id="39940" name="Rectangle 3"/>
          <p:cNvSpPr>
            <a:spLocks noChangeArrowheads="1"/>
          </p:cNvSpPr>
          <p:nvPr/>
        </p:nvSpPr>
        <p:spPr bwMode="auto">
          <a:xfrm>
            <a:off x="4756150" y="1054100"/>
            <a:ext cx="3748088" cy="4398963"/>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Assigned on per sample basis</a:t>
            </a:r>
            <a:br>
              <a:rPr lang="en-US"/>
            </a:br>
            <a:r>
              <a:rPr lang="en-US"/>
              <a:t/>
            </a:r>
            <a:br>
              <a:rPr lang="en-US"/>
            </a:br>
            <a:r>
              <a:rPr lang="en-US"/>
              <a:t>Output data format</a:t>
            </a:r>
            <a:br>
              <a:rPr lang="en-US"/>
            </a:br>
            <a:r>
              <a:rPr lang="en-US"/>
              <a:t>Formula basis: oxygen, other</a:t>
            </a:r>
            <a:br>
              <a:rPr lang="en-US"/>
            </a:br>
            <a:r>
              <a:rPr lang="en-US"/>
              <a:t>Statistics, DL, projected DL</a:t>
            </a:r>
            <a:br>
              <a:rPr lang="en-US"/>
            </a:br>
            <a:r>
              <a:rPr lang="en-US"/>
              <a:t>Homogeneity tests</a:t>
            </a:r>
          </a:p>
          <a:p>
            <a:pPr algn="l">
              <a:spcBef>
                <a:spcPct val="50000"/>
              </a:spcBef>
            </a:pPr>
            <a:r>
              <a:rPr lang="en-US"/>
              <a:t>Specified elements:</a:t>
            </a:r>
            <a:br>
              <a:rPr lang="en-US"/>
            </a:br>
            <a:r>
              <a:rPr lang="en-US"/>
              <a:t>By difference</a:t>
            </a:r>
            <a:br>
              <a:rPr lang="en-US"/>
            </a:br>
            <a:r>
              <a:rPr lang="en-US"/>
              <a:t>Stoichiometry to oxygen</a:t>
            </a:r>
            <a:br>
              <a:rPr lang="en-US"/>
            </a:br>
            <a:r>
              <a:rPr lang="en-US"/>
              <a:t>Stoichiometry to other element</a:t>
            </a:r>
            <a:br>
              <a:rPr lang="en-US"/>
            </a:br>
            <a:r>
              <a:rPr lang="en-US"/>
              <a:t>Halogen treatment</a:t>
            </a:r>
          </a:p>
          <a:p>
            <a:pPr algn="l">
              <a:spcBef>
                <a:spcPct val="50000"/>
              </a:spcBef>
            </a:pPr>
            <a:r>
              <a:rPr lang="en-US"/>
              <a:t>EDS element interface here</a:t>
            </a:r>
            <a:br>
              <a:rPr lang="en-US"/>
            </a:br>
            <a:r>
              <a:rPr lang="en-US"/>
              <a:t>Differential carbon correction</a:t>
            </a:r>
          </a:p>
        </p:txBody>
      </p:sp>
      <p:sp>
        <p:nvSpPr>
          <p:cNvPr id="39942"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6" descr="CalcOptions-carbonate"/>
          <p:cNvPicPr>
            <a:picLocks noChangeAspect="1" noChangeArrowheads="1"/>
          </p:cNvPicPr>
          <p:nvPr/>
        </p:nvPicPr>
        <p:blipFill>
          <a:blip r:embed="rId4" cstate="print"/>
          <a:srcRect/>
          <a:stretch>
            <a:fillRect/>
          </a:stretch>
        </p:blipFill>
        <p:spPr bwMode="auto">
          <a:xfrm>
            <a:off x="3962400" y="184150"/>
            <a:ext cx="4865688" cy="6502400"/>
          </a:xfrm>
          <a:prstGeom prst="rect">
            <a:avLst/>
          </a:prstGeom>
          <a:noFill/>
          <a:ln w="9525">
            <a:noFill/>
            <a:miter lim="800000"/>
            <a:headEnd/>
            <a:tailEnd/>
          </a:ln>
        </p:spPr>
      </p:pic>
      <p:sp>
        <p:nvSpPr>
          <p:cNvPr id="40963" name="Text Box 7"/>
          <p:cNvSpPr txBox="1">
            <a:spLocks noChangeArrowheads="1"/>
          </p:cNvSpPr>
          <p:nvPr/>
        </p:nvSpPr>
        <p:spPr bwMode="auto">
          <a:xfrm>
            <a:off x="492125" y="812800"/>
            <a:ext cx="8020050" cy="3416300"/>
          </a:xfrm>
          <a:prstGeom prst="rect">
            <a:avLst/>
          </a:prstGeom>
          <a:solidFill>
            <a:schemeClr val="bg1"/>
          </a:solidFill>
          <a:ln w="9525">
            <a:noFill/>
            <a:miter lim="800000"/>
            <a:headEnd/>
            <a:tailEnd/>
          </a:ln>
        </p:spPr>
        <p:txBody>
          <a:bodyPr>
            <a:spAutoFit/>
          </a:bodyPr>
          <a:lstStyle/>
          <a:p>
            <a:pPr algn="l">
              <a:spcBef>
                <a:spcPct val="50000"/>
              </a:spcBef>
            </a:pPr>
            <a:r>
              <a:rPr lang="en-GB" sz="2400"/>
              <a:t>Calculation Options:</a:t>
            </a:r>
            <a:br>
              <a:rPr lang="en-GB" sz="2400"/>
            </a:br>
            <a:r>
              <a:rPr lang="en-GB" sz="2400"/>
              <a:t>Carbonate analysis -- calculation of CO</a:t>
            </a:r>
            <a:r>
              <a:rPr lang="en-GB" sz="2400" baseline="-25000"/>
              <a:t>2</a:t>
            </a:r>
            <a:r>
              <a:rPr lang="en-GB" sz="2400"/>
              <a:t> by stoichiometry</a:t>
            </a:r>
          </a:p>
          <a:p>
            <a:pPr algn="l">
              <a:spcBef>
                <a:spcPct val="50000"/>
              </a:spcBef>
            </a:pPr>
            <a:r>
              <a:rPr lang="en-GB" sz="2400"/>
              <a:t>Details:</a:t>
            </a:r>
            <a:br>
              <a:rPr lang="en-GB" sz="2400"/>
            </a:br>
            <a:r>
              <a:rPr lang="en-GB" sz="2400"/>
              <a:t>Oxygen by stoichiometry relative to cations Mg, Ca, Fe, etc.</a:t>
            </a:r>
          </a:p>
          <a:p>
            <a:pPr algn="l">
              <a:spcBef>
                <a:spcPct val="50000"/>
              </a:spcBef>
            </a:pPr>
            <a:r>
              <a:rPr lang="en-GB" sz="2400"/>
              <a:t>Carbon by stoichiometry relative to oxygen, 0.33 C per O</a:t>
            </a:r>
          </a:p>
          <a:p>
            <a:pPr algn="l">
              <a:spcBef>
                <a:spcPct val="50000"/>
              </a:spcBef>
            </a:pPr>
            <a:r>
              <a:rPr lang="en-GB" sz="2400"/>
              <a:t>Formula basis 3 oxygens</a:t>
            </a:r>
          </a:p>
          <a:p>
            <a:pPr algn="l">
              <a:spcBef>
                <a:spcPct val="50000"/>
              </a:spcBef>
            </a:pPr>
            <a:r>
              <a:rPr lang="en-GB" sz="2400"/>
              <a:t>All calculations in ZAF iteration loop</a:t>
            </a:r>
          </a:p>
        </p:txBody>
      </p:sp>
      <p:sp>
        <p:nvSpPr>
          <p:cNvPr id="129033" name="Rectangle 9"/>
          <p:cNvSpPr>
            <a:spLocks noChangeArrowheads="1"/>
          </p:cNvSpPr>
          <p:nvPr/>
        </p:nvSpPr>
        <p:spPr bwMode="auto">
          <a:xfrm>
            <a:off x="3873500" y="4673600"/>
            <a:ext cx="3937000" cy="355600"/>
          </a:xfrm>
          <a:prstGeom prst="rect">
            <a:avLst/>
          </a:prstGeom>
          <a:noFill/>
          <a:ln w="25400">
            <a:solidFill>
              <a:srgbClr val="FF0000"/>
            </a:solidFill>
            <a:miter lim="800000"/>
            <a:headEnd/>
            <a:tailEnd/>
          </a:ln>
        </p:spPr>
        <p:txBody>
          <a:bodyPr wrap="none" anchor="ctr"/>
          <a:lstStyle/>
          <a:p>
            <a:endParaRPr lang="en-US"/>
          </a:p>
        </p:txBody>
      </p:sp>
      <p:sp>
        <p:nvSpPr>
          <p:cNvPr id="129034" name="Rectangle 10"/>
          <p:cNvSpPr>
            <a:spLocks noChangeArrowheads="1"/>
          </p:cNvSpPr>
          <p:nvPr/>
        </p:nvSpPr>
        <p:spPr bwMode="auto">
          <a:xfrm>
            <a:off x="3863975" y="5651500"/>
            <a:ext cx="3937000" cy="355600"/>
          </a:xfrm>
          <a:prstGeom prst="rect">
            <a:avLst/>
          </a:prstGeom>
          <a:noFill/>
          <a:ln w="25400">
            <a:solidFill>
              <a:srgbClr val="FF0000"/>
            </a:solidFill>
            <a:miter lim="800000"/>
            <a:headEnd/>
            <a:tailEnd/>
          </a:ln>
        </p:spPr>
        <p:txBody>
          <a:bodyPr wrap="none" anchor="ctr"/>
          <a:lstStyle/>
          <a:p>
            <a:endParaRPr lang="en-US"/>
          </a:p>
        </p:txBody>
      </p:sp>
      <p:sp>
        <p:nvSpPr>
          <p:cNvPr id="40967" name="Footer Placeholder 6"/>
          <p:cNvSpPr>
            <a:spLocks noGrp="1"/>
          </p:cNvSpPr>
          <p:nvPr>
            <p:ph type="ftr" sz="quarter" idx="11"/>
          </p:nvPr>
        </p:nvSpPr>
        <p:spPr>
          <a:noFill/>
        </p:spPr>
        <p:txBody>
          <a:bodyPr/>
          <a:lstStyle/>
          <a:p>
            <a:r>
              <a:rPr lang="en-GB" smtClean="0"/>
              <a:t>Carpenter PFE Calczaf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9033"/>
                                        </p:tgtEl>
                                        <p:attrNameLst>
                                          <p:attrName>style.visibility</p:attrName>
                                        </p:attrNameLst>
                                      </p:cBhvr>
                                      <p:to>
                                        <p:strVal val="visible"/>
                                      </p:to>
                                    </p:set>
                                    <p:anim calcmode="lin" valueType="num">
                                      <p:cBhvr additive="base">
                                        <p:cTn id="7" dur="500" fill="hold"/>
                                        <p:tgtEl>
                                          <p:spTgt spid="129033"/>
                                        </p:tgtEl>
                                        <p:attrNameLst>
                                          <p:attrName>ppt_x</p:attrName>
                                        </p:attrNameLst>
                                      </p:cBhvr>
                                      <p:tavLst>
                                        <p:tav tm="0">
                                          <p:val>
                                            <p:strVal val="0-#ppt_w/2"/>
                                          </p:val>
                                        </p:tav>
                                        <p:tav tm="100000">
                                          <p:val>
                                            <p:strVal val="#ppt_x"/>
                                          </p:val>
                                        </p:tav>
                                      </p:tavLst>
                                    </p:anim>
                                    <p:anim calcmode="lin" valueType="num">
                                      <p:cBhvr additive="base">
                                        <p:cTn id="8" dur="500" fill="hold"/>
                                        <p:tgtEl>
                                          <p:spTgt spid="12903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9034"/>
                                        </p:tgtEl>
                                        <p:attrNameLst>
                                          <p:attrName>style.visibility</p:attrName>
                                        </p:attrNameLst>
                                      </p:cBhvr>
                                      <p:to>
                                        <p:strVal val="visible"/>
                                      </p:to>
                                    </p:set>
                                    <p:anim calcmode="lin" valueType="num">
                                      <p:cBhvr additive="base">
                                        <p:cTn id="13" dur="500" fill="hold"/>
                                        <p:tgtEl>
                                          <p:spTgt spid="129034"/>
                                        </p:tgtEl>
                                        <p:attrNameLst>
                                          <p:attrName>ppt_x</p:attrName>
                                        </p:attrNameLst>
                                      </p:cBhvr>
                                      <p:tavLst>
                                        <p:tav tm="0">
                                          <p:val>
                                            <p:strVal val="0-#ppt_w/2"/>
                                          </p:val>
                                        </p:tav>
                                        <p:tav tm="100000">
                                          <p:val>
                                            <p:strVal val="#ppt_x"/>
                                          </p:val>
                                        </p:tav>
                                      </p:tavLst>
                                    </p:anim>
                                    <p:anim calcmode="lin" valueType="num">
                                      <p:cBhvr additive="base">
                                        <p:cTn id="14" dur="500" fill="hold"/>
                                        <p:tgtEl>
                                          <p:spTgt spid="12903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33" grpId="0" animBg="1"/>
      <p:bldP spid="12903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a:grpSpLocks/>
          </p:cNvGrpSpPr>
          <p:nvPr/>
        </p:nvGrpSpPr>
        <p:grpSpPr bwMode="auto">
          <a:xfrm>
            <a:off x="1279525" y="1092200"/>
            <a:ext cx="6430963" cy="5356225"/>
            <a:chOff x="1328" y="445"/>
            <a:chExt cx="4240" cy="3558"/>
          </a:xfrm>
        </p:grpSpPr>
        <p:pic>
          <p:nvPicPr>
            <p:cNvPr id="41990" name="Picture 4" descr="carbonateout2"/>
            <p:cNvPicPr>
              <a:picLocks noChangeAspect="1" noChangeArrowheads="1"/>
            </p:cNvPicPr>
            <p:nvPr/>
          </p:nvPicPr>
          <p:blipFill>
            <a:blip r:embed="rId3" cstate="print"/>
            <a:srcRect/>
            <a:stretch>
              <a:fillRect/>
            </a:stretch>
          </p:blipFill>
          <p:spPr bwMode="auto">
            <a:xfrm>
              <a:off x="1328" y="445"/>
              <a:ext cx="4240" cy="3558"/>
            </a:xfrm>
            <a:prstGeom prst="rect">
              <a:avLst/>
            </a:prstGeom>
            <a:noFill/>
            <a:ln w="9525">
              <a:solidFill>
                <a:schemeClr val="accent2"/>
              </a:solidFill>
              <a:miter lim="800000"/>
              <a:headEnd/>
              <a:tailEnd/>
            </a:ln>
          </p:spPr>
        </p:pic>
        <p:sp>
          <p:nvSpPr>
            <p:cNvPr id="41991" name="Rectangle 5"/>
            <p:cNvSpPr>
              <a:spLocks noChangeArrowheads="1"/>
            </p:cNvSpPr>
            <p:nvPr/>
          </p:nvSpPr>
          <p:spPr bwMode="auto">
            <a:xfrm>
              <a:off x="4680" y="704"/>
              <a:ext cx="792" cy="1504"/>
            </a:xfrm>
            <a:prstGeom prst="rect">
              <a:avLst/>
            </a:prstGeom>
            <a:noFill/>
            <a:ln w="25400">
              <a:solidFill>
                <a:srgbClr val="FF0000"/>
              </a:solidFill>
              <a:miter lim="800000"/>
              <a:headEnd/>
              <a:tailEnd/>
            </a:ln>
          </p:spPr>
          <p:txBody>
            <a:bodyPr wrap="none" anchor="ctr"/>
            <a:lstStyle/>
            <a:p>
              <a:endParaRPr lang="en-US"/>
            </a:p>
          </p:txBody>
        </p:sp>
        <p:sp>
          <p:nvSpPr>
            <p:cNvPr id="41992" name="Rectangle 6"/>
            <p:cNvSpPr>
              <a:spLocks noChangeArrowheads="1"/>
            </p:cNvSpPr>
            <p:nvPr/>
          </p:nvSpPr>
          <p:spPr bwMode="auto">
            <a:xfrm>
              <a:off x="4680" y="2499"/>
              <a:ext cx="792" cy="1504"/>
            </a:xfrm>
            <a:prstGeom prst="rect">
              <a:avLst/>
            </a:prstGeom>
            <a:noFill/>
            <a:ln w="25400">
              <a:solidFill>
                <a:srgbClr val="FF0000"/>
              </a:solidFill>
              <a:miter lim="800000"/>
              <a:headEnd/>
              <a:tailEnd/>
            </a:ln>
          </p:spPr>
          <p:txBody>
            <a:bodyPr wrap="none" anchor="ctr"/>
            <a:lstStyle/>
            <a:p>
              <a:endParaRPr lang="en-US"/>
            </a:p>
          </p:txBody>
        </p:sp>
      </p:grpSp>
      <p:sp>
        <p:nvSpPr>
          <p:cNvPr id="41987" name="Title 6"/>
          <p:cNvSpPr>
            <a:spLocks noGrp="1"/>
          </p:cNvSpPr>
          <p:nvPr>
            <p:ph type="title"/>
          </p:nvPr>
        </p:nvSpPr>
        <p:spPr/>
        <p:txBody>
          <a:bodyPr/>
          <a:lstStyle/>
          <a:p>
            <a:r>
              <a:rPr lang="en-US" smtClean="0"/>
              <a:t>Carbonate Analysis Output, Ankerite</a:t>
            </a:r>
          </a:p>
        </p:txBody>
      </p:sp>
      <p:sp>
        <p:nvSpPr>
          <p:cNvPr id="41989" name="Footer Placeholder 7"/>
          <p:cNvSpPr>
            <a:spLocks noGrp="1"/>
          </p:cNvSpPr>
          <p:nvPr>
            <p:ph type="ftr" sz="quarter" idx="10"/>
          </p:nvPr>
        </p:nvSpPr>
        <p:spPr>
          <a:noFill/>
        </p:spPr>
        <p:txBody>
          <a:bodyPr/>
          <a:lstStyle/>
          <a:p>
            <a:r>
              <a:rPr lang="en-GB" smtClean="0"/>
              <a:t>Carpenter PFE Calczaf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smtClean="0"/>
              <a:t>Specified Concentrations</a:t>
            </a:r>
          </a:p>
        </p:txBody>
      </p:sp>
      <p:pic>
        <p:nvPicPr>
          <p:cNvPr id="43011" name="Picture 2"/>
          <p:cNvPicPr>
            <a:picLocks noChangeAspect="1" noChangeArrowheads="1"/>
          </p:cNvPicPr>
          <p:nvPr/>
        </p:nvPicPr>
        <p:blipFill>
          <a:blip r:embed="rId2" cstate="print"/>
          <a:srcRect/>
          <a:stretch>
            <a:fillRect/>
          </a:stretch>
        </p:blipFill>
        <p:spPr bwMode="auto">
          <a:xfrm>
            <a:off x="250825" y="1228725"/>
            <a:ext cx="4935538" cy="4433888"/>
          </a:xfrm>
          <a:prstGeom prst="rect">
            <a:avLst/>
          </a:prstGeom>
          <a:noFill/>
          <a:ln w="25400">
            <a:noFill/>
            <a:miter lim="800000"/>
            <a:headEnd/>
            <a:tailEnd/>
          </a:ln>
        </p:spPr>
      </p:pic>
      <p:sp>
        <p:nvSpPr>
          <p:cNvPr id="43012" name="Rectangle 3"/>
          <p:cNvSpPr>
            <a:spLocks noChangeArrowheads="1"/>
          </p:cNvSpPr>
          <p:nvPr/>
        </p:nvSpPr>
        <p:spPr bwMode="auto">
          <a:xfrm>
            <a:off x="5218113" y="1285875"/>
            <a:ext cx="3749675" cy="3629025"/>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Specified concentrations</a:t>
            </a:r>
          </a:p>
          <a:p>
            <a:pPr algn="l">
              <a:spcBef>
                <a:spcPct val="50000"/>
              </a:spcBef>
            </a:pPr>
            <a:r>
              <a:rPr lang="en-US"/>
              <a:t>Manual input, 1.5% H2O</a:t>
            </a:r>
            <a:br>
              <a:rPr lang="en-US"/>
            </a:br>
            <a:r>
              <a:rPr lang="en-US"/>
              <a:t>Formula input, Mg2SiO4</a:t>
            </a:r>
            <a:br>
              <a:rPr lang="en-US"/>
            </a:br>
            <a:r>
              <a:rPr lang="en-US"/>
              <a:t>Standard database input</a:t>
            </a:r>
            <a:br>
              <a:rPr lang="en-US"/>
            </a:br>
            <a:r>
              <a:rPr lang="en-US"/>
              <a:t>Sample input from run</a:t>
            </a:r>
          </a:p>
          <a:p>
            <a:pPr algn="l">
              <a:spcBef>
                <a:spcPct val="50000"/>
              </a:spcBef>
            </a:pPr>
            <a:r>
              <a:rPr lang="en-US"/>
              <a:t>Examples:</a:t>
            </a:r>
          </a:p>
          <a:p>
            <a:pPr algn="l">
              <a:spcBef>
                <a:spcPct val="50000"/>
              </a:spcBef>
            </a:pPr>
            <a:r>
              <a:rPr lang="en-US"/>
              <a:t>Analyze known olivine for Co using multiple spectrometers</a:t>
            </a:r>
            <a:br>
              <a:rPr lang="en-US"/>
            </a:br>
            <a:r>
              <a:rPr lang="en-US"/>
              <a:t>Specify light element, e.g., boron</a:t>
            </a:r>
            <a:br>
              <a:rPr lang="en-US"/>
            </a:br>
            <a:r>
              <a:rPr lang="en-US"/>
              <a:t>Variable composition of matrix</a:t>
            </a:r>
          </a:p>
        </p:txBody>
      </p:sp>
      <p:sp>
        <p:nvSpPr>
          <p:cNvPr id="43014"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smtClean="0"/>
              <a:t>Quantitative Particle Analysis</a:t>
            </a:r>
          </a:p>
        </p:txBody>
      </p:sp>
      <p:pic>
        <p:nvPicPr>
          <p:cNvPr id="44035" name="Picture 2"/>
          <p:cNvPicPr>
            <a:picLocks noChangeAspect="1" noChangeArrowheads="1"/>
          </p:cNvPicPr>
          <p:nvPr/>
        </p:nvPicPr>
        <p:blipFill>
          <a:blip r:embed="rId2" cstate="print"/>
          <a:srcRect/>
          <a:stretch>
            <a:fillRect/>
          </a:stretch>
        </p:blipFill>
        <p:spPr bwMode="auto">
          <a:xfrm>
            <a:off x="600075" y="1236663"/>
            <a:ext cx="7866063" cy="2684462"/>
          </a:xfrm>
          <a:prstGeom prst="rect">
            <a:avLst/>
          </a:prstGeom>
          <a:noFill/>
          <a:ln w="25400">
            <a:noFill/>
            <a:miter lim="800000"/>
            <a:headEnd/>
            <a:tailEnd/>
          </a:ln>
        </p:spPr>
      </p:pic>
      <p:sp>
        <p:nvSpPr>
          <p:cNvPr id="44036" name="Rectangle 3"/>
          <p:cNvSpPr>
            <a:spLocks noChangeArrowheads="1"/>
          </p:cNvSpPr>
          <p:nvPr/>
        </p:nvSpPr>
        <p:spPr bwMode="auto">
          <a:xfrm>
            <a:off x="492125" y="3998913"/>
            <a:ext cx="8199438" cy="2859087"/>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CalcZAF contains full Armstrong quantitative particle analysis algorithms</a:t>
            </a:r>
          </a:p>
          <a:p>
            <a:pPr algn="l">
              <a:spcBef>
                <a:spcPct val="50000"/>
              </a:spcBef>
            </a:pPr>
            <a:r>
              <a:rPr lang="en-US"/>
              <a:t>Procedure:</a:t>
            </a:r>
            <a:br>
              <a:rPr lang="en-US"/>
            </a:br>
            <a:r>
              <a:rPr lang="en-US"/>
              <a:t>Raster beam over particle including low background substrate</a:t>
            </a:r>
            <a:br>
              <a:rPr lang="en-US"/>
            </a:br>
            <a:r>
              <a:rPr lang="en-US"/>
              <a:t>Note particle diameter and approximation geometry, obtain density value</a:t>
            </a:r>
            <a:br>
              <a:rPr lang="en-US"/>
            </a:br>
            <a:r>
              <a:rPr lang="en-US"/>
              <a:t>On per sample basis, enter particle parameters here with flag turned on</a:t>
            </a:r>
            <a:br>
              <a:rPr lang="en-US"/>
            </a:br>
            <a:r>
              <a:rPr lang="en-US"/>
              <a:t>Presto, full particle correction performed</a:t>
            </a:r>
          </a:p>
          <a:p>
            <a:pPr algn="l">
              <a:spcBef>
                <a:spcPct val="50000"/>
              </a:spcBef>
            </a:pPr>
            <a:r>
              <a:rPr lang="en-US"/>
              <a:t>Most analysts are not using particle correction and major errors result from bulk model</a:t>
            </a:r>
          </a:p>
        </p:txBody>
      </p:sp>
      <p:sp>
        <p:nvSpPr>
          <p:cNvPr id="44038"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2"/>
          <p:cNvSpPr>
            <a:spLocks noGrp="1"/>
          </p:cNvSpPr>
          <p:nvPr>
            <p:ph type="title"/>
          </p:nvPr>
        </p:nvSpPr>
        <p:spPr>
          <a:xfrm>
            <a:off x="685800" y="457200"/>
            <a:ext cx="7772400" cy="731838"/>
          </a:xfrm>
        </p:spPr>
        <p:txBody>
          <a:bodyPr/>
          <a:lstStyle/>
          <a:p>
            <a:r>
              <a:rPr lang="en-US" smtClean="0"/>
              <a:t>X-ray Peak Interferences</a:t>
            </a:r>
          </a:p>
        </p:txBody>
      </p:sp>
      <p:sp>
        <p:nvSpPr>
          <p:cNvPr id="45059" name="Content Placeholder 3"/>
          <p:cNvSpPr>
            <a:spLocks noGrp="1"/>
          </p:cNvSpPr>
          <p:nvPr>
            <p:ph idx="1"/>
          </p:nvPr>
        </p:nvSpPr>
        <p:spPr>
          <a:xfrm>
            <a:off x="685800" y="1554163"/>
            <a:ext cx="7772400" cy="4481512"/>
          </a:xfrm>
        </p:spPr>
        <p:txBody>
          <a:bodyPr/>
          <a:lstStyle/>
          <a:p>
            <a:r>
              <a:rPr lang="en-US" smtClean="0"/>
              <a:t>Peak interference: element A has additional intensity from element B resulting in composite intensity measurement</a:t>
            </a:r>
          </a:p>
          <a:p>
            <a:r>
              <a:rPr lang="en-US" smtClean="0"/>
              <a:t>Pathological x-ray interferences:</a:t>
            </a:r>
            <a:br>
              <a:rPr lang="en-US" smtClean="0"/>
            </a:br>
            <a:r>
              <a:rPr lang="en-US" smtClean="0"/>
              <a:t>1</a:t>
            </a:r>
            <a:r>
              <a:rPr lang="en-US" baseline="30000" smtClean="0"/>
              <a:t>st</a:t>
            </a:r>
            <a:r>
              <a:rPr lang="en-US" smtClean="0"/>
              <a:t>-row TE K-family (PET, LiF) (Z-1) K</a:t>
            </a:r>
            <a:r>
              <a:rPr lang="en-US" smtClean="0">
                <a:latin typeface="Symbol" pitchFamily="18" charset="2"/>
              </a:rPr>
              <a:t>b</a:t>
            </a:r>
            <a:r>
              <a:rPr lang="en-US" smtClean="0"/>
              <a:t> → (Z) K</a:t>
            </a:r>
            <a:r>
              <a:rPr lang="en-US" smtClean="0">
                <a:latin typeface="Symbol" pitchFamily="18" charset="2"/>
              </a:rPr>
              <a:t>a</a:t>
            </a:r>
            <a:r>
              <a:rPr lang="en-US" smtClean="0"/>
              <a:t/>
            </a:r>
            <a:br>
              <a:rPr lang="en-US" smtClean="0"/>
            </a:br>
            <a:r>
              <a:rPr lang="en-US" smtClean="0"/>
              <a:t>	Ti K</a:t>
            </a:r>
            <a:r>
              <a:rPr lang="en-US" smtClean="0">
                <a:latin typeface="Symbol" pitchFamily="18" charset="2"/>
              </a:rPr>
              <a:t>b</a:t>
            </a:r>
            <a:r>
              <a:rPr lang="en-US" smtClean="0"/>
              <a:t> → V K</a:t>
            </a:r>
            <a:r>
              <a:rPr lang="en-US" smtClean="0">
                <a:latin typeface="Symbol" pitchFamily="18" charset="2"/>
              </a:rPr>
              <a:t>a</a:t>
            </a:r>
            <a:r>
              <a:rPr lang="en-US" smtClean="0"/>
              <a:t>,</a:t>
            </a:r>
            <a:r>
              <a:rPr lang="en-US" smtClean="0">
                <a:latin typeface="Symbol" pitchFamily="18" charset="2"/>
              </a:rPr>
              <a:t> </a:t>
            </a:r>
            <a:r>
              <a:rPr lang="en-US" smtClean="0"/>
              <a:t>Cr K</a:t>
            </a:r>
            <a:r>
              <a:rPr lang="en-US" smtClean="0">
                <a:latin typeface="Symbol" pitchFamily="18" charset="2"/>
              </a:rPr>
              <a:t>b</a:t>
            </a:r>
            <a:r>
              <a:rPr lang="en-US" smtClean="0"/>
              <a:t> → Mn K</a:t>
            </a:r>
            <a:r>
              <a:rPr lang="en-US" smtClean="0">
                <a:latin typeface="Symbol" pitchFamily="18" charset="2"/>
              </a:rPr>
              <a:t>a </a:t>
            </a:r>
            <a:br>
              <a:rPr lang="en-US" smtClean="0">
                <a:latin typeface="Symbol" pitchFamily="18" charset="2"/>
              </a:rPr>
            </a:br>
            <a:r>
              <a:rPr lang="en-US" smtClean="0"/>
              <a:t>2</a:t>
            </a:r>
            <a:r>
              <a:rPr lang="en-US" baseline="30000" smtClean="0"/>
              <a:t>nd</a:t>
            </a:r>
            <a:r>
              <a:rPr lang="en-US" smtClean="0"/>
              <a:t>-row L-family (PET)</a:t>
            </a:r>
            <a:br>
              <a:rPr lang="en-US" smtClean="0"/>
            </a:br>
            <a:r>
              <a:rPr lang="en-US" smtClean="0"/>
              <a:t>	Rh L</a:t>
            </a:r>
            <a:r>
              <a:rPr lang="en-US" smtClean="0">
                <a:latin typeface="Symbol" pitchFamily="18" charset="2"/>
              </a:rPr>
              <a:t>b</a:t>
            </a:r>
            <a:r>
              <a:rPr lang="en-US" smtClean="0"/>
              <a:t> → Pd L</a:t>
            </a:r>
            <a:r>
              <a:rPr lang="en-US" smtClean="0">
                <a:latin typeface="Symbol" pitchFamily="18" charset="2"/>
              </a:rPr>
              <a:t>a</a:t>
            </a:r>
            <a:r>
              <a:rPr lang="en-US" smtClean="0"/>
              <a:t>, Pd L</a:t>
            </a:r>
            <a:r>
              <a:rPr lang="en-US" smtClean="0">
                <a:latin typeface="Symbol" pitchFamily="18" charset="2"/>
              </a:rPr>
              <a:t>b</a:t>
            </a:r>
            <a:r>
              <a:rPr lang="en-US" smtClean="0"/>
              <a:t> → Ag L</a:t>
            </a:r>
            <a:r>
              <a:rPr lang="en-US" smtClean="0">
                <a:latin typeface="Symbol" pitchFamily="18" charset="2"/>
              </a:rPr>
              <a:t>a</a:t>
            </a:r>
            <a:r>
              <a:rPr lang="en-US" smtClean="0"/>
              <a:t>, others</a:t>
            </a:r>
            <a:br>
              <a:rPr lang="en-US" smtClean="0"/>
            </a:br>
            <a:r>
              <a:rPr lang="en-US" smtClean="0"/>
              <a:t>M-family (PET)</a:t>
            </a:r>
            <a:br>
              <a:rPr lang="en-US" smtClean="0"/>
            </a:br>
            <a:r>
              <a:rPr lang="en-US" smtClean="0"/>
              <a:t>	Th M</a:t>
            </a:r>
            <a:r>
              <a:rPr lang="en-US" smtClean="0">
                <a:latin typeface="Symbol" pitchFamily="18" charset="2"/>
              </a:rPr>
              <a:t>b</a:t>
            </a:r>
            <a:r>
              <a:rPr lang="en-US" smtClean="0"/>
              <a:t> → U M</a:t>
            </a:r>
            <a:r>
              <a:rPr lang="en-US" smtClean="0">
                <a:latin typeface="Symbol" pitchFamily="18" charset="2"/>
              </a:rPr>
              <a:t>a</a:t>
            </a:r>
            <a:endParaRPr lang="en-US" smtClean="0"/>
          </a:p>
          <a:p>
            <a:r>
              <a:rPr lang="en-US" smtClean="0"/>
              <a:t>Classics: Ba L</a:t>
            </a:r>
            <a:r>
              <a:rPr lang="en-US" smtClean="0">
                <a:latin typeface="Symbol" pitchFamily="18" charset="2"/>
              </a:rPr>
              <a:t>a</a:t>
            </a:r>
            <a:r>
              <a:rPr lang="en-US" smtClean="0"/>
              <a:t> and Ti K</a:t>
            </a:r>
            <a:r>
              <a:rPr lang="en-US" smtClean="0">
                <a:latin typeface="Symbol" pitchFamily="18" charset="2"/>
              </a:rPr>
              <a:t>a</a:t>
            </a:r>
            <a:r>
              <a:rPr lang="en-US" smtClean="0"/>
              <a:t>, Pb M</a:t>
            </a:r>
            <a:r>
              <a:rPr lang="en-US" smtClean="0">
                <a:latin typeface="Symbol" pitchFamily="18" charset="2"/>
              </a:rPr>
              <a:t>a</a:t>
            </a:r>
            <a:r>
              <a:rPr lang="en-US" smtClean="0"/>
              <a:t> Mo L</a:t>
            </a:r>
            <a:r>
              <a:rPr lang="en-US" smtClean="0">
                <a:latin typeface="Symbol" pitchFamily="18" charset="2"/>
              </a:rPr>
              <a:t>a</a:t>
            </a:r>
            <a:r>
              <a:rPr lang="en-US" smtClean="0"/>
              <a:t> S K</a:t>
            </a:r>
            <a:r>
              <a:rPr lang="en-US" smtClean="0">
                <a:latin typeface="Symbol" pitchFamily="18" charset="2"/>
              </a:rPr>
              <a:t>a</a:t>
            </a:r>
            <a:endParaRPr lang="en-US" smtClean="0"/>
          </a:p>
          <a:p>
            <a:r>
              <a:rPr lang="en-US" smtClean="0"/>
              <a:t>However, note that most analysis problems are due to background interferences </a:t>
            </a:r>
          </a:p>
        </p:txBody>
      </p:sp>
      <p:sp>
        <p:nvSpPr>
          <p:cNvPr id="45061" name="Footer Placeholder 4"/>
          <p:cNvSpPr>
            <a:spLocks noGrp="1"/>
          </p:cNvSpPr>
          <p:nvPr>
            <p:ph type="ftr" sz="quarter" idx="11"/>
          </p:nvPr>
        </p:nvSpPr>
        <p:spPr>
          <a:noFill/>
        </p:spPr>
        <p:txBody>
          <a:bodyPr/>
          <a:lstStyle/>
          <a:p>
            <a:r>
              <a:rPr lang="en-GB" smtClean="0"/>
              <a:t>Carpenter PFE Calczaf</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685800" y="457200"/>
            <a:ext cx="7772400" cy="731838"/>
          </a:xfrm>
        </p:spPr>
        <p:txBody>
          <a:bodyPr/>
          <a:lstStyle/>
          <a:p>
            <a:r>
              <a:rPr lang="en-US" smtClean="0"/>
              <a:t>Interferences, arsenal of tools and information</a:t>
            </a:r>
          </a:p>
        </p:txBody>
      </p:sp>
      <p:sp>
        <p:nvSpPr>
          <p:cNvPr id="46083" name="Content Placeholder 2"/>
          <p:cNvSpPr>
            <a:spLocks noGrp="1"/>
          </p:cNvSpPr>
          <p:nvPr>
            <p:ph idx="1"/>
          </p:nvPr>
        </p:nvSpPr>
        <p:spPr>
          <a:xfrm>
            <a:off x="685800" y="1554163"/>
            <a:ext cx="7772400" cy="4481512"/>
          </a:xfrm>
        </p:spPr>
        <p:txBody>
          <a:bodyPr/>
          <a:lstStyle/>
          <a:p>
            <a:r>
              <a:rPr lang="en-US" smtClean="0"/>
              <a:t>X-ray table, JEOL L-value, Cameca sin</a:t>
            </a:r>
            <a:r>
              <a:rPr lang="en-US" smtClean="0">
                <a:latin typeface="Symbol" pitchFamily="18" charset="2"/>
              </a:rPr>
              <a:t>q</a:t>
            </a:r>
            <a:r>
              <a:rPr lang="en-US" smtClean="0"/>
              <a:t>, Virtual WDS…</a:t>
            </a:r>
            <a:br>
              <a:rPr lang="en-US" smtClean="0"/>
            </a:br>
            <a:r>
              <a:rPr lang="en-US" smtClean="0"/>
              <a:t>	Generate text list and sort by spec position, inspect</a:t>
            </a:r>
          </a:p>
          <a:p>
            <a:r>
              <a:rPr lang="en-US" smtClean="0"/>
              <a:t>Wavelength scan database of all standards, typical samples</a:t>
            </a:r>
          </a:p>
          <a:p>
            <a:r>
              <a:rPr lang="en-US" smtClean="0"/>
              <a:t>P and B on stds simple vs. samples</a:t>
            </a:r>
            <a:br>
              <a:rPr lang="en-US" smtClean="0"/>
            </a:br>
            <a:r>
              <a:rPr lang="en-US" smtClean="0"/>
              <a:t>	Think k = (P-B)</a:t>
            </a:r>
            <a:r>
              <a:rPr lang="en-US" baseline="30000" smtClean="0"/>
              <a:t>smp</a:t>
            </a:r>
            <a:r>
              <a:rPr lang="en-US" smtClean="0"/>
              <a:t>/(P-B)</a:t>
            </a:r>
            <a:r>
              <a:rPr lang="en-US" baseline="30000" smtClean="0"/>
              <a:t>std</a:t>
            </a:r>
            <a:r>
              <a:rPr lang="en-US" smtClean="0"/>
              <a:t> and relative P-B values</a:t>
            </a:r>
            <a:br>
              <a:rPr lang="en-US" smtClean="0"/>
            </a:br>
            <a:r>
              <a:rPr lang="en-US" smtClean="0"/>
              <a:t>Bad setup on sample (likely):</a:t>
            </a:r>
            <a:br>
              <a:rPr lang="en-US" smtClean="0"/>
            </a:br>
            <a:r>
              <a:rPr lang="en-US" smtClean="0"/>
              <a:t>	P-B low on smp, B interf smp only, C low</a:t>
            </a:r>
            <a:br>
              <a:rPr lang="en-US" smtClean="0"/>
            </a:br>
            <a:r>
              <a:rPr lang="en-US" smtClean="0"/>
              <a:t>	P-B high on smp, P interf smp only, C high</a:t>
            </a:r>
            <a:br>
              <a:rPr lang="en-US" smtClean="0"/>
            </a:br>
            <a:r>
              <a:rPr lang="en-US" smtClean="0"/>
              <a:t>Bad setup on standard (unlikely unless multielement):</a:t>
            </a:r>
            <a:br>
              <a:rPr lang="en-US" smtClean="0"/>
            </a:br>
            <a:r>
              <a:rPr lang="en-US" smtClean="0"/>
              <a:t>	P-B low on std, B interf std only, C high</a:t>
            </a:r>
            <a:br>
              <a:rPr lang="en-US" smtClean="0"/>
            </a:br>
            <a:r>
              <a:rPr lang="en-US" smtClean="0"/>
              <a:t>	P-B high on std, P interf std only, C low</a:t>
            </a:r>
          </a:p>
        </p:txBody>
      </p:sp>
      <p:sp>
        <p:nvSpPr>
          <p:cNvPr id="46085" name="Footer Placeholder 4"/>
          <p:cNvSpPr>
            <a:spLocks noGrp="1"/>
          </p:cNvSpPr>
          <p:nvPr>
            <p:ph type="ftr" sz="quarter" idx="11"/>
          </p:nvPr>
        </p:nvSpPr>
        <p:spPr>
          <a:noFill/>
        </p:spPr>
        <p:txBody>
          <a:bodyPr/>
          <a:lstStyle/>
          <a:p>
            <a:r>
              <a:rPr lang="en-GB" smtClean="0"/>
              <a:t>Carpenter PFE Calczaf</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cstate="print"/>
          <a:srcRect/>
          <a:stretch>
            <a:fillRect/>
          </a:stretch>
        </p:blipFill>
        <p:spPr bwMode="auto">
          <a:xfrm>
            <a:off x="131763" y="142875"/>
            <a:ext cx="5673725" cy="4364038"/>
          </a:xfrm>
          <a:prstGeom prst="rect">
            <a:avLst/>
          </a:prstGeom>
          <a:noFill/>
          <a:ln w="25400">
            <a:noFill/>
            <a:miter lim="800000"/>
            <a:headEnd/>
            <a:tailEnd/>
          </a:ln>
        </p:spPr>
      </p:pic>
      <p:sp>
        <p:nvSpPr>
          <p:cNvPr id="47107" name="TextBox 11"/>
          <p:cNvSpPr txBox="1">
            <a:spLocks noChangeArrowheads="1"/>
          </p:cNvSpPr>
          <p:nvPr/>
        </p:nvSpPr>
        <p:spPr bwMode="auto">
          <a:xfrm>
            <a:off x="4548188" y="682625"/>
            <a:ext cx="2501900" cy="708025"/>
          </a:xfrm>
          <a:prstGeom prst="rect">
            <a:avLst/>
          </a:prstGeom>
          <a:solidFill>
            <a:schemeClr val="bg1"/>
          </a:solidFill>
          <a:ln w="9525">
            <a:noFill/>
            <a:miter lim="800000"/>
            <a:headEnd/>
            <a:tailEnd/>
          </a:ln>
        </p:spPr>
        <p:txBody>
          <a:bodyPr>
            <a:spAutoFit/>
          </a:bodyPr>
          <a:lstStyle/>
          <a:p>
            <a:pPr algn="l"/>
            <a:r>
              <a:rPr lang="en-US"/>
              <a:t>Interfering element B primary line</a:t>
            </a:r>
          </a:p>
        </p:txBody>
      </p:sp>
      <p:sp>
        <p:nvSpPr>
          <p:cNvPr id="47108" name="TextBox 12"/>
          <p:cNvSpPr txBox="1">
            <a:spLocks noChangeArrowheads="1"/>
          </p:cNvSpPr>
          <p:nvPr/>
        </p:nvSpPr>
        <p:spPr bwMode="auto">
          <a:xfrm>
            <a:off x="109538" y="6332538"/>
            <a:ext cx="5595937" cy="400050"/>
          </a:xfrm>
          <a:prstGeom prst="rect">
            <a:avLst/>
          </a:prstGeom>
          <a:solidFill>
            <a:schemeClr val="bg1"/>
          </a:solidFill>
          <a:ln w="9525">
            <a:noFill/>
            <a:miter lim="800000"/>
            <a:headEnd/>
            <a:tailEnd/>
          </a:ln>
        </p:spPr>
        <p:txBody>
          <a:bodyPr>
            <a:spAutoFit/>
          </a:bodyPr>
          <a:lstStyle/>
          <a:p>
            <a:pPr algn="l"/>
            <a:r>
              <a:rPr lang="en-US"/>
              <a:t>Donovan et al. Microbeam Analysis 2 (1993) 23-28</a:t>
            </a:r>
          </a:p>
        </p:txBody>
      </p:sp>
      <p:sp>
        <p:nvSpPr>
          <p:cNvPr id="47109" name="TextBox 13"/>
          <p:cNvSpPr txBox="1">
            <a:spLocks noChangeArrowheads="1"/>
          </p:cNvSpPr>
          <p:nvPr/>
        </p:nvSpPr>
        <p:spPr bwMode="auto">
          <a:xfrm>
            <a:off x="557213" y="4591050"/>
            <a:ext cx="2503487" cy="708025"/>
          </a:xfrm>
          <a:prstGeom prst="rect">
            <a:avLst/>
          </a:prstGeom>
          <a:solidFill>
            <a:schemeClr val="bg1"/>
          </a:solidFill>
          <a:ln w="9525">
            <a:noFill/>
            <a:miter lim="800000"/>
            <a:headEnd/>
            <a:tailEnd/>
          </a:ln>
        </p:spPr>
        <p:txBody>
          <a:bodyPr>
            <a:spAutoFit/>
          </a:bodyPr>
          <a:lstStyle/>
          <a:p>
            <a:pPr algn="l"/>
            <a:r>
              <a:rPr lang="en-US"/>
              <a:t>Interfered element A primary line</a:t>
            </a:r>
          </a:p>
        </p:txBody>
      </p:sp>
      <p:pic>
        <p:nvPicPr>
          <p:cNvPr id="47110" name="Picture 3"/>
          <p:cNvPicPr>
            <a:picLocks noChangeAspect="1" noChangeArrowheads="1"/>
          </p:cNvPicPr>
          <p:nvPr/>
        </p:nvPicPr>
        <p:blipFill>
          <a:blip r:embed="rId3" cstate="print"/>
          <a:srcRect/>
          <a:stretch>
            <a:fillRect/>
          </a:stretch>
        </p:blipFill>
        <p:spPr bwMode="auto">
          <a:xfrm>
            <a:off x="5272088" y="4806950"/>
            <a:ext cx="2619375" cy="323850"/>
          </a:xfrm>
          <a:prstGeom prst="rect">
            <a:avLst/>
          </a:prstGeom>
          <a:noFill/>
          <a:ln w="25400">
            <a:noFill/>
            <a:miter lim="800000"/>
            <a:headEnd/>
            <a:tailEnd/>
          </a:ln>
        </p:spPr>
      </p:pic>
      <p:sp>
        <p:nvSpPr>
          <p:cNvPr id="47111" name="TextBox 16"/>
          <p:cNvSpPr txBox="1">
            <a:spLocks noChangeArrowheads="1"/>
          </p:cNvSpPr>
          <p:nvPr/>
        </p:nvSpPr>
        <p:spPr bwMode="auto">
          <a:xfrm>
            <a:off x="4754563" y="1495425"/>
            <a:ext cx="4224337" cy="3786188"/>
          </a:xfrm>
          <a:prstGeom prst="rect">
            <a:avLst/>
          </a:prstGeom>
          <a:solidFill>
            <a:schemeClr val="bg1"/>
          </a:solidFill>
          <a:ln w="9525">
            <a:solidFill>
              <a:schemeClr val="tx1"/>
            </a:solidFill>
            <a:miter lim="800000"/>
            <a:headEnd/>
            <a:tailEnd/>
          </a:ln>
        </p:spPr>
        <p:txBody>
          <a:bodyPr>
            <a:spAutoFit/>
          </a:bodyPr>
          <a:lstStyle/>
          <a:p>
            <a:pPr algn="l">
              <a:buFont typeface="Arial" charset="0"/>
              <a:buChar char="•"/>
            </a:pPr>
            <a:r>
              <a:rPr lang="en-US"/>
              <a:t> Intensity at A is sum of A and B line</a:t>
            </a:r>
          </a:p>
          <a:p>
            <a:pPr algn="l">
              <a:buFont typeface="Arial" charset="0"/>
              <a:buChar char="•"/>
            </a:pPr>
            <a:r>
              <a:rPr lang="en-US"/>
              <a:t> Emitted intensities of A and B both</a:t>
            </a:r>
            <a:br>
              <a:rPr lang="en-US"/>
            </a:br>
            <a:r>
              <a:rPr lang="en-US"/>
              <a:t>function of C and ZAF</a:t>
            </a:r>
          </a:p>
          <a:p>
            <a:pPr algn="l">
              <a:buFont typeface="Arial" charset="0"/>
              <a:buChar char="•"/>
            </a:pPr>
            <a:endParaRPr lang="en-US"/>
          </a:p>
          <a:p>
            <a:pPr algn="l">
              <a:buFont typeface="Arial" charset="0"/>
              <a:buChar char="•"/>
            </a:pPr>
            <a:r>
              <a:rPr lang="en-US"/>
              <a:t> Procedure: </a:t>
            </a:r>
          </a:p>
          <a:p>
            <a:pPr algn="l">
              <a:buFont typeface="Arial" charset="0"/>
              <a:buChar char="•"/>
            </a:pPr>
            <a:r>
              <a:rPr lang="en-US"/>
              <a:t>Intensity for A measured on B standard which cannot contain A</a:t>
            </a:r>
            <a:br>
              <a:rPr lang="en-US"/>
            </a:br>
            <a:r>
              <a:rPr lang="en-US"/>
              <a:t>	(Normal PFE standardization)</a:t>
            </a:r>
          </a:p>
          <a:p>
            <a:pPr algn="l">
              <a:buFont typeface="Arial" charset="0"/>
              <a:buChar char="•"/>
            </a:pPr>
            <a:r>
              <a:rPr lang="en-US"/>
              <a:t>Subtracted intensity scaled to B k-ratio</a:t>
            </a:r>
          </a:p>
          <a:p>
            <a:pPr algn="l">
              <a:buFont typeface="Arial" charset="0"/>
              <a:buChar char="•"/>
            </a:pPr>
            <a:r>
              <a:rPr lang="en-US"/>
              <a:t>Inside ZAF iteration loop to correct for concentration effects of matrix elements</a:t>
            </a:r>
          </a:p>
        </p:txBody>
      </p:sp>
      <p:sp>
        <p:nvSpPr>
          <p:cNvPr id="47112" name="TextBox 17"/>
          <p:cNvSpPr txBox="1">
            <a:spLocks noChangeArrowheads="1"/>
          </p:cNvSpPr>
          <p:nvPr/>
        </p:nvSpPr>
        <p:spPr bwMode="auto">
          <a:xfrm>
            <a:off x="866775" y="1858963"/>
            <a:ext cx="2501900" cy="400050"/>
          </a:xfrm>
          <a:prstGeom prst="rect">
            <a:avLst/>
          </a:prstGeom>
          <a:solidFill>
            <a:schemeClr val="bg1"/>
          </a:solidFill>
          <a:ln w="9525">
            <a:noFill/>
            <a:miter lim="800000"/>
            <a:headEnd/>
            <a:tailEnd/>
          </a:ln>
        </p:spPr>
        <p:txBody>
          <a:bodyPr>
            <a:spAutoFit/>
          </a:bodyPr>
          <a:lstStyle/>
          <a:p>
            <a:pPr algn="l"/>
            <a:r>
              <a:rPr lang="en-US"/>
              <a:t>Sum of A and B line</a:t>
            </a:r>
          </a:p>
        </p:txBody>
      </p:sp>
      <p:sp>
        <p:nvSpPr>
          <p:cNvPr id="47114" name="Footer Placeholder 9"/>
          <p:cNvSpPr>
            <a:spLocks noGrp="1"/>
          </p:cNvSpPr>
          <p:nvPr>
            <p:ph type="ftr" sz="quarter" idx="11"/>
          </p:nvPr>
        </p:nvSpPr>
        <p:spPr>
          <a:noFill/>
        </p:spPr>
        <p:txBody>
          <a:bodyPr/>
          <a:lstStyle/>
          <a:p>
            <a:r>
              <a:rPr lang="en-GB" smtClean="0"/>
              <a:t>Carpenter PFE Calczaf</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 name="Rectangle 2"/>
          <p:cNvSpPr>
            <a:spLocks noGrp="1" noChangeArrowheads="1"/>
          </p:cNvSpPr>
          <p:nvPr>
            <p:ph type="title"/>
          </p:nvPr>
        </p:nvSpPr>
        <p:spPr>
          <a:xfrm>
            <a:off x="0" y="127000"/>
            <a:ext cx="9144000" cy="1143000"/>
          </a:xfrm>
        </p:spPr>
        <p:txBody>
          <a:bodyPr/>
          <a:lstStyle/>
          <a:p>
            <a:r>
              <a:rPr lang="en-GB" sz="3200" smtClean="0">
                <a:solidFill>
                  <a:schemeClr val="tx1"/>
                </a:solidFill>
              </a:rPr>
              <a:t>On-line, context sensitive help Files </a:t>
            </a:r>
            <a:r>
              <a:rPr lang="en-GB" sz="2000" smtClean="0">
                <a:solidFill>
                  <a:schemeClr val="tx1"/>
                </a:solidFill>
              </a:rPr>
              <a:t>(~ 600 pages)</a:t>
            </a:r>
            <a:r>
              <a:rPr lang="en-GB" sz="3200" smtClean="0">
                <a:solidFill>
                  <a:schemeClr val="tx1"/>
                </a:solidFill>
              </a:rPr>
              <a:t> with search, bookmark and print capability</a:t>
            </a:r>
            <a:r>
              <a:rPr lang="en-GB" sz="3200" i="1" smtClean="0">
                <a:solidFill>
                  <a:schemeClr val="tx1"/>
                </a:solidFill>
              </a:rPr>
              <a:t>.</a:t>
            </a:r>
            <a:endParaRPr lang="en-GB" b="1" smtClean="0">
              <a:solidFill>
                <a:schemeClr val="tx1"/>
              </a:solidFill>
            </a:endParaRPr>
          </a:p>
        </p:txBody>
      </p:sp>
      <p:sp>
        <p:nvSpPr>
          <p:cNvPr id="1031" name="Text Box 3"/>
          <p:cNvSpPr txBox="1">
            <a:spLocks noChangeArrowheads="1"/>
          </p:cNvSpPr>
          <p:nvPr/>
        </p:nvSpPr>
        <p:spPr bwMode="auto">
          <a:xfrm>
            <a:off x="274638" y="1557338"/>
            <a:ext cx="4579937" cy="461962"/>
          </a:xfrm>
          <a:prstGeom prst="rect">
            <a:avLst/>
          </a:prstGeom>
          <a:noFill/>
          <a:ln w="9525">
            <a:noFill/>
            <a:miter lim="800000"/>
            <a:headEnd/>
            <a:tailEnd/>
          </a:ln>
        </p:spPr>
        <p:txBody>
          <a:bodyPr>
            <a:spAutoFit/>
          </a:bodyPr>
          <a:lstStyle/>
          <a:p>
            <a:pPr algn="l">
              <a:buFont typeface="Symbol" pitchFamily="18" charset="2"/>
              <a:buNone/>
            </a:pPr>
            <a:r>
              <a:rPr lang="en-GB" sz="2400"/>
              <a:t>Probe for EPMA documentation:</a:t>
            </a:r>
          </a:p>
        </p:txBody>
      </p:sp>
      <p:grpSp>
        <p:nvGrpSpPr>
          <p:cNvPr id="2" name="Group 18"/>
          <p:cNvGrpSpPr>
            <a:grpSpLocks/>
          </p:cNvGrpSpPr>
          <p:nvPr/>
        </p:nvGrpSpPr>
        <p:grpSpPr bwMode="auto">
          <a:xfrm>
            <a:off x="533400" y="1284288"/>
            <a:ext cx="8372475" cy="2535237"/>
            <a:chOff x="336" y="809"/>
            <a:chExt cx="5274" cy="1597"/>
          </a:xfrm>
        </p:grpSpPr>
        <p:graphicFrame>
          <p:nvGraphicFramePr>
            <p:cNvPr id="1029" name="Object 6"/>
            <p:cNvGraphicFramePr>
              <a:graphicFrameLocks noChangeAspect="1"/>
            </p:cNvGraphicFramePr>
            <p:nvPr/>
          </p:nvGraphicFramePr>
          <p:xfrm>
            <a:off x="4448" y="809"/>
            <a:ext cx="1162" cy="1597"/>
          </p:xfrm>
          <a:graphic>
            <a:graphicData uri="http://schemas.openxmlformats.org/presentationml/2006/ole">
              <p:oleObj spid="_x0000_s1029" name="Image" r:id="rId4" imgW="7315200" imgH="10058400" progId="">
                <p:embed/>
              </p:oleObj>
            </a:graphicData>
          </a:graphic>
        </p:graphicFrame>
        <p:sp>
          <p:nvSpPr>
            <p:cNvPr id="1042" name="Text Box 13"/>
            <p:cNvSpPr txBox="1">
              <a:spLocks noChangeArrowheads="1"/>
            </p:cNvSpPr>
            <p:nvPr/>
          </p:nvSpPr>
          <p:spPr bwMode="auto">
            <a:xfrm>
              <a:off x="336" y="1363"/>
              <a:ext cx="2688" cy="750"/>
            </a:xfrm>
            <a:prstGeom prst="rect">
              <a:avLst/>
            </a:prstGeom>
            <a:noFill/>
            <a:ln w="9525">
              <a:noFill/>
              <a:miter lim="800000"/>
              <a:headEnd/>
              <a:tailEnd/>
            </a:ln>
          </p:spPr>
          <p:txBody>
            <a:bodyPr>
              <a:spAutoFit/>
            </a:bodyPr>
            <a:lstStyle/>
            <a:p>
              <a:pPr lvl="1" algn="l">
                <a:buFont typeface="Symbol" pitchFamily="18" charset="2"/>
                <a:buChar char="·"/>
              </a:pPr>
              <a:r>
                <a:rPr lang="en-GB" sz="1800"/>
                <a:t> </a:t>
              </a:r>
              <a:r>
                <a:rPr lang="en-GB" sz="1800" b="1"/>
                <a:t>Reference Manual</a:t>
              </a:r>
              <a:r>
                <a:rPr lang="en-GB" sz="1800"/>
                <a:t> describes what every component does in detail. PDF of 370 pages (available on-line as context sensitive help by pressing F1).</a:t>
              </a:r>
            </a:p>
          </p:txBody>
        </p:sp>
      </p:grpSp>
      <p:grpSp>
        <p:nvGrpSpPr>
          <p:cNvPr id="3" name="Group 19"/>
          <p:cNvGrpSpPr>
            <a:grpSpLocks/>
          </p:cNvGrpSpPr>
          <p:nvPr/>
        </p:nvGrpSpPr>
        <p:grpSpPr bwMode="auto">
          <a:xfrm>
            <a:off x="485775" y="1733550"/>
            <a:ext cx="8372475" cy="3987800"/>
            <a:chOff x="336" y="1104"/>
            <a:chExt cx="5274" cy="2512"/>
          </a:xfrm>
        </p:grpSpPr>
        <p:graphicFrame>
          <p:nvGraphicFramePr>
            <p:cNvPr id="1027" name="Object 10"/>
            <p:cNvGraphicFramePr>
              <a:graphicFrameLocks noChangeAspect="1"/>
            </p:cNvGraphicFramePr>
            <p:nvPr/>
          </p:nvGraphicFramePr>
          <p:xfrm>
            <a:off x="3130" y="1104"/>
            <a:ext cx="1452" cy="1935"/>
          </p:xfrm>
          <a:graphic>
            <a:graphicData uri="http://schemas.openxmlformats.org/presentationml/2006/ole">
              <p:oleObj spid="_x0000_s1027" name="Image" r:id="rId5" imgW="5486400" imgH="7315200" progId="">
                <p:embed/>
              </p:oleObj>
            </a:graphicData>
          </a:graphic>
        </p:graphicFrame>
        <p:graphicFrame>
          <p:nvGraphicFramePr>
            <p:cNvPr id="1028" name="Object 11"/>
            <p:cNvGraphicFramePr>
              <a:graphicFrameLocks noChangeAspect="1"/>
            </p:cNvGraphicFramePr>
            <p:nvPr/>
          </p:nvGraphicFramePr>
          <p:xfrm>
            <a:off x="4021" y="1674"/>
            <a:ext cx="1589" cy="1942"/>
          </p:xfrm>
          <a:graphic>
            <a:graphicData uri="http://schemas.openxmlformats.org/presentationml/2006/ole">
              <p:oleObj spid="_x0000_s1028" name="Image" r:id="rId6" imgW="8229600" imgH="10058400" progId="">
                <p:embed/>
              </p:oleObj>
            </a:graphicData>
          </a:graphic>
        </p:graphicFrame>
        <p:sp>
          <p:nvSpPr>
            <p:cNvPr id="1041" name="Text Box 14"/>
            <p:cNvSpPr txBox="1">
              <a:spLocks noChangeArrowheads="1"/>
            </p:cNvSpPr>
            <p:nvPr/>
          </p:nvSpPr>
          <p:spPr bwMode="auto">
            <a:xfrm>
              <a:off x="336" y="2201"/>
              <a:ext cx="2592" cy="750"/>
            </a:xfrm>
            <a:prstGeom prst="rect">
              <a:avLst/>
            </a:prstGeom>
            <a:noFill/>
            <a:ln w="9525">
              <a:noFill/>
              <a:miter lim="800000"/>
              <a:headEnd/>
              <a:tailEnd/>
            </a:ln>
          </p:spPr>
          <p:txBody>
            <a:bodyPr>
              <a:spAutoFit/>
            </a:bodyPr>
            <a:lstStyle/>
            <a:p>
              <a:pPr lvl="1" algn="l">
                <a:buFont typeface="Symbol" pitchFamily="18" charset="2"/>
                <a:buChar char="·"/>
              </a:pPr>
              <a:r>
                <a:rPr lang="en-GB" sz="1800"/>
                <a:t> </a:t>
              </a:r>
              <a:r>
                <a:rPr lang="en-GB" sz="1800" b="1"/>
                <a:t>User Guides</a:t>
              </a:r>
              <a:r>
                <a:rPr lang="en-GB" sz="1800"/>
                <a:t> describes how to perform every analytical procedure using a mouse click by mouse click description.</a:t>
              </a:r>
            </a:p>
          </p:txBody>
        </p:sp>
      </p:grpSp>
      <p:grpSp>
        <p:nvGrpSpPr>
          <p:cNvPr id="4" name="Group 22"/>
          <p:cNvGrpSpPr>
            <a:grpSpLocks/>
          </p:cNvGrpSpPr>
          <p:nvPr/>
        </p:nvGrpSpPr>
        <p:grpSpPr bwMode="auto">
          <a:xfrm>
            <a:off x="495300" y="3503613"/>
            <a:ext cx="7569200" cy="2246312"/>
            <a:chOff x="336" y="2201"/>
            <a:chExt cx="4768" cy="1415"/>
          </a:xfrm>
        </p:grpSpPr>
        <p:graphicFrame>
          <p:nvGraphicFramePr>
            <p:cNvPr id="1026" name="Object 17"/>
            <p:cNvGraphicFramePr>
              <a:graphicFrameLocks noChangeAspect="1"/>
            </p:cNvGraphicFramePr>
            <p:nvPr/>
          </p:nvGraphicFramePr>
          <p:xfrm>
            <a:off x="2784" y="2201"/>
            <a:ext cx="2320" cy="1160"/>
          </p:xfrm>
          <a:graphic>
            <a:graphicData uri="http://schemas.openxmlformats.org/presentationml/2006/ole">
              <p:oleObj spid="_x0000_s1026" name="Image" r:id="rId7" imgW="5486400" imgH="2743200" progId="">
                <p:embed/>
              </p:oleObj>
            </a:graphicData>
          </a:graphic>
        </p:graphicFrame>
        <p:sp>
          <p:nvSpPr>
            <p:cNvPr id="1040" name="Text Box 15"/>
            <p:cNvSpPr txBox="1">
              <a:spLocks noChangeArrowheads="1"/>
            </p:cNvSpPr>
            <p:nvPr/>
          </p:nvSpPr>
          <p:spPr bwMode="auto">
            <a:xfrm>
              <a:off x="336" y="3039"/>
              <a:ext cx="2592" cy="577"/>
            </a:xfrm>
            <a:prstGeom prst="rect">
              <a:avLst/>
            </a:prstGeom>
            <a:noFill/>
            <a:ln w="9525">
              <a:noFill/>
              <a:miter lim="800000"/>
              <a:headEnd/>
              <a:tailEnd/>
            </a:ln>
          </p:spPr>
          <p:txBody>
            <a:bodyPr>
              <a:spAutoFit/>
            </a:bodyPr>
            <a:lstStyle/>
            <a:p>
              <a:pPr lvl="1" algn="l">
                <a:buFont typeface="Symbol" pitchFamily="18" charset="2"/>
                <a:buChar char="·"/>
              </a:pPr>
              <a:r>
                <a:rPr lang="en-GB" sz="1800"/>
                <a:t> </a:t>
              </a:r>
              <a:r>
                <a:rPr lang="en-GB" sz="1800" b="1"/>
                <a:t>Tool-tip help feature</a:t>
              </a:r>
              <a:r>
                <a:rPr lang="en-GB" sz="1800"/>
                <a:t> provides a quick and handy mini popup reference for every control.</a:t>
              </a:r>
            </a:p>
          </p:txBody>
        </p:sp>
      </p:grpSp>
      <p:grpSp>
        <p:nvGrpSpPr>
          <p:cNvPr id="5" name="Group 21"/>
          <p:cNvGrpSpPr>
            <a:grpSpLocks/>
          </p:cNvGrpSpPr>
          <p:nvPr/>
        </p:nvGrpSpPr>
        <p:grpSpPr bwMode="auto">
          <a:xfrm>
            <a:off x="495300" y="4132263"/>
            <a:ext cx="8497888" cy="2601912"/>
            <a:chOff x="336" y="2681"/>
            <a:chExt cx="5353" cy="1639"/>
          </a:xfrm>
        </p:grpSpPr>
        <p:sp>
          <p:nvSpPr>
            <p:cNvPr id="1038" name="Text Box 16"/>
            <p:cNvSpPr txBox="1">
              <a:spLocks noChangeArrowheads="1"/>
            </p:cNvSpPr>
            <p:nvPr/>
          </p:nvSpPr>
          <p:spPr bwMode="auto">
            <a:xfrm>
              <a:off x="336" y="3704"/>
              <a:ext cx="2592" cy="233"/>
            </a:xfrm>
            <a:prstGeom prst="rect">
              <a:avLst/>
            </a:prstGeom>
            <a:noFill/>
            <a:ln w="9525">
              <a:noFill/>
              <a:miter lim="800000"/>
              <a:headEnd/>
              <a:tailEnd/>
            </a:ln>
          </p:spPr>
          <p:txBody>
            <a:bodyPr>
              <a:spAutoFit/>
            </a:bodyPr>
            <a:lstStyle/>
            <a:p>
              <a:pPr lvl="1" algn="l">
                <a:buFont typeface="Symbol" pitchFamily="18" charset="2"/>
                <a:buChar char="·"/>
              </a:pPr>
              <a:r>
                <a:rPr lang="en-GB" sz="1800" i="1"/>
                <a:t> </a:t>
              </a:r>
              <a:r>
                <a:rPr lang="en-GB" sz="1800" b="1"/>
                <a:t>Wizard</a:t>
              </a:r>
              <a:r>
                <a:rPr lang="en-GB" sz="1800"/>
                <a:t> for new user training</a:t>
              </a:r>
            </a:p>
          </p:txBody>
        </p:sp>
        <p:pic>
          <p:nvPicPr>
            <p:cNvPr id="1039" name="Picture 12"/>
            <p:cNvPicPr>
              <a:picLocks noChangeAspect="1" noChangeArrowheads="1"/>
            </p:cNvPicPr>
            <p:nvPr/>
          </p:nvPicPr>
          <p:blipFill>
            <a:blip r:embed="rId8" cstate="print"/>
            <a:srcRect/>
            <a:stretch>
              <a:fillRect/>
            </a:stretch>
          </p:blipFill>
          <p:spPr bwMode="auto">
            <a:xfrm>
              <a:off x="3475" y="2681"/>
              <a:ext cx="2214" cy="1639"/>
            </a:xfrm>
            <a:prstGeom prst="rect">
              <a:avLst/>
            </a:prstGeom>
            <a:noFill/>
            <a:ln w="9525">
              <a:noFill/>
              <a:miter lim="800000"/>
              <a:headEnd/>
              <a:tailEnd/>
            </a:ln>
          </p:spPr>
        </p:pic>
      </p:grpSp>
      <p:sp>
        <p:nvSpPr>
          <p:cNvPr id="1037" name="Footer Placeholder 17"/>
          <p:cNvSpPr>
            <a:spLocks noGrp="1"/>
          </p:cNvSpPr>
          <p:nvPr>
            <p:ph type="ftr" sz="quarter" idx="10"/>
          </p:nvPr>
        </p:nvSpPr>
        <p:spPr>
          <a:noFill/>
        </p:spPr>
        <p:txBody>
          <a:bodyPr/>
          <a:lstStyle/>
          <a:p>
            <a:r>
              <a:rPr lang="en-GB" smtClean="0"/>
              <a:t>Carpenter PFE Calczaf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cstate="print"/>
          <a:srcRect/>
          <a:stretch>
            <a:fillRect/>
          </a:stretch>
        </p:blipFill>
        <p:spPr bwMode="auto">
          <a:xfrm>
            <a:off x="6172200" y="757238"/>
            <a:ext cx="2673350" cy="4827587"/>
          </a:xfrm>
          <a:prstGeom prst="rect">
            <a:avLst/>
          </a:prstGeom>
          <a:noFill/>
          <a:ln w="25400">
            <a:noFill/>
            <a:miter lim="800000"/>
            <a:headEnd/>
            <a:tailEnd/>
          </a:ln>
        </p:spPr>
      </p:pic>
      <p:pic>
        <p:nvPicPr>
          <p:cNvPr id="48131" name="Picture 3"/>
          <p:cNvPicPr>
            <a:picLocks noChangeAspect="1" noChangeArrowheads="1"/>
          </p:cNvPicPr>
          <p:nvPr/>
        </p:nvPicPr>
        <p:blipFill>
          <a:blip r:embed="rId3" cstate="print"/>
          <a:srcRect/>
          <a:stretch>
            <a:fillRect/>
          </a:stretch>
        </p:blipFill>
        <p:spPr bwMode="auto">
          <a:xfrm>
            <a:off x="3257550" y="1360488"/>
            <a:ext cx="2619375" cy="323850"/>
          </a:xfrm>
          <a:prstGeom prst="rect">
            <a:avLst/>
          </a:prstGeom>
          <a:noFill/>
          <a:ln w="25400">
            <a:noFill/>
            <a:miter lim="800000"/>
            <a:headEnd/>
            <a:tailEnd/>
          </a:ln>
        </p:spPr>
      </p:pic>
      <p:pic>
        <p:nvPicPr>
          <p:cNvPr id="48132" name="Picture 4"/>
          <p:cNvPicPr>
            <a:picLocks noChangeAspect="1" noChangeArrowheads="1"/>
          </p:cNvPicPr>
          <p:nvPr/>
        </p:nvPicPr>
        <p:blipFill>
          <a:blip r:embed="rId4" cstate="print"/>
          <a:srcRect/>
          <a:stretch>
            <a:fillRect/>
          </a:stretch>
        </p:blipFill>
        <p:spPr bwMode="auto">
          <a:xfrm>
            <a:off x="2541588" y="220663"/>
            <a:ext cx="3228975" cy="838200"/>
          </a:xfrm>
          <a:prstGeom prst="rect">
            <a:avLst/>
          </a:prstGeom>
          <a:noFill/>
          <a:ln w="25400">
            <a:noFill/>
            <a:miter lim="800000"/>
            <a:headEnd/>
            <a:tailEnd/>
          </a:ln>
        </p:spPr>
      </p:pic>
      <p:pic>
        <p:nvPicPr>
          <p:cNvPr id="48133" name="Picture 6"/>
          <p:cNvPicPr>
            <a:picLocks noChangeAspect="1" noChangeArrowheads="1"/>
          </p:cNvPicPr>
          <p:nvPr/>
        </p:nvPicPr>
        <p:blipFill>
          <a:blip r:embed="rId5" cstate="print"/>
          <a:srcRect/>
          <a:stretch>
            <a:fillRect/>
          </a:stretch>
        </p:blipFill>
        <p:spPr bwMode="auto">
          <a:xfrm>
            <a:off x="2768600" y="2268538"/>
            <a:ext cx="3313113" cy="795337"/>
          </a:xfrm>
          <a:prstGeom prst="rect">
            <a:avLst/>
          </a:prstGeom>
          <a:noFill/>
          <a:ln w="25400">
            <a:noFill/>
            <a:miter lim="800000"/>
            <a:headEnd/>
            <a:tailEnd/>
          </a:ln>
        </p:spPr>
      </p:pic>
      <p:pic>
        <p:nvPicPr>
          <p:cNvPr id="48134" name="Picture 10"/>
          <p:cNvPicPr>
            <a:picLocks noChangeAspect="1" noChangeArrowheads="1"/>
          </p:cNvPicPr>
          <p:nvPr/>
        </p:nvPicPr>
        <p:blipFill>
          <a:blip r:embed="rId6" cstate="print"/>
          <a:srcRect/>
          <a:stretch>
            <a:fillRect/>
          </a:stretch>
        </p:blipFill>
        <p:spPr bwMode="auto">
          <a:xfrm>
            <a:off x="296863" y="5273675"/>
            <a:ext cx="5922962" cy="1182688"/>
          </a:xfrm>
          <a:prstGeom prst="rect">
            <a:avLst/>
          </a:prstGeom>
          <a:noFill/>
          <a:ln w="25400">
            <a:noFill/>
            <a:miter lim="800000"/>
            <a:headEnd/>
            <a:tailEnd/>
          </a:ln>
        </p:spPr>
      </p:pic>
      <p:sp>
        <p:nvSpPr>
          <p:cNvPr id="48135" name="TextBox 11"/>
          <p:cNvSpPr txBox="1">
            <a:spLocks noChangeArrowheads="1"/>
          </p:cNvSpPr>
          <p:nvPr/>
        </p:nvSpPr>
        <p:spPr bwMode="auto">
          <a:xfrm>
            <a:off x="242888" y="427038"/>
            <a:ext cx="2097087" cy="409575"/>
          </a:xfrm>
          <a:prstGeom prst="rect">
            <a:avLst/>
          </a:prstGeom>
          <a:solidFill>
            <a:schemeClr val="bg1"/>
          </a:solidFill>
          <a:ln w="9525">
            <a:noFill/>
            <a:miter lim="800000"/>
            <a:headEnd/>
            <a:tailEnd/>
          </a:ln>
        </p:spPr>
        <p:txBody>
          <a:bodyPr>
            <a:spAutoFit/>
          </a:bodyPr>
          <a:lstStyle/>
          <a:p>
            <a:pPr algn="l"/>
            <a:r>
              <a:rPr lang="en-US"/>
              <a:t>Normal ZAF for A</a:t>
            </a:r>
          </a:p>
        </p:txBody>
      </p:sp>
      <p:sp>
        <p:nvSpPr>
          <p:cNvPr id="48136" name="TextBox 12"/>
          <p:cNvSpPr txBox="1">
            <a:spLocks noChangeArrowheads="1"/>
          </p:cNvSpPr>
          <p:nvPr/>
        </p:nvSpPr>
        <p:spPr bwMode="auto">
          <a:xfrm>
            <a:off x="209550" y="3389313"/>
            <a:ext cx="5873750" cy="1938337"/>
          </a:xfrm>
          <a:prstGeom prst="rect">
            <a:avLst/>
          </a:prstGeom>
          <a:solidFill>
            <a:schemeClr val="bg1"/>
          </a:solidFill>
          <a:ln w="9525">
            <a:noFill/>
            <a:miter lim="800000"/>
            <a:headEnd/>
            <a:tailEnd/>
          </a:ln>
        </p:spPr>
        <p:txBody>
          <a:bodyPr>
            <a:spAutoFit/>
          </a:bodyPr>
          <a:lstStyle/>
          <a:p>
            <a:pPr algn="l"/>
            <a:r>
              <a:rPr lang="en-US"/>
              <a:t>Interference corrected concentration for A:</a:t>
            </a:r>
          </a:p>
          <a:p>
            <a:pPr algn="l"/>
            <a:r>
              <a:rPr lang="en-US"/>
              <a:t>Intensity for A in sample subtracted by intensity</a:t>
            </a:r>
            <a:br>
              <a:rPr lang="en-US"/>
            </a:br>
            <a:r>
              <a:rPr lang="en-US"/>
              <a:t>measured on interference standard for B</a:t>
            </a:r>
            <a:br>
              <a:rPr lang="en-US"/>
            </a:br>
            <a:r>
              <a:rPr lang="en-US"/>
              <a:t>Scaled by B concentration and ZAF factors</a:t>
            </a:r>
            <a:br>
              <a:rPr lang="en-US"/>
            </a:br>
            <a:r>
              <a:rPr lang="en-US"/>
              <a:t>Calculated iteratively inside ZAF loop</a:t>
            </a:r>
            <a:br>
              <a:rPr lang="en-US"/>
            </a:br>
            <a:r>
              <a:rPr lang="en-US"/>
              <a:t>Eq. 7 from Donovan et al. 1993 paper:</a:t>
            </a:r>
          </a:p>
        </p:txBody>
      </p:sp>
      <p:sp>
        <p:nvSpPr>
          <p:cNvPr id="48137" name="TextBox 13"/>
          <p:cNvSpPr txBox="1">
            <a:spLocks noChangeArrowheads="1"/>
          </p:cNvSpPr>
          <p:nvPr/>
        </p:nvSpPr>
        <p:spPr bwMode="auto">
          <a:xfrm>
            <a:off x="152400" y="1119188"/>
            <a:ext cx="3108325" cy="708025"/>
          </a:xfrm>
          <a:prstGeom prst="rect">
            <a:avLst/>
          </a:prstGeom>
          <a:solidFill>
            <a:schemeClr val="bg1"/>
          </a:solidFill>
          <a:ln w="9525">
            <a:noFill/>
            <a:miter lim="800000"/>
            <a:headEnd/>
            <a:tailEnd/>
          </a:ln>
        </p:spPr>
        <p:txBody>
          <a:bodyPr>
            <a:spAutoFit/>
          </a:bodyPr>
          <a:lstStyle/>
          <a:p>
            <a:pPr algn="l"/>
            <a:r>
              <a:rPr lang="en-US"/>
              <a:t>True A intensity is observed minus B contribution</a:t>
            </a:r>
          </a:p>
        </p:txBody>
      </p:sp>
      <p:sp>
        <p:nvSpPr>
          <p:cNvPr id="48138" name="TextBox 14"/>
          <p:cNvSpPr txBox="1">
            <a:spLocks noChangeArrowheads="1"/>
          </p:cNvSpPr>
          <p:nvPr/>
        </p:nvSpPr>
        <p:spPr bwMode="auto">
          <a:xfrm>
            <a:off x="66675" y="2319338"/>
            <a:ext cx="2654300" cy="709612"/>
          </a:xfrm>
          <a:prstGeom prst="rect">
            <a:avLst/>
          </a:prstGeom>
          <a:solidFill>
            <a:schemeClr val="bg1"/>
          </a:solidFill>
          <a:ln w="9525">
            <a:noFill/>
            <a:miter lim="800000"/>
            <a:headEnd/>
            <a:tailEnd/>
          </a:ln>
        </p:spPr>
        <p:txBody>
          <a:bodyPr>
            <a:spAutoFit/>
          </a:bodyPr>
          <a:lstStyle/>
          <a:p>
            <a:pPr algn="l"/>
            <a:r>
              <a:rPr lang="en-US"/>
              <a:t>Calculated B intensity at peak position of A</a:t>
            </a:r>
          </a:p>
        </p:txBody>
      </p:sp>
      <p:sp>
        <p:nvSpPr>
          <p:cNvPr id="48140" name="Footer Placeholder 11"/>
          <p:cNvSpPr>
            <a:spLocks noGrp="1"/>
          </p:cNvSpPr>
          <p:nvPr>
            <p:ph type="ftr" sz="quarter" idx="11"/>
          </p:nvPr>
        </p:nvSpPr>
        <p:spPr>
          <a:noFill/>
        </p:spPr>
        <p:txBody>
          <a:bodyPr/>
          <a:lstStyle/>
          <a:p>
            <a:r>
              <a:rPr lang="en-GB" smtClean="0"/>
              <a:t>Carpenter PFE Calczaf</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6"/>
          <p:cNvSpPr>
            <a:spLocks noGrp="1" noChangeArrowheads="1"/>
          </p:cNvSpPr>
          <p:nvPr>
            <p:ph type="title"/>
          </p:nvPr>
        </p:nvSpPr>
        <p:spPr>
          <a:noFill/>
        </p:spPr>
        <p:txBody>
          <a:bodyPr/>
          <a:lstStyle/>
          <a:p>
            <a:r>
              <a:rPr lang="en-GB" smtClean="0">
                <a:solidFill>
                  <a:schemeClr val="tx1"/>
                </a:solidFill>
              </a:rPr>
              <a:t>Interference Declaration</a:t>
            </a:r>
          </a:p>
        </p:txBody>
      </p:sp>
      <p:pic>
        <p:nvPicPr>
          <p:cNvPr id="49155" name="Picture 2"/>
          <p:cNvPicPr>
            <a:picLocks noChangeAspect="1" noChangeArrowheads="1"/>
          </p:cNvPicPr>
          <p:nvPr/>
        </p:nvPicPr>
        <p:blipFill>
          <a:blip r:embed="rId3" cstate="print"/>
          <a:srcRect r="745" b="36124"/>
          <a:stretch>
            <a:fillRect/>
          </a:stretch>
        </p:blipFill>
        <p:spPr bwMode="auto">
          <a:xfrm>
            <a:off x="4849813" y="169863"/>
            <a:ext cx="4129087" cy="2509837"/>
          </a:xfrm>
          <a:prstGeom prst="rect">
            <a:avLst/>
          </a:prstGeom>
          <a:noFill/>
          <a:ln w="25400">
            <a:noFill/>
            <a:miter lim="800000"/>
            <a:headEnd/>
            <a:tailEnd/>
          </a:ln>
        </p:spPr>
      </p:pic>
      <p:pic>
        <p:nvPicPr>
          <p:cNvPr id="49156" name="Picture 3"/>
          <p:cNvPicPr>
            <a:picLocks noChangeAspect="1" noChangeArrowheads="1"/>
          </p:cNvPicPr>
          <p:nvPr/>
        </p:nvPicPr>
        <p:blipFill>
          <a:blip r:embed="rId4" cstate="print"/>
          <a:srcRect r="478" b="32709"/>
          <a:stretch>
            <a:fillRect/>
          </a:stretch>
        </p:blipFill>
        <p:spPr bwMode="auto">
          <a:xfrm>
            <a:off x="309563" y="2768600"/>
            <a:ext cx="5683250" cy="3856038"/>
          </a:xfrm>
          <a:prstGeom prst="rect">
            <a:avLst/>
          </a:prstGeom>
          <a:noFill/>
          <a:ln w="25400">
            <a:noFill/>
            <a:miter lim="800000"/>
            <a:headEnd/>
            <a:tailEnd/>
          </a:ln>
        </p:spPr>
      </p:pic>
      <p:sp>
        <p:nvSpPr>
          <p:cNvPr id="49157" name="TextBox 7"/>
          <p:cNvSpPr txBox="1">
            <a:spLocks noChangeArrowheads="1"/>
          </p:cNvSpPr>
          <p:nvPr/>
        </p:nvSpPr>
        <p:spPr bwMode="auto">
          <a:xfrm>
            <a:off x="220663" y="987425"/>
            <a:ext cx="4549775" cy="1016000"/>
          </a:xfrm>
          <a:prstGeom prst="rect">
            <a:avLst/>
          </a:prstGeom>
          <a:solidFill>
            <a:schemeClr val="bg1"/>
          </a:solidFill>
          <a:ln w="9525">
            <a:noFill/>
            <a:miter lim="800000"/>
            <a:headEnd/>
            <a:tailEnd/>
          </a:ln>
        </p:spPr>
        <p:txBody>
          <a:bodyPr>
            <a:spAutoFit/>
          </a:bodyPr>
          <a:lstStyle/>
          <a:p>
            <a:pPr algn="l"/>
            <a:r>
              <a:rPr lang="en-US"/>
              <a:t>Ru-Rh-Pd system cascading interferences</a:t>
            </a:r>
            <a:br>
              <a:rPr lang="en-US"/>
            </a:br>
            <a:r>
              <a:rPr lang="en-US"/>
              <a:t>Ru L</a:t>
            </a:r>
            <a:r>
              <a:rPr lang="en-US">
                <a:latin typeface="Symbol" pitchFamily="18" charset="2"/>
              </a:rPr>
              <a:t>b</a:t>
            </a:r>
            <a:r>
              <a:rPr lang="en-US"/>
              <a:t>1 → Rh L</a:t>
            </a:r>
            <a:r>
              <a:rPr lang="en-US">
                <a:latin typeface="Symbol" pitchFamily="18" charset="2"/>
              </a:rPr>
              <a:t>a</a:t>
            </a:r>
            <a:r>
              <a:rPr lang="en-US"/>
              <a:t/>
            </a:r>
            <a:br>
              <a:rPr lang="en-US"/>
            </a:br>
            <a:r>
              <a:rPr lang="en-US"/>
              <a:t>Ru L</a:t>
            </a:r>
            <a:r>
              <a:rPr lang="en-US">
                <a:latin typeface="Symbol" pitchFamily="18" charset="2"/>
              </a:rPr>
              <a:t>b</a:t>
            </a:r>
            <a:r>
              <a:rPr lang="en-US"/>
              <a:t>2 and Rh L</a:t>
            </a:r>
            <a:r>
              <a:rPr lang="en-US">
                <a:latin typeface="Symbol" pitchFamily="18" charset="2"/>
              </a:rPr>
              <a:t>b</a:t>
            </a:r>
            <a:r>
              <a:rPr lang="en-US"/>
              <a:t>1 → Pd L</a:t>
            </a:r>
            <a:r>
              <a:rPr lang="en-US">
                <a:latin typeface="Symbol" pitchFamily="18" charset="2"/>
              </a:rPr>
              <a:t>a</a:t>
            </a:r>
            <a:endParaRPr lang="en-US"/>
          </a:p>
        </p:txBody>
      </p:sp>
      <p:sp>
        <p:nvSpPr>
          <p:cNvPr id="49158" name="TextBox 8"/>
          <p:cNvSpPr txBox="1">
            <a:spLocks noChangeArrowheads="1"/>
          </p:cNvSpPr>
          <p:nvPr/>
        </p:nvSpPr>
        <p:spPr bwMode="auto">
          <a:xfrm>
            <a:off x="220663" y="2055813"/>
            <a:ext cx="4471987" cy="708025"/>
          </a:xfrm>
          <a:prstGeom prst="rect">
            <a:avLst/>
          </a:prstGeom>
          <a:solidFill>
            <a:schemeClr val="bg1"/>
          </a:solidFill>
          <a:ln w="9525">
            <a:noFill/>
            <a:miter lim="800000"/>
            <a:headEnd/>
            <a:tailEnd/>
          </a:ln>
        </p:spPr>
        <p:txBody>
          <a:bodyPr>
            <a:spAutoFit/>
          </a:bodyPr>
          <a:lstStyle/>
          <a:p>
            <a:pPr algn="l"/>
            <a:r>
              <a:rPr lang="en-US"/>
              <a:t>Correct analysis of Pd in RuRhPd alloy</a:t>
            </a:r>
            <a:br>
              <a:rPr lang="en-US"/>
            </a:br>
            <a:r>
              <a:rPr lang="en-US"/>
              <a:t>requires iteratively corrected interference</a:t>
            </a:r>
          </a:p>
        </p:txBody>
      </p:sp>
      <p:sp>
        <p:nvSpPr>
          <p:cNvPr id="49159" name="TextBox 9"/>
          <p:cNvSpPr txBox="1">
            <a:spLocks noChangeArrowheads="1"/>
          </p:cNvSpPr>
          <p:nvPr/>
        </p:nvSpPr>
        <p:spPr bwMode="auto">
          <a:xfrm>
            <a:off x="6026150" y="4137025"/>
            <a:ext cx="1751013" cy="708025"/>
          </a:xfrm>
          <a:prstGeom prst="rect">
            <a:avLst/>
          </a:prstGeom>
          <a:solidFill>
            <a:schemeClr val="bg1"/>
          </a:solidFill>
          <a:ln w="9525">
            <a:noFill/>
            <a:miter lim="800000"/>
            <a:headEnd/>
            <a:tailEnd/>
          </a:ln>
        </p:spPr>
        <p:txBody>
          <a:bodyPr>
            <a:spAutoFit/>
          </a:bodyPr>
          <a:lstStyle/>
          <a:p>
            <a:pPr algn="l"/>
            <a:r>
              <a:rPr lang="en-US"/>
              <a:t>Interference declarations</a:t>
            </a:r>
          </a:p>
        </p:txBody>
      </p:sp>
      <p:sp>
        <p:nvSpPr>
          <p:cNvPr id="49160" name="TextBox 10"/>
          <p:cNvSpPr txBox="1">
            <a:spLocks noChangeArrowheads="1"/>
          </p:cNvSpPr>
          <p:nvPr/>
        </p:nvSpPr>
        <p:spPr bwMode="auto">
          <a:xfrm>
            <a:off x="5969000" y="3165475"/>
            <a:ext cx="2855913" cy="400050"/>
          </a:xfrm>
          <a:prstGeom prst="rect">
            <a:avLst/>
          </a:prstGeom>
          <a:solidFill>
            <a:schemeClr val="bg1"/>
          </a:solidFill>
          <a:ln w="9525">
            <a:noFill/>
            <a:miter lim="800000"/>
            <a:headEnd/>
            <a:tailEnd/>
          </a:ln>
        </p:spPr>
        <p:txBody>
          <a:bodyPr>
            <a:spAutoFit/>
          </a:bodyPr>
          <a:lstStyle/>
          <a:p>
            <a:pPr algn="l"/>
            <a:r>
              <a:rPr lang="en-US"/>
              <a:t>Pd standard assignment</a:t>
            </a:r>
          </a:p>
        </p:txBody>
      </p:sp>
      <p:sp>
        <p:nvSpPr>
          <p:cNvPr id="49161" name="TextBox 11"/>
          <p:cNvSpPr txBox="1">
            <a:spLocks noChangeArrowheads="1"/>
          </p:cNvSpPr>
          <p:nvPr/>
        </p:nvSpPr>
        <p:spPr bwMode="auto">
          <a:xfrm>
            <a:off x="6046788" y="5511800"/>
            <a:ext cx="2678112" cy="708025"/>
          </a:xfrm>
          <a:prstGeom prst="rect">
            <a:avLst/>
          </a:prstGeom>
          <a:solidFill>
            <a:schemeClr val="bg1"/>
          </a:solidFill>
          <a:ln w="9525">
            <a:noFill/>
            <a:miter lim="800000"/>
            <a:headEnd/>
            <a:tailEnd/>
          </a:ln>
        </p:spPr>
        <p:txBody>
          <a:bodyPr>
            <a:spAutoFit/>
          </a:bodyPr>
          <a:lstStyle/>
          <a:p>
            <a:pPr algn="l"/>
            <a:r>
              <a:rPr lang="en-US"/>
              <a:t>Calculated interferences</a:t>
            </a:r>
            <a:br>
              <a:rPr lang="en-US"/>
            </a:br>
            <a:r>
              <a:rPr lang="en-US"/>
              <a:t>Extreme for this system</a:t>
            </a:r>
          </a:p>
        </p:txBody>
      </p:sp>
      <p:sp>
        <p:nvSpPr>
          <p:cNvPr id="49163" name="Footer Placeholder 10"/>
          <p:cNvSpPr>
            <a:spLocks noGrp="1"/>
          </p:cNvSpPr>
          <p:nvPr>
            <p:ph type="ftr" sz="quarter" idx="10"/>
          </p:nvPr>
        </p:nvSpPr>
        <p:spPr>
          <a:noFill/>
        </p:spPr>
        <p:txBody>
          <a:bodyPr/>
          <a:lstStyle/>
          <a:p>
            <a:r>
              <a:rPr lang="en-GB" smtClean="0"/>
              <a:t>Carpenter PFE Calczaf</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Rectangle 2"/>
          <p:cNvSpPr>
            <a:spLocks noGrp="1" noChangeArrowheads="1"/>
          </p:cNvSpPr>
          <p:nvPr>
            <p:ph type="title"/>
          </p:nvPr>
        </p:nvSpPr>
        <p:spPr>
          <a:xfrm>
            <a:off x="0" y="158750"/>
            <a:ext cx="9144000" cy="914400"/>
          </a:xfrm>
        </p:spPr>
        <p:txBody>
          <a:bodyPr/>
          <a:lstStyle/>
          <a:p>
            <a:r>
              <a:rPr lang="en-US" smtClean="0">
                <a:solidFill>
                  <a:schemeClr val="tx1"/>
                </a:solidFill>
              </a:rPr>
              <a:t>Quantitative Interference Correction: Major and Trace Elements</a:t>
            </a:r>
            <a:endParaRPr lang="en-US" b="1" smtClean="0">
              <a:solidFill>
                <a:schemeClr val="tx1"/>
              </a:solidFill>
            </a:endParaRPr>
          </a:p>
        </p:txBody>
      </p:sp>
      <p:grpSp>
        <p:nvGrpSpPr>
          <p:cNvPr id="2" name="Group 13"/>
          <p:cNvGrpSpPr>
            <a:grpSpLocks/>
          </p:cNvGrpSpPr>
          <p:nvPr/>
        </p:nvGrpSpPr>
        <p:grpSpPr bwMode="auto">
          <a:xfrm>
            <a:off x="1939925" y="4092575"/>
            <a:ext cx="6348413" cy="2162175"/>
            <a:chOff x="1102" y="2728"/>
            <a:chExt cx="3999" cy="1362"/>
          </a:xfrm>
        </p:grpSpPr>
        <p:graphicFrame>
          <p:nvGraphicFramePr>
            <p:cNvPr id="2053" name="Object 5"/>
            <p:cNvGraphicFramePr>
              <a:graphicFrameLocks noChangeAspect="1"/>
            </p:cNvGraphicFramePr>
            <p:nvPr/>
          </p:nvGraphicFramePr>
          <p:xfrm>
            <a:off x="1438" y="2968"/>
            <a:ext cx="3663" cy="712"/>
          </p:xfrm>
          <a:graphic>
            <a:graphicData uri="http://schemas.openxmlformats.org/presentationml/2006/ole">
              <p:oleObj spid="_x0000_s2053" name="Document" r:id="rId4" imgW="5814000" imgH="1130760" progId="Word.Document.8">
                <p:embed/>
              </p:oleObj>
            </a:graphicData>
          </a:graphic>
        </p:graphicFrame>
        <p:sp>
          <p:nvSpPr>
            <p:cNvPr id="2063" name="Text Box 6"/>
            <p:cNvSpPr txBox="1">
              <a:spLocks noChangeArrowheads="1"/>
            </p:cNvSpPr>
            <p:nvPr/>
          </p:nvSpPr>
          <p:spPr bwMode="auto">
            <a:xfrm>
              <a:off x="1390" y="2728"/>
              <a:ext cx="2098" cy="250"/>
            </a:xfrm>
            <a:prstGeom prst="rect">
              <a:avLst/>
            </a:prstGeom>
            <a:noFill/>
            <a:ln w="9525">
              <a:noFill/>
              <a:miter lim="800000"/>
              <a:headEnd/>
              <a:tailEnd/>
            </a:ln>
          </p:spPr>
          <p:txBody>
            <a:bodyPr wrap="none">
              <a:spAutoFit/>
            </a:bodyPr>
            <a:lstStyle/>
            <a:p>
              <a:pPr algn="l"/>
              <a:r>
                <a:rPr lang="en-US" i="1"/>
                <a:t>Cascade Interference Analyses</a:t>
              </a:r>
              <a:endParaRPr lang="en-US"/>
            </a:p>
          </p:txBody>
        </p:sp>
        <p:sp>
          <p:nvSpPr>
            <p:cNvPr id="2064" name="Text Box 7"/>
            <p:cNvSpPr txBox="1">
              <a:spLocks noChangeArrowheads="1"/>
            </p:cNvSpPr>
            <p:nvPr/>
          </p:nvSpPr>
          <p:spPr bwMode="auto">
            <a:xfrm>
              <a:off x="1102" y="3688"/>
              <a:ext cx="3706" cy="402"/>
            </a:xfrm>
            <a:prstGeom prst="rect">
              <a:avLst/>
            </a:prstGeom>
            <a:noFill/>
            <a:ln w="9525">
              <a:noFill/>
              <a:miter lim="800000"/>
              <a:headEnd/>
              <a:tailEnd/>
            </a:ln>
          </p:spPr>
          <p:txBody>
            <a:bodyPr>
              <a:spAutoFit/>
            </a:bodyPr>
            <a:lstStyle/>
            <a:p>
              <a:pPr lvl="2" algn="l"/>
              <a:r>
                <a:rPr lang="en-US" sz="900" baseline="30000"/>
                <a:t>1 </a:t>
              </a:r>
              <a:r>
                <a:rPr lang="en-US" sz="900"/>
                <a:t>SRM 1159 includes : Ni 48.2, Fe 51.0, C 0.007, Mn 0.30, P 0.003, S 0.003, Si 0.32, Cu 0.038, Cr 0.06, Mo 0.01</a:t>
              </a:r>
            </a:p>
            <a:p>
              <a:pPr lvl="2" algn="l"/>
              <a:r>
                <a:rPr lang="en-US" sz="900" baseline="30000"/>
                <a:t>2 </a:t>
              </a:r>
              <a:r>
                <a:rPr lang="en-US" sz="900"/>
                <a:t>SRM 654b includes : Ti 88.974, Al 6.34, V 4.31, Fe 0.23, Si 0.045, Ni 0.028, Sn 0.023, Cu 0.004, Mo 0.013, Zr 0.008</a:t>
              </a:r>
            </a:p>
          </p:txBody>
        </p:sp>
      </p:grpSp>
      <p:grpSp>
        <p:nvGrpSpPr>
          <p:cNvPr id="2056" name="Group 14"/>
          <p:cNvGrpSpPr>
            <a:grpSpLocks/>
          </p:cNvGrpSpPr>
          <p:nvPr/>
        </p:nvGrpSpPr>
        <p:grpSpPr bwMode="auto">
          <a:xfrm>
            <a:off x="1863725" y="1681163"/>
            <a:ext cx="7391400" cy="1935162"/>
            <a:chOff x="1054" y="769"/>
            <a:chExt cx="4656" cy="1219"/>
          </a:xfrm>
        </p:grpSpPr>
        <p:sp>
          <p:nvSpPr>
            <p:cNvPr id="2061" name="Text Box 3"/>
            <p:cNvSpPr txBox="1">
              <a:spLocks noChangeArrowheads="1"/>
            </p:cNvSpPr>
            <p:nvPr/>
          </p:nvSpPr>
          <p:spPr bwMode="auto">
            <a:xfrm>
              <a:off x="1332" y="769"/>
              <a:ext cx="1711" cy="250"/>
            </a:xfrm>
            <a:prstGeom prst="rect">
              <a:avLst/>
            </a:prstGeom>
            <a:noFill/>
            <a:ln w="9525">
              <a:noFill/>
              <a:miter lim="800000"/>
              <a:headEnd/>
              <a:tailEnd/>
            </a:ln>
          </p:spPr>
          <p:txBody>
            <a:bodyPr wrap="none">
              <a:spAutoFit/>
            </a:bodyPr>
            <a:lstStyle/>
            <a:p>
              <a:pPr algn="l"/>
              <a:r>
                <a:rPr lang="en-US" i="1"/>
                <a:t>Self-Interfering Analyses</a:t>
              </a:r>
              <a:endParaRPr lang="en-US"/>
            </a:p>
          </p:txBody>
        </p:sp>
        <p:sp>
          <p:nvSpPr>
            <p:cNvPr id="2062" name="Text Box 4"/>
            <p:cNvSpPr txBox="1">
              <a:spLocks noChangeArrowheads="1"/>
            </p:cNvSpPr>
            <p:nvPr/>
          </p:nvSpPr>
          <p:spPr bwMode="auto">
            <a:xfrm>
              <a:off x="1054" y="1672"/>
              <a:ext cx="4656" cy="316"/>
            </a:xfrm>
            <a:prstGeom prst="rect">
              <a:avLst/>
            </a:prstGeom>
            <a:noFill/>
            <a:ln w="9525">
              <a:noFill/>
              <a:miter lim="800000"/>
              <a:headEnd/>
              <a:tailEnd/>
            </a:ln>
          </p:spPr>
          <p:txBody>
            <a:bodyPr>
              <a:spAutoFit/>
            </a:bodyPr>
            <a:lstStyle/>
            <a:p>
              <a:pPr lvl="2" algn="l"/>
              <a:r>
                <a:rPr lang="en-US" sz="900" baseline="30000"/>
                <a:t>3 </a:t>
              </a:r>
              <a:r>
                <a:rPr lang="en-US" sz="900"/>
                <a:t>Benitoite (BaTiSi3O9) is assumed stoichiometric : Si 20.38,  Ba 33.15,  Ti 11.69,  O 34.896</a:t>
              </a:r>
            </a:p>
            <a:p>
              <a:pPr lvl="2" algn="l"/>
              <a:r>
                <a:rPr lang="en-US" sz="900" baseline="30000"/>
                <a:t>4</a:t>
              </a:r>
              <a:r>
                <a:rPr lang="en-US" sz="900"/>
                <a:t> Shultenite (HAsPbO</a:t>
              </a:r>
              <a:r>
                <a:rPr lang="en-US" sz="900" baseline="-25000"/>
                <a:t>4</a:t>
              </a:r>
              <a:r>
                <a:rPr lang="en-US" sz="900"/>
                <a:t>) is assumed stoichiometric : Pb 59.69,  As 21.58,  O 18.44. The oxygen concentration was measured at 19.8 wt. % and included in the matrix correction calculations.</a:t>
              </a:r>
            </a:p>
          </p:txBody>
        </p:sp>
        <p:graphicFrame>
          <p:nvGraphicFramePr>
            <p:cNvPr id="2052" name="Object 8"/>
            <p:cNvGraphicFramePr>
              <a:graphicFrameLocks noChangeAspect="1"/>
            </p:cNvGraphicFramePr>
            <p:nvPr/>
          </p:nvGraphicFramePr>
          <p:xfrm>
            <a:off x="1438" y="1048"/>
            <a:ext cx="3663" cy="712"/>
          </p:xfrm>
          <a:graphic>
            <a:graphicData uri="http://schemas.openxmlformats.org/presentationml/2006/ole">
              <p:oleObj spid="_x0000_s2052" name="Document" r:id="rId5" imgW="5814000" imgH="1130760" progId="Word.Document.8">
                <p:embed/>
              </p:oleObj>
            </a:graphicData>
          </a:graphic>
        </p:graphicFrame>
      </p:grpSp>
      <p:graphicFrame>
        <p:nvGraphicFramePr>
          <p:cNvPr id="2050" name="Object 10"/>
          <p:cNvGraphicFramePr>
            <a:graphicFrameLocks noChangeAspect="1"/>
          </p:cNvGraphicFramePr>
          <p:nvPr/>
        </p:nvGraphicFramePr>
        <p:xfrm>
          <a:off x="152400" y="1692275"/>
          <a:ext cx="2098675" cy="1614488"/>
        </p:xfrm>
        <a:graphic>
          <a:graphicData uri="http://schemas.openxmlformats.org/presentationml/2006/ole">
            <p:oleObj spid="_x0000_s2050" name="Document" r:id="rId6" imgW="2191320" imgH="1686240" progId="Word.Document.8">
              <p:embed/>
            </p:oleObj>
          </a:graphicData>
        </a:graphic>
      </p:graphicFrame>
      <p:grpSp>
        <p:nvGrpSpPr>
          <p:cNvPr id="2057" name="Group 15"/>
          <p:cNvGrpSpPr>
            <a:grpSpLocks/>
          </p:cNvGrpSpPr>
          <p:nvPr/>
        </p:nvGrpSpPr>
        <p:grpSpPr bwMode="auto">
          <a:xfrm>
            <a:off x="161925" y="3578225"/>
            <a:ext cx="2178050" cy="2898775"/>
            <a:chOff x="0" y="2494"/>
            <a:chExt cx="1372" cy="1826"/>
          </a:xfrm>
        </p:grpSpPr>
        <p:graphicFrame>
          <p:nvGraphicFramePr>
            <p:cNvPr id="2051" name="Object 11"/>
            <p:cNvGraphicFramePr>
              <a:graphicFrameLocks noChangeAspect="1"/>
            </p:cNvGraphicFramePr>
            <p:nvPr/>
          </p:nvGraphicFramePr>
          <p:xfrm>
            <a:off x="0" y="2678"/>
            <a:ext cx="1372" cy="1642"/>
          </p:xfrm>
          <a:graphic>
            <a:graphicData uri="http://schemas.openxmlformats.org/presentationml/2006/ole">
              <p:oleObj spid="_x0000_s2051" name="Document" r:id="rId7" imgW="3201120" imgH="3832200" progId="Word.Document.8">
                <p:embed/>
              </p:oleObj>
            </a:graphicData>
          </a:graphic>
        </p:graphicFrame>
        <p:sp>
          <p:nvSpPr>
            <p:cNvPr id="2060" name="Rectangle 12"/>
            <p:cNvSpPr>
              <a:spLocks noChangeArrowheads="1"/>
            </p:cNvSpPr>
            <p:nvPr/>
          </p:nvSpPr>
          <p:spPr bwMode="auto">
            <a:xfrm>
              <a:off x="132" y="2494"/>
              <a:ext cx="1105" cy="212"/>
            </a:xfrm>
            <a:prstGeom prst="rect">
              <a:avLst/>
            </a:prstGeom>
            <a:noFill/>
            <a:ln w="25400">
              <a:noFill/>
              <a:miter lim="800000"/>
              <a:headEnd/>
              <a:tailEnd/>
            </a:ln>
          </p:spPr>
          <p:txBody>
            <a:bodyPr wrap="none" anchor="ctr">
              <a:spAutoFit/>
            </a:bodyPr>
            <a:lstStyle/>
            <a:p>
              <a:r>
                <a:rPr lang="en-GB" sz="1600"/>
                <a:t>Iterated correction!</a:t>
              </a:r>
            </a:p>
          </p:txBody>
        </p:sp>
      </p:grpSp>
      <p:sp>
        <p:nvSpPr>
          <p:cNvPr id="2059" name="Footer Placeholder 15"/>
          <p:cNvSpPr>
            <a:spLocks noGrp="1"/>
          </p:cNvSpPr>
          <p:nvPr>
            <p:ph type="ftr" sz="quarter" idx="10"/>
          </p:nvPr>
        </p:nvSpPr>
        <p:spPr>
          <a:noFill/>
        </p:spPr>
        <p:txBody>
          <a:bodyPr/>
          <a:lstStyle/>
          <a:p>
            <a:r>
              <a:rPr lang="en-GB" smtClean="0"/>
              <a:t>Carpenter PFE Calczaf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smtClean="0"/>
              <a:t>Fluorine Measurement in Glasses with Fe</a:t>
            </a:r>
          </a:p>
        </p:txBody>
      </p:sp>
      <p:pic>
        <p:nvPicPr>
          <p:cNvPr id="50179" name="Picture 2"/>
          <p:cNvPicPr>
            <a:picLocks noChangeAspect="1" noChangeArrowheads="1"/>
          </p:cNvPicPr>
          <p:nvPr/>
        </p:nvPicPr>
        <p:blipFill>
          <a:blip r:embed="rId2" cstate="print"/>
          <a:srcRect/>
          <a:stretch>
            <a:fillRect/>
          </a:stretch>
        </p:blipFill>
        <p:spPr bwMode="auto">
          <a:xfrm>
            <a:off x="457200" y="1096963"/>
            <a:ext cx="6872288" cy="5486400"/>
          </a:xfrm>
          <a:prstGeom prst="rect">
            <a:avLst/>
          </a:prstGeom>
          <a:noFill/>
          <a:ln w="25400">
            <a:noFill/>
            <a:miter lim="800000"/>
            <a:headEnd/>
            <a:tailEnd/>
          </a:ln>
        </p:spPr>
      </p:pic>
      <p:sp>
        <p:nvSpPr>
          <p:cNvPr id="50180" name="TextBox 11"/>
          <p:cNvSpPr txBox="1">
            <a:spLocks noChangeArrowheads="1"/>
          </p:cNvSpPr>
          <p:nvPr/>
        </p:nvSpPr>
        <p:spPr bwMode="auto">
          <a:xfrm>
            <a:off x="5989638" y="1279525"/>
            <a:ext cx="3154362" cy="3478213"/>
          </a:xfrm>
          <a:prstGeom prst="rect">
            <a:avLst/>
          </a:prstGeom>
          <a:solidFill>
            <a:schemeClr val="bg1"/>
          </a:solidFill>
          <a:ln w="9525">
            <a:noFill/>
            <a:miter lim="800000"/>
            <a:headEnd/>
            <a:tailEnd/>
          </a:ln>
        </p:spPr>
        <p:txBody>
          <a:bodyPr>
            <a:spAutoFit/>
          </a:bodyPr>
          <a:lstStyle/>
          <a:p>
            <a:pPr algn="l"/>
            <a:r>
              <a:rPr lang="en-US"/>
              <a:t>Fluorine measurement</a:t>
            </a:r>
            <a:br>
              <a:rPr lang="en-US"/>
            </a:br>
            <a:r>
              <a:rPr lang="en-US"/>
              <a:t>LDE1 60A crystal</a:t>
            </a:r>
          </a:p>
          <a:p>
            <a:pPr algn="l"/>
            <a:r>
              <a:rPr lang="en-US"/>
              <a:t>F K</a:t>
            </a:r>
            <a:r>
              <a:rPr lang="en-US">
                <a:latin typeface="Symbol" pitchFamily="18" charset="2"/>
              </a:rPr>
              <a:t>a</a:t>
            </a:r>
            <a:r>
              <a:rPr lang="en-US"/>
              <a:t> peak red, bkgds green</a:t>
            </a:r>
          </a:p>
          <a:p>
            <a:pPr algn="l"/>
            <a:endParaRPr lang="en-US"/>
          </a:p>
          <a:p>
            <a:pPr algn="l"/>
            <a:r>
              <a:rPr lang="en-US"/>
              <a:t>Wavescans superimposed</a:t>
            </a:r>
            <a:br>
              <a:rPr lang="en-US"/>
            </a:br>
            <a:r>
              <a:rPr lang="en-US"/>
              <a:t>Fe-free F-doped glass</a:t>
            </a:r>
            <a:br>
              <a:rPr lang="en-US"/>
            </a:br>
            <a:r>
              <a:rPr lang="en-US"/>
              <a:t>Fe-amphibole</a:t>
            </a:r>
          </a:p>
          <a:p>
            <a:pPr algn="l"/>
            <a:endParaRPr lang="en-US"/>
          </a:p>
          <a:p>
            <a:pPr algn="l"/>
            <a:r>
              <a:rPr lang="en-US"/>
              <a:t>Note subsequent slides</a:t>
            </a:r>
            <a:br>
              <a:rPr lang="en-US"/>
            </a:br>
            <a:r>
              <a:rPr lang="en-US"/>
              <a:t>Linear bkgd overcorrects</a:t>
            </a:r>
          </a:p>
          <a:p>
            <a:pPr algn="l"/>
            <a:r>
              <a:rPr lang="en-US"/>
              <a:t>Need polynomial bkgd</a:t>
            </a:r>
          </a:p>
        </p:txBody>
      </p:sp>
      <p:sp>
        <p:nvSpPr>
          <p:cNvPr id="50182"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2" cstate="print"/>
          <a:srcRect/>
          <a:stretch>
            <a:fillRect/>
          </a:stretch>
        </p:blipFill>
        <p:spPr bwMode="auto">
          <a:xfrm>
            <a:off x="457200" y="1096963"/>
            <a:ext cx="6872288" cy="5486400"/>
          </a:xfrm>
          <a:prstGeom prst="rect">
            <a:avLst/>
          </a:prstGeom>
          <a:noFill/>
          <a:ln w="25400">
            <a:noFill/>
            <a:miter lim="800000"/>
            <a:headEnd/>
            <a:tailEnd/>
          </a:ln>
        </p:spPr>
      </p:pic>
      <p:sp>
        <p:nvSpPr>
          <p:cNvPr id="51203" name="Title 1"/>
          <p:cNvSpPr>
            <a:spLocks noGrp="1"/>
          </p:cNvSpPr>
          <p:nvPr>
            <p:ph type="title"/>
          </p:nvPr>
        </p:nvSpPr>
        <p:spPr/>
        <p:txBody>
          <a:bodyPr/>
          <a:lstStyle/>
          <a:p>
            <a:r>
              <a:rPr lang="en-US" smtClean="0"/>
              <a:t>Linear Background</a:t>
            </a:r>
          </a:p>
        </p:txBody>
      </p:sp>
      <p:sp>
        <p:nvSpPr>
          <p:cNvPr id="51204" name="TextBox 11"/>
          <p:cNvSpPr txBox="1">
            <a:spLocks noChangeArrowheads="1"/>
          </p:cNvSpPr>
          <p:nvPr/>
        </p:nvSpPr>
        <p:spPr bwMode="auto">
          <a:xfrm>
            <a:off x="5989638" y="1298575"/>
            <a:ext cx="3154362" cy="3170238"/>
          </a:xfrm>
          <a:prstGeom prst="rect">
            <a:avLst/>
          </a:prstGeom>
          <a:solidFill>
            <a:schemeClr val="bg1"/>
          </a:solidFill>
          <a:ln w="9525">
            <a:noFill/>
            <a:miter lim="800000"/>
            <a:headEnd/>
            <a:tailEnd/>
          </a:ln>
        </p:spPr>
        <p:txBody>
          <a:bodyPr>
            <a:spAutoFit/>
          </a:bodyPr>
          <a:lstStyle/>
          <a:p>
            <a:pPr algn="l"/>
            <a:r>
              <a:rPr lang="en-US"/>
              <a:t>Fluorine measurement</a:t>
            </a:r>
            <a:br>
              <a:rPr lang="en-US"/>
            </a:br>
            <a:r>
              <a:rPr lang="en-US"/>
              <a:t>LDE1 60A crystal</a:t>
            </a:r>
          </a:p>
          <a:p>
            <a:pPr algn="l"/>
            <a:r>
              <a:rPr lang="en-US"/>
              <a:t>F K</a:t>
            </a:r>
            <a:r>
              <a:rPr lang="en-US">
                <a:latin typeface="Symbol" pitchFamily="18" charset="2"/>
              </a:rPr>
              <a:t>a</a:t>
            </a:r>
            <a:r>
              <a:rPr lang="en-US"/>
              <a:t> peak red, bkgds green</a:t>
            </a:r>
          </a:p>
          <a:p>
            <a:pPr algn="l"/>
            <a:endParaRPr lang="en-US"/>
          </a:p>
          <a:p>
            <a:pPr algn="l"/>
            <a:r>
              <a:rPr lang="en-US"/>
              <a:t>Wavescans superimposed</a:t>
            </a:r>
            <a:br>
              <a:rPr lang="en-US"/>
            </a:br>
            <a:r>
              <a:rPr lang="en-US"/>
              <a:t>Fe-free F-doped glass</a:t>
            </a:r>
            <a:br>
              <a:rPr lang="en-US"/>
            </a:br>
            <a:r>
              <a:rPr lang="en-US"/>
              <a:t>Fe-amphibole</a:t>
            </a:r>
          </a:p>
          <a:p>
            <a:pPr algn="l"/>
            <a:r>
              <a:rPr lang="en-US"/>
              <a:t/>
            </a:r>
            <a:br>
              <a:rPr lang="en-US"/>
            </a:br>
            <a:r>
              <a:rPr lang="en-US"/>
              <a:t>Linear bkgd overcorrects</a:t>
            </a:r>
          </a:p>
          <a:p>
            <a:pPr algn="l"/>
            <a:r>
              <a:rPr lang="en-US"/>
              <a:t>Need polynomial bkgd</a:t>
            </a:r>
          </a:p>
        </p:txBody>
      </p:sp>
      <p:sp>
        <p:nvSpPr>
          <p:cNvPr id="51205" name="TextBox 11"/>
          <p:cNvSpPr txBox="1">
            <a:spLocks noChangeArrowheads="1"/>
          </p:cNvSpPr>
          <p:nvPr/>
        </p:nvSpPr>
        <p:spPr bwMode="auto">
          <a:xfrm>
            <a:off x="2314575" y="3043238"/>
            <a:ext cx="842963" cy="400050"/>
          </a:xfrm>
          <a:prstGeom prst="rect">
            <a:avLst/>
          </a:prstGeom>
          <a:solidFill>
            <a:schemeClr val="bg1"/>
          </a:solidFill>
          <a:ln w="9525">
            <a:noFill/>
            <a:miter lim="800000"/>
            <a:headEnd/>
            <a:tailEnd/>
          </a:ln>
        </p:spPr>
        <p:txBody>
          <a:bodyPr>
            <a:spAutoFit/>
          </a:bodyPr>
          <a:lstStyle/>
          <a:p>
            <a:pPr algn="l"/>
            <a:r>
              <a:rPr lang="en-US"/>
              <a:t>Fe L</a:t>
            </a:r>
            <a:r>
              <a:rPr lang="en-US">
                <a:latin typeface="Symbol" pitchFamily="18" charset="2"/>
              </a:rPr>
              <a:t>a</a:t>
            </a:r>
            <a:endParaRPr lang="en-US"/>
          </a:p>
        </p:txBody>
      </p:sp>
      <p:sp>
        <p:nvSpPr>
          <p:cNvPr id="51206" name="TextBox 11"/>
          <p:cNvSpPr txBox="1">
            <a:spLocks noChangeArrowheads="1"/>
          </p:cNvSpPr>
          <p:nvPr/>
        </p:nvSpPr>
        <p:spPr bwMode="auto">
          <a:xfrm>
            <a:off x="2911475" y="3554413"/>
            <a:ext cx="841375" cy="400050"/>
          </a:xfrm>
          <a:prstGeom prst="rect">
            <a:avLst/>
          </a:prstGeom>
          <a:solidFill>
            <a:schemeClr val="bg1"/>
          </a:solidFill>
          <a:ln w="9525">
            <a:noFill/>
            <a:miter lim="800000"/>
            <a:headEnd/>
            <a:tailEnd/>
          </a:ln>
        </p:spPr>
        <p:txBody>
          <a:bodyPr>
            <a:spAutoFit/>
          </a:bodyPr>
          <a:lstStyle/>
          <a:p>
            <a:pPr algn="l"/>
            <a:r>
              <a:rPr lang="en-US"/>
              <a:t>F K</a:t>
            </a:r>
            <a:r>
              <a:rPr lang="en-US">
                <a:latin typeface="Symbol" pitchFamily="18" charset="2"/>
              </a:rPr>
              <a:t>a</a:t>
            </a:r>
            <a:endParaRPr lang="en-US"/>
          </a:p>
        </p:txBody>
      </p:sp>
      <p:sp>
        <p:nvSpPr>
          <p:cNvPr id="7" name="TextBox 11"/>
          <p:cNvSpPr txBox="1">
            <a:spLocks noChangeArrowheads="1"/>
          </p:cNvSpPr>
          <p:nvPr/>
        </p:nvSpPr>
        <p:spPr bwMode="auto">
          <a:xfrm>
            <a:off x="1647825" y="1565275"/>
            <a:ext cx="1208088" cy="400050"/>
          </a:xfrm>
          <a:prstGeom prst="rect">
            <a:avLst/>
          </a:prstGeom>
          <a:solidFill>
            <a:schemeClr val="bg1"/>
          </a:solidFill>
          <a:ln w="9525">
            <a:noFill/>
            <a:miter lim="800000"/>
            <a:headEnd/>
            <a:tailEnd/>
          </a:ln>
        </p:spPr>
        <p:txBody>
          <a:bodyPr>
            <a:spAutoFit/>
          </a:bodyPr>
          <a:lstStyle/>
          <a:p>
            <a:pPr algn="l">
              <a:defRPr/>
            </a:pPr>
            <a:r>
              <a:rPr lang="en-US" dirty="0"/>
              <a:t>Al K</a:t>
            </a:r>
            <a:r>
              <a:rPr lang="en-US" dirty="0">
                <a:latin typeface="Symbol" pitchFamily="18" charset="2"/>
              </a:rPr>
              <a:t>a </a:t>
            </a:r>
            <a:r>
              <a:rPr lang="en-US" dirty="0">
                <a:latin typeface="+mn-lt"/>
              </a:rPr>
              <a:t>II</a:t>
            </a:r>
            <a:endParaRPr lang="en-US" dirty="0"/>
          </a:p>
        </p:txBody>
      </p:sp>
      <p:sp>
        <p:nvSpPr>
          <p:cNvPr id="8" name="TextBox 11"/>
          <p:cNvSpPr txBox="1">
            <a:spLocks noChangeArrowheads="1"/>
          </p:cNvSpPr>
          <p:nvPr/>
        </p:nvSpPr>
        <p:spPr bwMode="auto">
          <a:xfrm>
            <a:off x="3365500" y="1566863"/>
            <a:ext cx="1208088" cy="400050"/>
          </a:xfrm>
          <a:prstGeom prst="rect">
            <a:avLst/>
          </a:prstGeom>
          <a:solidFill>
            <a:schemeClr val="bg1"/>
          </a:solidFill>
          <a:ln w="9525">
            <a:noFill/>
            <a:miter lim="800000"/>
            <a:headEnd/>
            <a:tailEnd/>
          </a:ln>
        </p:spPr>
        <p:txBody>
          <a:bodyPr>
            <a:spAutoFit/>
          </a:bodyPr>
          <a:lstStyle/>
          <a:p>
            <a:pPr algn="l">
              <a:defRPr/>
            </a:pPr>
            <a:r>
              <a:rPr lang="en-US" dirty="0"/>
              <a:t>Mg K</a:t>
            </a:r>
            <a:r>
              <a:rPr lang="en-US" dirty="0">
                <a:latin typeface="Symbol" pitchFamily="18" charset="2"/>
              </a:rPr>
              <a:t>a </a:t>
            </a:r>
            <a:r>
              <a:rPr lang="en-US" dirty="0">
                <a:latin typeface="+mn-lt"/>
              </a:rPr>
              <a:t>II</a:t>
            </a:r>
            <a:endParaRPr lang="en-US" dirty="0"/>
          </a:p>
        </p:txBody>
      </p:sp>
      <p:sp>
        <p:nvSpPr>
          <p:cNvPr id="51210" name="Footer Placeholder 9"/>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9"/>
          <p:cNvSpPr>
            <a:spLocks noGrp="1" noChangeArrowheads="1"/>
          </p:cNvSpPr>
          <p:nvPr>
            <p:ph type="title"/>
          </p:nvPr>
        </p:nvSpPr>
        <p:spPr>
          <a:xfrm>
            <a:off x="685800" y="342900"/>
            <a:ext cx="7772400" cy="731838"/>
          </a:xfrm>
          <a:noFill/>
        </p:spPr>
        <p:txBody>
          <a:bodyPr/>
          <a:lstStyle/>
          <a:p>
            <a:r>
              <a:rPr lang="en-GB" smtClean="0">
                <a:solidFill>
                  <a:schemeClr val="tx1"/>
                </a:solidFill>
              </a:rPr>
              <a:t>Polynomial Background</a:t>
            </a:r>
          </a:p>
        </p:txBody>
      </p:sp>
      <p:pic>
        <p:nvPicPr>
          <p:cNvPr id="52227" name="Picture 3"/>
          <p:cNvPicPr>
            <a:picLocks noChangeAspect="1" noChangeArrowheads="1"/>
          </p:cNvPicPr>
          <p:nvPr/>
        </p:nvPicPr>
        <p:blipFill>
          <a:blip r:embed="rId3" cstate="print"/>
          <a:srcRect/>
          <a:stretch>
            <a:fillRect/>
          </a:stretch>
        </p:blipFill>
        <p:spPr bwMode="auto">
          <a:xfrm>
            <a:off x="457200" y="1096963"/>
            <a:ext cx="6872288" cy="5486400"/>
          </a:xfrm>
          <a:prstGeom prst="rect">
            <a:avLst/>
          </a:prstGeom>
          <a:noFill/>
          <a:ln w="25400">
            <a:noFill/>
            <a:miter lim="800000"/>
            <a:headEnd/>
            <a:tailEnd/>
          </a:ln>
        </p:spPr>
      </p:pic>
      <p:sp>
        <p:nvSpPr>
          <p:cNvPr id="52228" name="TextBox 11"/>
          <p:cNvSpPr txBox="1">
            <a:spLocks noChangeArrowheads="1"/>
          </p:cNvSpPr>
          <p:nvPr/>
        </p:nvSpPr>
        <p:spPr bwMode="auto">
          <a:xfrm>
            <a:off x="2314575" y="3043238"/>
            <a:ext cx="842963" cy="400050"/>
          </a:xfrm>
          <a:prstGeom prst="rect">
            <a:avLst/>
          </a:prstGeom>
          <a:solidFill>
            <a:schemeClr val="bg1"/>
          </a:solidFill>
          <a:ln w="9525">
            <a:noFill/>
            <a:miter lim="800000"/>
            <a:headEnd/>
            <a:tailEnd/>
          </a:ln>
        </p:spPr>
        <p:txBody>
          <a:bodyPr>
            <a:spAutoFit/>
          </a:bodyPr>
          <a:lstStyle/>
          <a:p>
            <a:pPr algn="l"/>
            <a:r>
              <a:rPr lang="en-US"/>
              <a:t>Fe L</a:t>
            </a:r>
            <a:r>
              <a:rPr lang="en-US">
                <a:latin typeface="Symbol" pitchFamily="18" charset="2"/>
              </a:rPr>
              <a:t>a</a:t>
            </a:r>
            <a:endParaRPr lang="en-US"/>
          </a:p>
        </p:txBody>
      </p:sp>
      <p:sp>
        <p:nvSpPr>
          <p:cNvPr id="52229" name="TextBox 11"/>
          <p:cNvSpPr txBox="1">
            <a:spLocks noChangeArrowheads="1"/>
          </p:cNvSpPr>
          <p:nvPr/>
        </p:nvSpPr>
        <p:spPr bwMode="auto">
          <a:xfrm>
            <a:off x="2911475" y="3554413"/>
            <a:ext cx="841375" cy="400050"/>
          </a:xfrm>
          <a:prstGeom prst="rect">
            <a:avLst/>
          </a:prstGeom>
          <a:solidFill>
            <a:schemeClr val="bg1"/>
          </a:solidFill>
          <a:ln w="9525">
            <a:noFill/>
            <a:miter lim="800000"/>
            <a:headEnd/>
            <a:tailEnd/>
          </a:ln>
        </p:spPr>
        <p:txBody>
          <a:bodyPr>
            <a:spAutoFit/>
          </a:bodyPr>
          <a:lstStyle/>
          <a:p>
            <a:pPr algn="l"/>
            <a:r>
              <a:rPr lang="en-US"/>
              <a:t>F K</a:t>
            </a:r>
            <a:r>
              <a:rPr lang="en-US">
                <a:latin typeface="Symbol" pitchFamily="18" charset="2"/>
              </a:rPr>
              <a:t>a</a:t>
            </a:r>
            <a:endParaRPr lang="en-US"/>
          </a:p>
        </p:txBody>
      </p:sp>
      <p:sp>
        <p:nvSpPr>
          <p:cNvPr id="9" name="TextBox 11"/>
          <p:cNvSpPr txBox="1">
            <a:spLocks noChangeArrowheads="1"/>
          </p:cNvSpPr>
          <p:nvPr/>
        </p:nvSpPr>
        <p:spPr bwMode="auto">
          <a:xfrm>
            <a:off x="1647825" y="1565275"/>
            <a:ext cx="1208088" cy="400050"/>
          </a:xfrm>
          <a:prstGeom prst="rect">
            <a:avLst/>
          </a:prstGeom>
          <a:solidFill>
            <a:schemeClr val="bg1"/>
          </a:solidFill>
          <a:ln w="9525">
            <a:noFill/>
            <a:miter lim="800000"/>
            <a:headEnd/>
            <a:tailEnd/>
          </a:ln>
        </p:spPr>
        <p:txBody>
          <a:bodyPr>
            <a:spAutoFit/>
          </a:bodyPr>
          <a:lstStyle/>
          <a:p>
            <a:pPr algn="l">
              <a:defRPr/>
            </a:pPr>
            <a:r>
              <a:rPr lang="en-US" dirty="0"/>
              <a:t>Al K</a:t>
            </a:r>
            <a:r>
              <a:rPr lang="en-US" dirty="0">
                <a:latin typeface="Symbol" pitchFamily="18" charset="2"/>
              </a:rPr>
              <a:t>a </a:t>
            </a:r>
            <a:r>
              <a:rPr lang="en-US" dirty="0">
                <a:latin typeface="+mn-lt"/>
              </a:rPr>
              <a:t>II</a:t>
            </a:r>
            <a:endParaRPr lang="en-US" dirty="0"/>
          </a:p>
        </p:txBody>
      </p:sp>
      <p:sp>
        <p:nvSpPr>
          <p:cNvPr id="10" name="TextBox 11"/>
          <p:cNvSpPr txBox="1">
            <a:spLocks noChangeArrowheads="1"/>
          </p:cNvSpPr>
          <p:nvPr/>
        </p:nvSpPr>
        <p:spPr bwMode="auto">
          <a:xfrm>
            <a:off x="3365500" y="1566863"/>
            <a:ext cx="1208088" cy="400050"/>
          </a:xfrm>
          <a:prstGeom prst="rect">
            <a:avLst/>
          </a:prstGeom>
          <a:solidFill>
            <a:schemeClr val="bg1"/>
          </a:solidFill>
          <a:ln w="9525">
            <a:noFill/>
            <a:miter lim="800000"/>
            <a:headEnd/>
            <a:tailEnd/>
          </a:ln>
        </p:spPr>
        <p:txBody>
          <a:bodyPr>
            <a:spAutoFit/>
          </a:bodyPr>
          <a:lstStyle/>
          <a:p>
            <a:pPr algn="l">
              <a:defRPr/>
            </a:pPr>
            <a:r>
              <a:rPr lang="en-US" dirty="0"/>
              <a:t>Mg K</a:t>
            </a:r>
            <a:r>
              <a:rPr lang="en-US" dirty="0">
                <a:latin typeface="Symbol" pitchFamily="18" charset="2"/>
              </a:rPr>
              <a:t>a </a:t>
            </a:r>
            <a:r>
              <a:rPr lang="en-US" dirty="0">
                <a:latin typeface="+mn-lt"/>
              </a:rPr>
              <a:t>II</a:t>
            </a:r>
            <a:endParaRPr lang="en-US" dirty="0"/>
          </a:p>
        </p:txBody>
      </p:sp>
      <p:pic>
        <p:nvPicPr>
          <p:cNvPr id="52232" name="Picture 2"/>
          <p:cNvPicPr>
            <a:picLocks noChangeAspect="1" noChangeArrowheads="1"/>
          </p:cNvPicPr>
          <p:nvPr/>
        </p:nvPicPr>
        <p:blipFill>
          <a:blip r:embed="rId4" cstate="print"/>
          <a:srcRect/>
          <a:stretch>
            <a:fillRect/>
          </a:stretch>
        </p:blipFill>
        <p:spPr bwMode="auto">
          <a:xfrm>
            <a:off x="5956300" y="374650"/>
            <a:ext cx="2813050" cy="6146800"/>
          </a:xfrm>
          <a:prstGeom prst="rect">
            <a:avLst/>
          </a:prstGeom>
          <a:noFill/>
          <a:ln w="25400">
            <a:noFill/>
            <a:miter lim="800000"/>
            <a:headEnd/>
            <a:tailEnd/>
          </a:ln>
        </p:spPr>
      </p:pic>
      <p:sp>
        <p:nvSpPr>
          <p:cNvPr id="52234" name="Footer Placeholder 11"/>
          <p:cNvSpPr>
            <a:spLocks noGrp="1"/>
          </p:cNvSpPr>
          <p:nvPr>
            <p:ph type="ftr" sz="quarter" idx="10"/>
          </p:nvPr>
        </p:nvSpPr>
        <p:spPr>
          <a:noFill/>
        </p:spPr>
        <p:txBody>
          <a:bodyPr/>
          <a:lstStyle/>
          <a:p>
            <a:r>
              <a:rPr lang="en-GB" smtClean="0"/>
              <a:t>Carpenter PFE Calczaf</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8" descr="Bkg_selection"/>
          <p:cNvPicPr>
            <a:picLocks noChangeAspect="1" noChangeArrowheads="1"/>
          </p:cNvPicPr>
          <p:nvPr/>
        </p:nvPicPr>
        <p:blipFill>
          <a:blip r:embed="rId3" cstate="print"/>
          <a:srcRect/>
          <a:stretch>
            <a:fillRect/>
          </a:stretch>
        </p:blipFill>
        <p:spPr bwMode="auto">
          <a:xfrm>
            <a:off x="623888" y="1089025"/>
            <a:ext cx="8085137" cy="5489575"/>
          </a:xfrm>
          <a:prstGeom prst="rect">
            <a:avLst/>
          </a:prstGeom>
          <a:noFill/>
          <a:ln w="9525">
            <a:noFill/>
            <a:miter lim="800000"/>
            <a:headEnd/>
            <a:tailEnd/>
          </a:ln>
        </p:spPr>
      </p:pic>
      <p:sp>
        <p:nvSpPr>
          <p:cNvPr id="53251" name="Text Box 6"/>
          <p:cNvSpPr txBox="1">
            <a:spLocks noChangeArrowheads="1"/>
          </p:cNvSpPr>
          <p:nvPr/>
        </p:nvSpPr>
        <p:spPr bwMode="auto">
          <a:xfrm>
            <a:off x="279400" y="5221288"/>
            <a:ext cx="5559425" cy="827087"/>
          </a:xfrm>
          <a:prstGeom prst="rect">
            <a:avLst/>
          </a:prstGeom>
          <a:solidFill>
            <a:schemeClr val="bg1"/>
          </a:solidFill>
          <a:ln w="9525">
            <a:solidFill>
              <a:schemeClr val="tx1"/>
            </a:solidFill>
            <a:miter lim="800000"/>
            <a:headEnd/>
            <a:tailEnd/>
          </a:ln>
        </p:spPr>
        <p:txBody>
          <a:bodyPr>
            <a:spAutoFit/>
          </a:bodyPr>
          <a:lstStyle/>
          <a:p>
            <a:pPr algn="l">
              <a:spcBef>
                <a:spcPct val="50000"/>
              </a:spcBef>
            </a:pPr>
            <a:r>
              <a:rPr lang="en-GB" sz="2400"/>
              <a:t>Boron K</a:t>
            </a:r>
            <a:r>
              <a:rPr lang="en-GB" sz="2400">
                <a:latin typeface="Symbol" pitchFamily="18" charset="2"/>
              </a:rPr>
              <a:t>a</a:t>
            </a:r>
            <a:r>
              <a:rPr lang="en-GB" sz="2400"/>
              <a:t> peak in Mo</a:t>
            </a:r>
            <a:r>
              <a:rPr lang="en-GB" sz="2400" baseline="-25000"/>
              <a:t>5</a:t>
            </a:r>
            <a:r>
              <a:rPr lang="en-GB" sz="2400"/>
              <a:t>SiB</a:t>
            </a:r>
            <a:r>
              <a:rPr lang="en-GB" sz="2400" baseline="-25000"/>
              <a:t>2</a:t>
            </a:r>
            <a:r>
              <a:rPr lang="en-GB" sz="2400"/>
              <a:t> (with Mo interference) and exponential background</a:t>
            </a:r>
          </a:p>
        </p:txBody>
      </p:sp>
      <p:sp>
        <p:nvSpPr>
          <p:cNvPr id="53252" name="Rectangle 9"/>
          <p:cNvSpPr>
            <a:spLocks noGrp="1" noChangeArrowheads="1"/>
          </p:cNvSpPr>
          <p:nvPr>
            <p:ph type="title"/>
          </p:nvPr>
        </p:nvSpPr>
        <p:spPr>
          <a:xfrm>
            <a:off x="685800" y="342900"/>
            <a:ext cx="7772400" cy="731838"/>
          </a:xfrm>
          <a:noFill/>
        </p:spPr>
        <p:txBody>
          <a:bodyPr/>
          <a:lstStyle/>
          <a:p>
            <a:r>
              <a:rPr lang="en-GB" smtClean="0">
                <a:solidFill>
                  <a:schemeClr val="tx1"/>
                </a:solidFill>
              </a:rPr>
              <a:t>Background Modeling</a:t>
            </a:r>
          </a:p>
        </p:txBody>
      </p:sp>
      <p:sp>
        <p:nvSpPr>
          <p:cNvPr id="53254"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Footer Placeholder 2"/>
          <p:cNvSpPr>
            <a:spLocks noGrp="1"/>
          </p:cNvSpPr>
          <p:nvPr>
            <p:ph type="ftr" sz="quarter" idx="10"/>
          </p:nvPr>
        </p:nvSpPr>
        <p:spPr>
          <a:xfrm>
            <a:off x="685800" y="6248400"/>
            <a:ext cx="1905000" cy="457200"/>
          </a:xfrm>
          <a:noFill/>
        </p:spPr>
        <p:txBody>
          <a:bodyPr/>
          <a:lstStyle/>
          <a:p>
            <a:r>
              <a:rPr lang="en-US" smtClean="0"/>
              <a:t>Carpenter PFE Calczaf</a:t>
            </a:r>
          </a:p>
        </p:txBody>
      </p:sp>
      <p:sp>
        <p:nvSpPr>
          <p:cNvPr id="54276" name="Rectangle 2"/>
          <p:cNvSpPr>
            <a:spLocks noGrp="1" noChangeArrowheads="1"/>
          </p:cNvSpPr>
          <p:nvPr>
            <p:ph type="title"/>
          </p:nvPr>
        </p:nvSpPr>
        <p:spPr>
          <a:xfrm>
            <a:off x="215900" y="168275"/>
            <a:ext cx="8642350" cy="866775"/>
          </a:xfrm>
        </p:spPr>
        <p:txBody>
          <a:bodyPr/>
          <a:lstStyle/>
          <a:p>
            <a:r>
              <a:rPr lang="en-US" smtClean="0"/>
              <a:t>Continuum X-rays</a:t>
            </a:r>
            <a:br>
              <a:rPr lang="en-US" smtClean="0"/>
            </a:br>
            <a:r>
              <a:rPr lang="en-US" smtClean="0"/>
              <a:t>Schematic Energy-Dispersive Spectrum</a:t>
            </a:r>
          </a:p>
        </p:txBody>
      </p:sp>
      <p:pic>
        <p:nvPicPr>
          <p:cNvPr id="54277" name="Picture 4"/>
          <p:cNvPicPr>
            <a:picLocks noChangeAspect="1" noChangeArrowheads="1"/>
          </p:cNvPicPr>
          <p:nvPr/>
        </p:nvPicPr>
        <p:blipFill>
          <a:blip r:embed="rId2" cstate="print"/>
          <a:srcRect/>
          <a:stretch>
            <a:fillRect/>
          </a:stretch>
        </p:blipFill>
        <p:spPr bwMode="auto">
          <a:xfrm>
            <a:off x="95250" y="2209800"/>
            <a:ext cx="7391400" cy="4313238"/>
          </a:xfrm>
          <a:prstGeom prst="rect">
            <a:avLst/>
          </a:prstGeom>
          <a:noFill/>
          <a:ln w="12700">
            <a:noFill/>
            <a:miter lim="800000"/>
            <a:headEnd type="none" w="sm" len="sm"/>
            <a:tailEnd type="none" w="sm" len="sm"/>
          </a:ln>
        </p:spPr>
      </p:pic>
      <p:sp>
        <p:nvSpPr>
          <p:cNvPr id="54278" name="Rectangle 5"/>
          <p:cNvSpPr>
            <a:spLocks noChangeArrowheads="1"/>
          </p:cNvSpPr>
          <p:nvPr/>
        </p:nvSpPr>
        <p:spPr bwMode="auto">
          <a:xfrm>
            <a:off x="5861050" y="3657600"/>
            <a:ext cx="2465388" cy="2017713"/>
          </a:xfrm>
          <a:prstGeom prst="rect">
            <a:avLst/>
          </a:prstGeom>
          <a:solidFill>
            <a:schemeClr val="bg1"/>
          </a:solidFill>
          <a:ln w="12700">
            <a:solidFill>
              <a:schemeClr val="accent2"/>
            </a:solidFill>
            <a:miter lim="800000"/>
            <a:headEnd/>
            <a:tailEnd/>
          </a:ln>
        </p:spPr>
        <p:txBody>
          <a:bodyPr wrap="none" lIns="90488" tIns="44450" rIns="90488" bIns="44450">
            <a:spAutoFit/>
          </a:bodyPr>
          <a:lstStyle/>
          <a:p>
            <a:pPr algn="l">
              <a:spcBef>
                <a:spcPct val="50000"/>
              </a:spcBef>
            </a:pPr>
            <a:r>
              <a:rPr lang="en-US"/>
              <a:t>X-ray Bremsstrahlung</a:t>
            </a:r>
          </a:p>
          <a:p>
            <a:pPr algn="l"/>
            <a:r>
              <a:rPr lang="en-US"/>
              <a:t>I</a:t>
            </a:r>
            <a:r>
              <a:rPr lang="en-US" baseline="-25000"/>
              <a:t>B</a:t>
            </a:r>
            <a:r>
              <a:rPr lang="en-US"/>
              <a:t> ~ Z i</a:t>
            </a:r>
            <a:r>
              <a:rPr lang="en-US" baseline="-25000"/>
              <a:t>b</a:t>
            </a:r>
            <a:r>
              <a:rPr lang="en-US"/>
              <a:t> (E</a:t>
            </a:r>
            <a:r>
              <a:rPr lang="en-US" baseline="-25000"/>
              <a:t>0</a:t>
            </a:r>
            <a:r>
              <a:rPr lang="en-US"/>
              <a:t> - E</a:t>
            </a:r>
            <a:r>
              <a:rPr lang="en-US" baseline="-25000">
                <a:latin typeface="Symbol" pitchFamily="18" charset="2"/>
              </a:rPr>
              <a:t></a:t>
            </a:r>
            <a:r>
              <a:rPr lang="en-US"/>
              <a:t>)/E</a:t>
            </a:r>
            <a:r>
              <a:rPr lang="en-US" baseline="-25000">
                <a:latin typeface="Symbol" pitchFamily="18" charset="2"/>
              </a:rPr>
              <a:t></a:t>
            </a:r>
          </a:p>
          <a:p>
            <a:pPr algn="l"/>
            <a:endParaRPr lang="en-US" baseline="-25000">
              <a:latin typeface="Symbol" pitchFamily="18" charset="2"/>
            </a:endParaRPr>
          </a:p>
          <a:p>
            <a:pPr algn="l"/>
            <a:r>
              <a:rPr lang="en-US" sz="1800"/>
              <a:t>Z  = atomic number</a:t>
            </a:r>
          </a:p>
          <a:p>
            <a:pPr algn="l"/>
            <a:r>
              <a:rPr lang="en-US" sz="1800"/>
              <a:t>i</a:t>
            </a:r>
            <a:r>
              <a:rPr lang="en-US" sz="1800" baseline="-25000"/>
              <a:t>b</a:t>
            </a:r>
            <a:r>
              <a:rPr lang="en-US" sz="1800"/>
              <a:t>  = beam current</a:t>
            </a:r>
          </a:p>
          <a:p>
            <a:pPr algn="l"/>
            <a:r>
              <a:rPr lang="en-US" sz="1800"/>
              <a:t>E</a:t>
            </a:r>
            <a:r>
              <a:rPr lang="en-US" sz="1800" baseline="-25000"/>
              <a:t>0</a:t>
            </a:r>
            <a:r>
              <a:rPr lang="en-US" sz="1800"/>
              <a:t> = beam energy</a:t>
            </a:r>
          </a:p>
          <a:p>
            <a:pPr algn="l"/>
            <a:r>
              <a:rPr lang="en-US" sz="1800"/>
              <a:t>E</a:t>
            </a:r>
            <a:r>
              <a:rPr lang="en-US" sz="1800" baseline="-25000">
                <a:latin typeface="Symbol" pitchFamily="18" charset="2"/>
              </a:rPr>
              <a:t></a:t>
            </a:r>
            <a:r>
              <a:rPr lang="en-US" sz="1800"/>
              <a:t> = photon energy</a:t>
            </a:r>
          </a:p>
        </p:txBody>
      </p:sp>
      <p:pic>
        <p:nvPicPr>
          <p:cNvPr id="54279" name="Picture 6"/>
          <p:cNvPicPr>
            <a:picLocks noChangeAspect="1" noChangeArrowheads="1"/>
          </p:cNvPicPr>
          <p:nvPr/>
        </p:nvPicPr>
        <p:blipFill>
          <a:blip r:embed="rId3" cstate="print"/>
          <a:srcRect/>
          <a:stretch>
            <a:fillRect/>
          </a:stretch>
        </p:blipFill>
        <p:spPr bwMode="auto">
          <a:xfrm>
            <a:off x="5638800" y="1066800"/>
            <a:ext cx="3124200" cy="2474913"/>
          </a:xfrm>
          <a:prstGeom prst="rect">
            <a:avLst/>
          </a:prstGeom>
          <a:noFill/>
          <a:ln w="25400">
            <a:solidFill>
              <a:schemeClr val="accent2"/>
            </a:solidFill>
            <a:miter lim="800000"/>
            <a:headEnd type="none" w="sm" len="sm"/>
            <a:tailEnd type="none" w="sm" len="sm"/>
          </a:ln>
        </p:spPr>
      </p:pic>
      <p:sp>
        <p:nvSpPr>
          <p:cNvPr id="54280" name="Rectangle 7"/>
          <p:cNvSpPr>
            <a:spLocks noChangeArrowheads="1"/>
          </p:cNvSpPr>
          <p:nvPr/>
        </p:nvSpPr>
        <p:spPr bwMode="auto">
          <a:xfrm>
            <a:off x="714375" y="1066800"/>
            <a:ext cx="4876800" cy="1012825"/>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r>
              <a:rPr lang="en-US"/>
              <a:t>Continuum intensity increases at</a:t>
            </a:r>
            <a:br>
              <a:rPr lang="en-US"/>
            </a:br>
            <a:r>
              <a:rPr lang="en-US"/>
              <a:t>lower energies, but due to absorption</a:t>
            </a:r>
            <a:br>
              <a:rPr lang="en-US"/>
            </a:br>
            <a:r>
              <a:rPr lang="en-US"/>
              <a:t>we do not see these x-rays emitted</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smtClean="0"/>
              <a:t>Mean Atomic Number Background Correction</a:t>
            </a:r>
          </a:p>
        </p:txBody>
      </p:sp>
      <p:sp>
        <p:nvSpPr>
          <p:cNvPr id="3" name="Rectangle 5"/>
          <p:cNvSpPr>
            <a:spLocks noChangeArrowheads="1"/>
          </p:cNvSpPr>
          <p:nvPr/>
        </p:nvSpPr>
        <p:spPr bwMode="auto">
          <a:xfrm>
            <a:off x="639763" y="1123950"/>
            <a:ext cx="7491412" cy="3905250"/>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defRPr/>
            </a:pPr>
            <a:r>
              <a:rPr lang="en-US" sz="2400" dirty="0"/>
              <a:t>X-ray </a:t>
            </a:r>
            <a:r>
              <a:rPr lang="en-US" sz="2400" dirty="0" err="1"/>
              <a:t>Bremsstrahlung</a:t>
            </a:r>
            <a:r>
              <a:rPr lang="en-US" sz="2400" dirty="0"/>
              <a:t> (</a:t>
            </a:r>
            <a:r>
              <a:rPr lang="en-US" sz="2400" dirty="0" err="1"/>
              <a:t>Fiori</a:t>
            </a:r>
            <a:r>
              <a:rPr lang="en-US" sz="2400" dirty="0"/>
              <a:t> 1976 equation)</a:t>
            </a:r>
          </a:p>
          <a:p>
            <a:pPr algn="l">
              <a:spcBef>
                <a:spcPct val="50000"/>
              </a:spcBef>
              <a:defRPr/>
            </a:pPr>
            <a:r>
              <a:rPr lang="en-US" sz="3200" dirty="0"/>
              <a:t>I</a:t>
            </a:r>
            <a:r>
              <a:rPr lang="en-US" sz="3200" baseline="-25000" dirty="0"/>
              <a:t>B</a:t>
            </a:r>
            <a:r>
              <a:rPr lang="en-US" sz="3200" dirty="0"/>
              <a:t> = (</a:t>
            </a:r>
            <a:r>
              <a:rPr lang="en-US" sz="3200" dirty="0">
                <a:latin typeface="Symbol" pitchFamily="18" charset="2"/>
              </a:rPr>
              <a:t>W</a:t>
            </a:r>
            <a:r>
              <a:rPr lang="en-US" sz="3200" dirty="0"/>
              <a:t>/4</a:t>
            </a:r>
            <a:r>
              <a:rPr lang="en-US" sz="3200" dirty="0">
                <a:latin typeface="Symbol" pitchFamily="18" charset="2"/>
              </a:rPr>
              <a:t>p</a:t>
            </a:r>
            <a:r>
              <a:rPr lang="en-US" sz="3200" dirty="0"/>
              <a:t>) A</a:t>
            </a:r>
            <a:r>
              <a:rPr lang="en-US" sz="3200" baseline="-25000" dirty="0">
                <a:latin typeface="Symbol" pitchFamily="18" charset="2"/>
              </a:rPr>
              <a:t></a:t>
            </a:r>
            <a:r>
              <a:rPr lang="en-US" sz="3200" dirty="0"/>
              <a:t> P</a:t>
            </a:r>
            <a:r>
              <a:rPr lang="en-US" sz="3200" baseline="-25000" dirty="0">
                <a:latin typeface="Symbol" pitchFamily="18" charset="2"/>
              </a:rPr>
              <a:t></a:t>
            </a:r>
            <a:r>
              <a:rPr lang="en-US" sz="3200" dirty="0"/>
              <a:t> </a:t>
            </a:r>
            <a:r>
              <a:rPr lang="en-US" sz="3200" dirty="0" err="1"/>
              <a:t>k</a:t>
            </a:r>
            <a:r>
              <a:rPr lang="en-US" sz="3200" baseline="-25000" dirty="0" err="1"/>
              <a:t>c</a:t>
            </a:r>
            <a:r>
              <a:rPr lang="en-US" sz="3200" dirty="0"/>
              <a:t> </a:t>
            </a:r>
            <a:r>
              <a:rPr lang="en-US" sz="3200" dirty="0" err="1"/>
              <a:t>Z</a:t>
            </a:r>
            <a:r>
              <a:rPr lang="en-US" sz="3200" baseline="-25000" dirty="0" err="1"/>
              <a:t>mean</a:t>
            </a:r>
            <a:r>
              <a:rPr lang="en-US" sz="3200" dirty="0"/>
              <a:t> </a:t>
            </a:r>
            <a:r>
              <a:rPr lang="en-US" sz="3200" dirty="0" err="1"/>
              <a:t>i</a:t>
            </a:r>
            <a:r>
              <a:rPr lang="en-US" sz="3200" baseline="-25000" dirty="0" err="1"/>
              <a:t>b</a:t>
            </a:r>
            <a:r>
              <a:rPr lang="en-US" sz="3200" dirty="0"/>
              <a:t> (E</a:t>
            </a:r>
            <a:r>
              <a:rPr lang="en-US" sz="3200" baseline="-25000" dirty="0"/>
              <a:t>0</a:t>
            </a:r>
            <a:r>
              <a:rPr lang="en-US" sz="3200" dirty="0"/>
              <a:t> - E</a:t>
            </a:r>
            <a:r>
              <a:rPr lang="en-US" sz="3200" baseline="-25000" dirty="0">
                <a:latin typeface="Symbol" pitchFamily="18" charset="2"/>
              </a:rPr>
              <a:t></a:t>
            </a:r>
            <a:r>
              <a:rPr lang="en-US" sz="3200" dirty="0"/>
              <a:t>)/E</a:t>
            </a:r>
            <a:r>
              <a:rPr lang="en-US" sz="3200" baseline="-25000" dirty="0">
                <a:latin typeface="Symbol" pitchFamily="18" charset="2"/>
              </a:rPr>
              <a:t></a:t>
            </a:r>
          </a:p>
          <a:p>
            <a:pPr algn="l">
              <a:defRPr/>
            </a:pPr>
            <a:endParaRPr lang="en-US" sz="2400" baseline="-25000" dirty="0">
              <a:latin typeface="Symbol" pitchFamily="18" charset="2"/>
            </a:endParaRPr>
          </a:p>
          <a:p>
            <a:pPr algn="l">
              <a:defRPr/>
            </a:pPr>
            <a:r>
              <a:rPr lang="en-US" dirty="0">
                <a:latin typeface="Symbol" pitchFamily="18" charset="2"/>
              </a:rPr>
              <a:t>W</a:t>
            </a:r>
            <a:r>
              <a:rPr lang="en-US" dirty="0">
                <a:latin typeface="+mn-lt"/>
              </a:rPr>
              <a:t> = Detector solid angle</a:t>
            </a:r>
            <a:br>
              <a:rPr lang="en-US" dirty="0">
                <a:latin typeface="+mn-lt"/>
              </a:rPr>
            </a:br>
            <a:r>
              <a:rPr lang="en-US" dirty="0"/>
              <a:t> A</a:t>
            </a:r>
            <a:r>
              <a:rPr lang="en-US" baseline="-25000" dirty="0">
                <a:latin typeface="Symbol" pitchFamily="18" charset="2"/>
              </a:rPr>
              <a:t></a:t>
            </a:r>
            <a:r>
              <a:rPr lang="en-US" dirty="0"/>
              <a:t> = Absorption correction factor at continuum energy </a:t>
            </a:r>
            <a:r>
              <a:rPr lang="en-US" dirty="0">
                <a:latin typeface="Symbol" pitchFamily="18" charset="2"/>
              </a:rPr>
              <a:t></a:t>
            </a:r>
            <a:endParaRPr lang="en-US" dirty="0"/>
          </a:p>
          <a:p>
            <a:pPr algn="l">
              <a:defRPr/>
            </a:pPr>
            <a:r>
              <a:rPr lang="en-US" dirty="0"/>
              <a:t>P</a:t>
            </a:r>
            <a:r>
              <a:rPr lang="en-US" baseline="-25000" dirty="0">
                <a:latin typeface="Symbol" pitchFamily="18" charset="2"/>
              </a:rPr>
              <a:t></a:t>
            </a:r>
            <a:r>
              <a:rPr lang="en-US" dirty="0"/>
              <a:t> = Detector efficiency at energy </a:t>
            </a:r>
            <a:r>
              <a:rPr lang="en-US" dirty="0">
                <a:latin typeface="Symbol" pitchFamily="18" charset="2"/>
              </a:rPr>
              <a:t> </a:t>
            </a:r>
            <a:r>
              <a:rPr lang="en-US" dirty="0"/>
              <a:t/>
            </a:r>
            <a:br>
              <a:rPr lang="en-US" dirty="0"/>
            </a:br>
            <a:r>
              <a:rPr lang="en-US" dirty="0" err="1"/>
              <a:t>k</a:t>
            </a:r>
            <a:r>
              <a:rPr lang="en-US" baseline="-25000" dirty="0" err="1"/>
              <a:t>c</a:t>
            </a:r>
            <a:r>
              <a:rPr lang="en-US" dirty="0"/>
              <a:t> = </a:t>
            </a:r>
            <a:r>
              <a:rPr lang="en-US" dirty="0" err="1"/>
              <a:t>Kramers</a:t>
            </a:r>
            <a:r>
              <a:rPr lang="en-US" dirty="0"/>
              <a:t> constant</a:t>
            </a:r>
            <a:br>
              <a:rPr lang="en-US" dirty="0"/>
            </a:br>
            <a:r>
              <a:rPr lang="en-US" dirty="0" err="1"/>
              <a:t>Z</a:t>
            </a:r>
            <a:r>
              <a:rPr lang="en-US" baseline="-25000" dirty="0" err="1"/>
              <a:t>mean</a:t>
            </a:r>
            <a:r>
              <a:rPr lang="en-US" dirty="0"/>
              <a:t>  = Average atomic number of multielement sample</a:t>
            </a:r>
            <a:br>
              <a:rPr lang="en-US" dirty="0"/>
            </a:br>
            <a:r>
              <a:rPr lang="en-US" dirty="0" err="1"/>
              <a:t>i</a:t>
            </a:r>
            <a:r>
              <a:rPr lang="en-US" baseline="-25000" dirty="0" err="1"/>
              <a:t>b</a:t>
            </a:r>
            <a:r>
              <a:rPr lang="en-US" dirty="0"/>
              <a:t>  = beam current</a:t>
            </a:r>
          </a:p>
          <a:p>
            <a:pPr algn="l">
              <a:defRPr/>
            </a:pPr>
            <a:r>
              <a:rPr lang="en-US" dirty="0"/>
              <a:t>E</a:t>
            </a:r>
            <a:r>
              <a:rPr lang="en-US" baseline="-25000" dirty="0"/>
              <a:t>0</a:t>
            </a:r>
            <a:r>
              <a:rPr lang="en-US" dirty="0"/>
              <a:t> = beam energy</a:t>
            </a:r>
          </a:p>
          <a:p>
            <a:pPr algn="l">
              <a:defRPr/>
            </a:pPr>
            <a:r>
              <a:rPr lang="en-US" dirty="0"/>
              <a:t>E</a:t>
            </a:r>
            <a:r>
              <a:rPr lang="en-US" baseline="-25000" dirty="0">
                <a:latin typeface="Symbol" pitchFamily="18" charset="2"/>
              </a:rPr>
              <a:t></a:t>
            </a:r>
            <a:r>
              <a:rPr lang="en-US" dirty="0"/>
              <a:t> = photon energy</a:t>
            </a:r>
          </a:p>
        </p:txBody>
      </p:sp>
      <p:sp>
        <p:nvSpPr>
          <p:cNvPr id="55300" name="Rectangle 5"/>
          <p:cNvSpPr>
            <a:spLocks noChangeArrowheads="1"/>
          </p:cNvSpPr>
          <p:nvPr/>
        </p:nvSpPr>
        <p:spPr bwMode="auto">
          <a:xfrm>
            <a:off x="261938" y="5132388"/>
            <a:ext cx="8683625" cy="1566862"/>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sz="2400"/>
              <a:t>A linear relation exists between continuum intensity I</a:t>
            </a:r>
            <a:r>
              <a:rPr lang="en-US" sz="2400" baseline="-25000"/>
              <a:t>B </a:t>
            </a:r>
            <a:r>
              <a:rPr lang="en-US" sz="2400"/>
              <a:t>and average atomic number Z</a:t>
            </a:r>
            <a:r>
              <a:rPr lang="en-US" sz="2400" baseline="-25000"/>
              <a:t>mean </a:t>
            </a:r>
            <a:r>
              <a:rPr lang="en-US" sz="2400"/>
              <a:t/>
            </a:r>
            <a:br>
              <a:rPr lang="en-US" sz="2400"/>
            </a:br>
            <a:r>
              <a:rPr lang="en-US" sz="2400"/>
              <a:t>Issues with detector efficiency, etc. require empirical measurement of I</a:t>
            </a:r>
            <a:r>
              <a:rPr lang="en-US" sz="2400" baseline="-25000"/>
              <a:t>B</a:t>
            </a:r>
            <a:r>
              <a:rPr lang="en-US" sz="2400"/>
              <a:t> from standards</a:t>
            </a:r>
          </a:p>
        </p:txBody>
      </p:sp>
      <p:sp>
        <p:nvSpPr>
          <p:cNvPr id="55302"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smtClean="0"/>
              <a:t>MAN Background Correction</a:t>
            </a:r>
          </a:p>
        </p:txBody>
      </p:sp>
      <p:pic>
        <p:nvPicPr>
          <p:cNvPr id="56323" name="Picture 3"/>
          <p:cNvPicPr>
            <a:picLocks noChangeAspect="1" noChangeArrowheads="1"/>
          </p:cNvPicPr>
          <p:nvPr/>
        </p:nvPicPr>
        <p:blipFill>
          <a:blip r:embed="rId2" cstate="print"/>
          <a:srcRect/>
          <a:stretch>
            <a:fillRect/>
          </a:stretch>
        </p:blipFill>
        <p:spPr bwMode="auto">
          <a:xfrm>
            <a:off x="5932488" y="2574925"/>
            <a:ext cx="2687637" cy="4111625"/>
          </a:xfrm>
          <a:prstGeom prst="rect">
            <a:avLst/>
          </a:prstGeom>
          <a:noFill/>
          <a:ln w="25400">
            <a:noFill/>
            <a:miter lim="800000"/>
            <a:headEnd/>
            <a:tailEnd/>
          </a:ln>
        </p:spPr>
      </p:pic>
      <p:sp>
        <p:nvSpPr>
          <p:cNvPr id="56324" name="Rectangle 5"/>
          <p:cNvSpPr>
            <a:spLocks noChangeArrowheads="1"/>
          </p:cNvSpPr>
          <p:nvPr/>
        </p:nvSpPr>
        <p:spPr bwMode="auto">
          <a:xfrm>
            <a:off x="250825" y="1144588"/>
            <a:ext cx="8364538" cy="1320800"/>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Intensities at peak position of element A in standards free of A</a:t>
            </a:r>
            <a:br>
              <a:rPr lang="en-US"/>
            </a:br>
            <a:r>
              <a:rPr lang="en-US"/>
              <a:t>Example: Si K</a:t>
            </a:r>
            <a:r>
              <a:rPr lang="en-US">
                <a:latin typeface="Symbol" pitchFamily="18" charset="2"/>
              </a:rPr>
              <a:t>a</a:t>
            </a:r>
            <a:r>
              <a:rPr lang="en-US"/>
              <a:t> position in MgO, Al</a:t>
            </a:r>
            <a:r>
              <a:rPr lang="en-US" baseline="-25000"/>
              <a:t>2</a:t>
            </a:r>
            <a:r>
              <a:rPr lang="en-US"/>
              <a:t>O</a:t>
            </a:r>
            <a:r>
              <a:rPr lang="en-US" baseline="-25000"/>
              <a:t>3</a:t>
            </a:r>
            <a:r>
              <a:rPr lang="en-US"/>
              <a:t> … TiO</a:t>
            </a:r>
            <a:r>
              <a:rPr lang="en-US" baseline="-25000"/>
              <a:t>2</a:t>
            </a:r>
            <a:r>
              <a:rPr lang="en-US"/>
              <a:t>, Fe</a:t>
            </a:r>
            <a:r>
              <a:rPr lang="en-US" baseline="-25000"/>
              <a:t>2</a:t>
            </a:r>
            <a:r>
              <a:rPr lang="en-US"/>
              <a:t>O</a:t>
            </a:r>
            <a:r>
              <a:rPr lang="en-US" baseline="-25000"/>
              <a:t>3</a:t>
            </a:r>
            <a:r>
              <a:rPr lang="en-US"/>
              <a:t> etc.</a:t>
            </a:r>
            <a:br>
              <a:rPr lang="en-US"/>
            </a:br>
            <a:r>
              <a:rPr lang="en-US"/>
              <a:t>REE analysis complicated by many background interferences</a:t>
            </a:r>
            <a:br>
              <a:rPr lang="en-US"/>
            </a:br>
            <a:r>
              <a:rPr lang="en-US"/>
              <a:t>MAN plot for Er L</a:t>
            </a:r>
            <a:r>
              <a:rPr lang="en-US">
                <a:latin typeface="Symbol" pitchFamily="18" charset="2"/>
              </a:rPr>
              <a:t>a</a:t>
            </a:r>
            <a:r>
              <a:rPr lang="en-US"/>
              <a:t> in suite of REE phosphate and glass standards</a:t>
            </a:r>
          </a:p>
        </p:txBody>
      </p:sp>
      <p:pic>
        <p:nvPicPr>
          <p:cNvPr id="56325" name="Picture 4"/>
          <p:cNvPicPr>
            <a:picLocks noChangeAspect="1" noChangeArrowheads="1"/>
          </p:cNvPicPr>
          <p:nvPr/>
        </p:nvPicPr>
        <p:blipFill>
          <a:blip r:embed="rId3" cstate="print"/>
          <a:srcRect/>
          <a:stretch>
            <a:fillRect/>
          </a:stretch>
        </p:blipFill>
        <p:spPr bwMode="auto">
          <a:xfrm>
            <a:off x="284163" y="2528888"/>
            <a:ext cx="5113337" cy="4125912"/>
          </a:xfrm>
          <a:prstGeom prst="rect">
            <a:avLst/>
          </a:prstGeom>
          <a:noFill/>
          <a:ln w="25400">
            <a:noFill/>
            <a:miter lim="800000"/>
            <a:headEnd/>
            <a:tailEnd/>
          </a:ln>
        </p:spPr>
      </p:pic>
      <p:sp>
        <p:nvSpPr>
          <p:cNvPr id="56327"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85800" y="457200"/>
            <a:ext cx="7772400" cy="731838"/>
          </a:xfrm>
        </p:spPr>
        <p:txBody>
          <a:bodyPr/>
          <a:lstStyle/>
          <a:p>
            <a:r>
              <a:rPr lang="en-US" smtClean="0"/>
              <a:t>Overview of Probe for EPMA</a:t>
            </a:r>
            <a:br>
              <a:rPr lang="en-US" smtClean="0"/>
            </a:br>
            <a:r>
              <a:rPr lang="en-US" i="1" smtClean="0"/>
              <a:t>Microprobe Software Designed by Users for Users</a:t>
            </a:r>
          </a:p>
        </p:txBody>
      </p:sp>
      <p:sp>
        <p:nvSpPr>
          <p:cNvPr id="12291" name="Content Placeholder 2"/>
          <p:cNvSpPr>
            <a:spLocks noGrp="1"/>
          </p:cNvSpPr>
          <p:nvPr>
            <p:ph idx="1"/>
          </p:nvPr>
        </p:nvSpPr>
        <p:spPr>
          <a:xfrm>
            <a:off x="685800" y="1554163"/>
            <a:ext cx="8128000" cy="4935537"/>
          </a:xfrm>
        </p:spPr>
        <p:txBody>
          <a:bodyPr/>
          <a:lstStyle/>
          <a:p>
            <a:r>
              <a:rPr lang="en-US" smtClean="0"/>
              <a:t>Microprobe automation and operating system</a:t>
            </a:r>
          </a:p>
          <a:p>
            <a:r>
              <a:rPr lang="en-US" smtClean="0"/>
              <a:t>Standard, element databases</a:t>
            </a:r>
          </a:p>
          <a:p>
            <a:r>
              <a:rPr lang="en-US" smtClean="0"/>
              <a:t>Each sample unique: inventory, conditions, standards, …</a:t>
            </a:r>
          </a:p>
          <a:p>
            <a:r>
              <a:rPr lang="en-US" smtClean="0"/>
              <a:t>Many options for measurement, correction, output</a:t>
            </a:r>
          </a:p>
          <a:p>
            <a:r>
              <a:rPr lang="en-US" smtClean="0"/>
              <a:t>Picturesnap – stage calibrated image templates</a:t>
            </a:r>
          </a:p>
          <a:p>
            <a:r>
              <a:rPr lang="en-US" smtClean="0"/>
              <a:t>CalcZAF (=CITZAF) correction algorithms</a:t>
            </a:r>
          </a:p>
          <a:p>
            <a:r>
              <a:rPr lang="en-US" smtClean="0"/>
              <a:t>Interference, MAN, TDI, multiple spectrometer capabilities</a:t>
            </a:r>
          </a:p>
          <a:p>
            <a:r>
              <a:rPr lang="en-US" smtClean="0"/>
              <a:t>Automated runs with assignable setups to points</a:t>
            </a:r>
          </a:p>
          <a:p>
            <a:r>
              <a:rPr lang="en-US" smtClean="0"/>
              <a:t>Complete WDS analytical tool</a:t>
            </a:r>
            <a:br>
              <a:rPr lang="en-US" smtClean="0"/>
            </a:br>
            <a:r>
              <a:rPr lang="en-US" smtClean="0"/>
              <a:t>Support for third-party EDS systems</a:t>
            </a:r>
          </a:p>
          <a:p>
            <a:r>
              <a:rPr lang="en-US" smtClean="0"/>
              <a:t>Rapid response to user suggestions / requests</a:t>
            </a:r>
          </a:p>
        </p:txBody>
      </p:sp>
      <p:sp>
        <p:nvSpPr>
          <p:cNvPr id="12293" name="Footer Placeholder 4"/>
          <p:cNvSpPr>
            <a:spLocks noGrp="1"/>
          </p:cNvSpPr>
          <p:nvPr>
            <p:ph type="ftr" sz="quarter" idx="11"/>
          </p:nvPr>
        </p:nvSpPr>
        <p:spPr>
          <a:noFill/>
        </p:spPr>
        <p:txBody>
          <a:bodyPr/>
          <a:lstStyle/>
          <a:p>
            <a:r>
              <a:rPr lang="en-GB" smtClean="0"/>
              <a:t>Carpenter PFE Calczaf</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54" name="Text Box 5"/>
          <p:cNvSpPr txBox="1">
            <a:spLocks noChangeArrowheads="1"/>
          </p:cNvSpPr>
          <p:nvPr/>
        </p:nvSpPr>
        <p:spPr bwMode="auto">
          <a:xfrm>
            <a:off x="458788" y="3187700"/>
            <a:ext cx="8145462" cy="1887538"/>
          </a:xfrm>
          <a:prstGeom prst="rect">
            <a:avLst/>
          </a:prstGeom>
          <a:noFill/>
          <a:ln w="9525">
            <a:noFill/>
            <a:miter lim="800000"/>
            <a:headEnd/>
            <a:tailEnd/>
          </a:ln>
        </p:spPr>
        <p:txBody>
          <a:bodyPr lIns="96744" tIns="48372" rIns="96744" bIns="48372">
            <a:spAutoFit/>
          </a:bodyPr>
          <a:lstStyle/>
          <a:p>
            <a:pPr algn="l">
              <a:spcBef>
                <a:spcPct val="50000"/>
              </a:spcBef>
              <a:defRPr/>
            </a:pPr>
            <a:r>
              <a:rPr lang="en-US" sz="2100" dirty="0">
                <a:latin typeface="+mn-lt"/>
              </a:rPr>
              <a:t>Analyses of Lake County Plagioclase using conventional off-peak vs. MAN (Mean Atomic Number) background correction</a:t>
            </a:r>
          </a:p>
          <a:p>
            <a:pPr algn="l">
              <a:spcBef>
                <a:spcPct val="50000"/>
              </a:spcBef>
              <a:defRPr/>
            </a:pPr>
            <a:r>
              <a:rPr lang="en-US" sz="2100" dirty="0">
                <a:latin typeface="+mn-lt"/>
              </a:rPr>
              <a:t>Analyses are virtually identical</a:t>
            </a:r>
            <a:br>
              <a:rPr lang="en-US" sz="2100" dirty="0">
                <a:latin typeface="+mn-lt"/>
              </a:rPr>
            </a:br>
            <a:r>
              <a:rPr lang="en-US" sz="2100" dirty="0">
                <a:latin typeface="+mn-lt"/>
              </a:rPr>
              <a:t>Trace element regime for MAN not fully documented</a:t>
            </a:r>
            <a:br>
              <a:rPr lang="en-US" sz="2100" dirty="0">
                <a:latin typeface="+mn-lt"/>
              </a:rPr>
            </a:br>
            <a:r>
              <a:rPr lang="en-US" sz="2100" dirty="0">
                <a:latin typeface="+mn-lt"/>
              </a:rPr>
              <a:t>Accuracy of standards, etc. more apparent</a:t>
            </a:r>
          </a:p>
        </p:txBody>
      </p:sp>
      <p:sp>
        <p:nvSpPr>
          <p:cNvPr id="57347" name="Title 11"/>
          <p:cNvSpPr>
            <a:spLocks noGrp="1"/>
          </p:cNvSpPr>
          <p:nvPr>
            <p:ph type="title"/>
          </p:nvPr>
        </p:nvSpPr>
        <p:spPr>
          <a:xfrm>
            <a:off x="363538" y="365125"/>
            <a:ext cx="8094662" cy="731838"/>
          </a:xfrm>
        </p:spPr>
        <p:txBody>
          <a:bodyPr/>
          <a:lstStyle/>
          <a:p>
            <a:r>
              <a:rPr lang="en-US" smtClean="0"/>
              <a:t>MAN vs. Off-peak: Lake County Labradorite Analysis</a:t>
            </a:r>
          </a:p>
        </p:txBody>
      </p:sp>
      <p:sp>
        <p:nvSpPr>
          <p:cNvPr id="57351" name="Rectangle 5"/>
          <p:cNvSpPr>
            <a:spLocks noChangeArrowheads="1"/>
          </p:cNvSpPr>
          <p:nvPr/>
        </p:nvSpPr>
        <p:spPr bwMode="auto">
          <a:xfrm>
            <a:off x="136525" y="5846763"/>
            <a:ext cx="5483225" cy="611187"/>
          </a:xfrm>
          <a:prstGeom prst="rect">
            <a:avLst/>
          </a:prstGeom>
          <a:solidFill>
            <a:schemeClr val="bg1"/>
          </a:solidFill>
          <a:ln w="12700">
            <a:solidFill>
              <a:schemeClr val="bg2"/>
            </a:solidFill>
            <a:miter lim="800000"/>
            <a:headEnd/>
            <a:tailEnd/>
          </a:ln>
        </p:spPr>
        <p:txBody>
          <a:bodyPr lIns="90480" tIns="44447" rIns="90480" bIns="44447">
            <a:spAutoFit/>
          </a:bodyPr>
          <a:lstStyle/>
          <a:p>
            <a:pPr algn="l">
              <a:spcBef>
                <a:spcPct val="50000"/>
              </a:spcBef>
              <a:defRPr/>
            </a:pPr>
            <a:r>
              <a:rPr lang="en-US" sz="1700" dirty="0">
                <a:latin typeface="+mn-lt"/>
              </a:rPr>
              <a:t>Analyses by John Donovan</a:t>
            </a:r>
            <a:br>
              <a:rPr lang="en-US" sz="1700" dirty="0">
                <a:latin typeface="+mn-lt"/>
              </a:rPr>
            </a:br>
            <a:r>
              <a:rPr lang="en-US" sz="1700" dirty="0"/>
              <a:t>20 kV, 20 </a:t>
            </a:r>
            <a:r>
              <a:rPr lang="en-US" sz="1700" dirty="0" err="1"/>
              <a:t>nA</a:t>
            </a:r>
            <a:r>
              <a:rPr lang="en-US" sz="1700" dirty="0"/>
              <a:t>, 5 um beam, 20 sec peak, 20 sec off peak</a:t>
            </a:r>
            <a:endParaRPr lang="en-US" sz="1700" dirty="0">
              <a:latin typeface="+mn-lt"/>
            </a:endParaRPr>
          </a:p>
        </p:txBody>
      </p:sp>
      <p:sp>
        <p:nvSpPr>
          <p:cNvPr id="57350" name="Footer Placeholder 12"/>
          <p:cNvSpPr>
            <a:spLocks noGrp="1"/>
          </p:cNvSpPr>
          <p:nvPr>
            <p:ph type="ftr" sz="quarter" idx="10"/>
          </p:nvPr>
        </p:nvSpPr>
        <p:spPr>
          <a:noFill/>
        </p:spPr>
        <p:txBody>
          <a:bodyPr/>
          <a:lstStyle/>
          <a:p>
            <a:r>
              <a:rPr lang="en-GB" smtClean="0"/>
              <a:t>Carpenter PFE Calczaf</a:t>
            </a:r>
          </a:p>
        </p:txBody>
      </p:sp>
      <p:graphicFrame>
        <p:nvGraphicFramePr>
          <p:cNvPr id="14" name="Table 13"/>
          <p:cNvGraphicFramePr>
            <a:graphicFrameLocks noGrp="1"/>
          </p:cNvGraphicFramePr>
          <p:nvPr/>
        </p:nvGraphicFramePr>
        <p:xfrm>
          <a:off x="379413" y="1333500"/>
          <a:ext cx="8225062" cy="1547584"/>
        </p:xfrm>
        <a:graphic>
          <a:graphicData uri="http://schemas.openxmlformats.org/drawingml/2006/table">
            <a:tbl>
              <a:tblPr firstRow="1" bandRow="1">
                <a:tableStyleId>{00A15C55-8517-42AA-B614-E9B94910E393}</a:tableStyleId>
              </a:tblPr>
              <a:tblGrid>
                <a:gridCol w="1257951"/>
                <a:gridCol w="677358"/>
                <a:gridCol w="677358"/>
                <a:gridCol w="677358"/>
                <a:gridCol w="677358"/>
                <a:gridCol w="677358"/>
                <a:gridCol w="677358"/>
                <a:gridCol w="677358"/>
                <a:gridCol w="677358"/>
                <a:gridCol w="677358"/>
                <a:gridCol w="870889"/>
              </a:tblGrid>
              <a:tr h="386896">
                <a:tc>
                  <a:txBody>
                    <a:bodyPr/>
                    <a:lstStyle/>
                    <a:p>
                      <a:pPr algn="ct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Na</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Al</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Si</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K</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Ca</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Ti</a:t>
                      </a:r>
                      <a:endParaRPr lang="en-US" sz="1600" dirty="0">
                        <a:solidFill>
                          <a:schemeClr val="tx1"/>
                        </a:solidFill>
                      </a:endParaRPr>
                    </a:p>
                  </a:txBody>
                  <a:tcPr marL="96765" marR="96765" marT="48362" marB="48362"/>
                </a:tc>
                <a:tc>
                  <a:txBody>
                    <a:bodyPr/>
                    <a:lstStyle/>
                    <a:p>
                      <a:pPr algn="ctr"/>
                      <a:r>
                        <a:rPr lang="en-US" sz="1600" dirty="0" err="1" smtClean="0">
                          <a:solidFill>
                            <a:schemeClr val="tx1"/>
                          </a:solidFill>
                        </a:rPr>
                        <a:t>Mn</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Fe</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O</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Total</a:t>
                      </a:r>
                      <a:endParaRPr lang="en-US" sz="1600" dirty="0">
                        <a:solidFill>
                          <a:schemeClr val="tx1"/>
                        </a:solidFill>
                      </a:endParaRPr>
                    </a:p>
                  </a:txBody>
                  <a:tcPr marL="96765" marR="96765" marT="48362" marB="48362"/>
                </a:tc>
              </a:tr>
              <a:tr h="386896">
                <a:tc>
                  <a:txBody>
                    <a:bodyPr/>
                    <a:lstStyle/>
                    <a:p>
                      <a:pPr algn="l"/>
                      <a:r>
                        <a:rPr lang="en-US" sz="1600" b="1" dirty="0" smtClean="0">
                          <a:solidFill>
                            <a:schemeClr val="tx1"/>
                          </a:solidFill>
                        </a:rPr>
                        <a:t>Off-peak</a:t>
                      </a:r>
                      <a:endParaRPr lang="en-US" sz="1600" b="1" dirty="0">
                        <a:solidFill>
                          <a:schemeClr val="tx1"/>
                        </a:solidFill>
                      </a:endParaRPr>
                    </a:p>
                  </a:txBody>
                  <a:tcPr marL="96765" marR="96765" marT="48362" marB="48362"/>
                </a:tc>
                <a:tc>
                  <a:txBody>
                    <a:bodyPr/>
                    <a:lstStyle/>
                    <a:p>
                      <a:pPr algn="ctr"/>
                      <a:r>
                        <a:rPr lang="en-US" sz="1600" dirty="0" smtClean="0">
                          <a:solidFill>
                            <a:schemeClr val="tx1"/>
                          </a:solidFill>
                        </a:rPr>
                        <a:t>2.84</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16.53</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23.96</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0.10</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9.63</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0.02</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0.01</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0.33</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46.82</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100.24</a:t>
                      </a:r>
                      <a:endParaRPr lang="en-US" sz="1600" dirty="0">
                        <a:solidFill>
                          <a:schemeClr val="tx1"/>
                        </a:solidFill>
                      </a:endParaRPr>
                    </a:p>
                  </a:txBody>
                  <a:tcPr marL="96765" marR="96765" marT="48362" marB="48362"/>
                </a:tc>
              </a:tr>
              <a:tr h="386896">
                <a:tc>
                  <a:txBody>
                    <a:bodyPr/>
                    <a:lstStyle/>
                    <a:p>
                      <a:pPr algn="l"/>
                      <a:r>
                        <a:rPr lang="en-US" sz="1600" b="1" dirty="0" smtClean="0">
                          <a:solidFill>
                            <a:schemeClr val="tx1"/>
                          </a:solidFill>
                        </a:rPr>
                        <a:t>MAN</a:t>
                      </a:r>
                      <a:endParaRPr lang="en-US" sz="1600" b="1" dirty="0">
                        <a:solidFill>
                          <a:schemeClr val="tx1"/>
                        </a:solidFill>
                      </a:endParaRPr>
                    </a:p>
                  </a:txBody>
                  <a:tcPr marL="96765" marR="96765" marT="48362" marB="48362"/>
                </a:tc>
                <a:tc>
                  <a:txBody>
                    <a:bodyPr/>
                    <a:lstStyle/>
                    <a:p>
                      <a:pPr algn="ctr"/>
                      <a:r>
                        <a:rPr lang="en-US" sz="1600" dirty="0" smtClean="0">
                          <a:solidFill>
                            <a:schemeClr val="tx1"/>
                          </a:solidFill>
                        </a:rPr>
                        <a:t>2.86</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16.54</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23.96</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0.10</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9.64</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0.02</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0.00</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0.32</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46.82</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100.28</a:t>
                      </a:r>
                      <a:endParaRPr lang="en-US" sz="1600" dirty="0">
                        <a:solidFill>
                          <a:schemeClr val="tx1"/>
                        </a:solidFill>
                      </a:endParaRPr>
                    </a:p>
                  </a:txBody>
                  <a:tcPr marL="96765" marR="96765" marT="48362" marB="48362"/>
                </a:tc>
              </a:tr>
              <a:tr h="386896">
                <a:tc>
                  <a:txBody>
                    <a:bodyPr/>
                    <a:lstStyle/>
                    <a:p>
                      <a:pPr algn="l"/>
                      <a:r>
                        <a:rPr lang="en-US" sz="1600" b="1" dirty="0" smtClean="0">
                          <a:solidFill>
                            <a:schemeClr val="tx1"/>
                          </a:solidFill>
                        </a:rPr>
                        <a:t>Published</a:t>
                      </a:r>
                      <a:endParaRPr lang="en-US" sz="1600" b="1" dirty="0">
                        <a:solidFill>
                          <a:schemeClr val="tx1"/>
                        </a:solidFill>
                      </a:endParaRPr>
                    </a:p>
                  </a:txBody>
                  <a:tcPr marL="96765" marR="96765" marT="48362" marB="48362"/>
                </a:tc>
                <a:tc>
                  <a:txBody>
                    <a:bodyPr/>
                    <a:lstStyle/>
                    <a:p>
                      <a:pPr algn="ctr"/>
                      <a:r>
                        <a:rPr lang="en-US" sz="1600" dirty="0" smtClean="0">
                          <a:solidFill>
                            <a:schemeClr val="tx1"/>
                          </a:solidFill>
                        </a:rPr>
                        <a:t>2.86</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16.36</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23.96</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0.10</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9.64</a:t>
                      </a:r>
                      <a:endParaRPr lang="en-US" sz="1600" dirty="0">
                        <a:solidFill>
                          <a:schemeClr val="tx1"/>
                        </a:solidFill>
                      </a:endParaRPr>
                    </a:p>
                  </a:txBody>
                  <a:tcPr marL="96765" marR="96765" marT="48362" marB="48362"/>
                </a:tc>
                <a:tc>
                  <a:txBody>
                    <a:bodyPr/>
                    <a:lstStyle/>
                    <a:p>
                      <a:pPr algn="ct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0.00</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0.32</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46.82</a:t>
                      </a:r>
                      <a:endParaRPr lang="en-US" sz="1600" dirty="0">
                        <a:solidFill>
                          <a:schemeClr val="tx1"/>
                        </a:solidFill>
                      </a:endParaRPr>
                    </a:p>
                  </a:txBody>
                  <a:tcPr marL="96765" marR="96765" marT="48362" marB="48362"/>
                </a:tc>
                <a:tc>
                  <a:txBody>
                    <a:bodyPr/>
                    <a:lstStyle/>
                    <a:p>
                      <a:pPr algn="ctr"/>
                      <a:r>
                        <a:rPr lang="en-US" sz="1600" dirty="0" smtClean="0">
                          <a:solidFill>
                            <a:schemeClr val="tx1"/>
                          </a:solidFill>
                        </a:rPr>
                        <a:t>99.98</a:t>
                      </a:r>
                      <a:endParaRPr lang="en-US" sz="1600" dirty="0">
                        <a:solidFill>
                          <a:schemeClr val="tx1"/>
                        </a:solidFill>
                      </a:endParaRPr>
                    </a:p>
                  </a:txBody>
                  <a:tcPr marL="96765" marR="96765" marT="48362" marB="48362"/>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6"/>
          <p:cNvSpPr txBox="1">
            <a:spLocks noChangeArrowheads="1"/>
          </p:cNvSpPr>
          <p:nvPr/>
        </p:nvSpPr>
        <p:spPr bwMode="auto">
          <a:xfrm>
            <a:off x="433388" y="4894263"/>
            <a:ext cx="8277225" cy="1806575"/>
          </a:xfrm>
          <a:prstGeom prst="rect">
            <a:avLst/>
          </a:prstGeom>
          <a:noFill/>
          <a:ln w="9525">
            <a:noFill/>
            <a:miter lim="800000"/>
            <a:headEnd/>
            <a:tailEnd/>
          </a:ln>
        </p:spPr>
        <p:txBody>
          <a:bodyPr wrap="none">
            <a:spAutoFit/>
          </a:bodyPr>
          <a:lstStyle/>
          <a:p>
            <a:pPr algn="l"/>
            <a:r>
              <a:rPr lang="en-US" sz="1400" b="1">
                <a:latin typeface="Courier New" pitchFamily="49" charset="0"/>
              </a:rPr>
              <a:t>NO CORRECTION for intensity loss and gain</a:t>
            </a:r>
          </a:p>
          <a:p>
            <a:pPr algn="l"/>
            <a:r>
              <a:rPr lang="en-US" sz="900" b="1">
                <a:latin typeface="Courier New" pitchFamily="49" charset="0"/>
              </a:rPr>
              <a:t>Results in Oxide Weight Percents (12 keV, 20nA, focussed beam)</a:t>
            </a:r>
          </a:p>
          <a:p>
            <a:pPr algn="l"/>
            <a:endParaRPr lang="en-US" sz="900" b="1">
              <a:latin typeface="Courier New" pitchFamily="49" charset="0"/>
            </a:endParaRPr>
          </a:p>
          <a:p>
            <a:pPr algn="l"/>
            <a:r>
              <a:rPr lang="en-US" sz="900" b="1">
                <a:latin typeface="Courier New" pitchFamily="49" charset="0"/>
              </a:rPr>
              <a:t>ELEM:     Na2O    SiO2   Al2O3     MgO    TiO2     MnO    P2O5      Cl     FeO     K2O     CaO       O     H2O   SUM  </a:t>
            </a:r>
          </a:p>
          <a:p>
            <a:pPr algn="l"/>
            <a:r>
              <a:rPr lang="en-US" sz="900" b="1">
                <a:latin typeface="Courier New" pitchFamily="49" charset="0"/>
              </a:rPr>
              <a:t>   169    .541  74.315  12.294    .065    .080    .052    .007    .174    .492   2.708    .824   -.039   8.487 100.000</a:t>
            </a:r>
          </a:p>
          <a:p>
            <a:pPr algn="l"/>
            <a:r>
              <a:rPr lang="en-US" sz="900" b="1">
                <a:latin typeface="Courier New" pitchFamily="49" charset="0"/>
              </a:rPr>
              <a:t>   170    .609  74.611  12.016    .069    .143    .032   -.009    .173    .512   2.834    .869   -.039   8.181 100.000</a:t>
            </a:r>
          </a:p>
          <a:p>
            <a:pPr algn="l"/>
            <a:endParaRPr lang="en-US" sz="900" b="1">
              <a:latin typeface="Courier New" pitchFamily="49" charset="0"/>
            </a:endParaRPr>
          </a:p>
          <a:p>
            <a:pPr algn="l"/>
            <a:r>
              <a:rPr lang="en-US" sz="900" b="1">
                <a:latin typeface="Courier New" pitchFamily="49" charset="0"/>
              </a:rPr>
              <a:t>AVER:     .575  74.463  12.155    .067    .112    .042   -.001    .174    .502   2.771    .847   -.039   8.334 100.000</a:t>
            </a:r>
          </a:p>
          <a:p>
            <a:pPr algn="l"/>
            <a:r>
              <a:rPr lang="en-US" sz="900" b="1">
                <a:latin typeface="Courier New" pitchFamily="49" charset="0"/>
              </a:rPr>
              <a:t>SDEV:     .048    .209    .197    .003    .045    .014    .011    .001    .014    .089    .032    .000    .216</a:t>
            </a:r>
          </a:p>
          <a:p>
            <a:pPr algn="l"/>
            <a:r>
              <a:rPr lang="en-US" sz="900" b="1">
                <a:latin typeface="Courier New" pitchFamily="49" charset="0"/>
              </a:rPr>
              <a:t>SERR:     .034    .148    .139    .002    .032    .010    .008    .001    .010    .063    .023    .000    .153</a:t>
            </a:r>
          </a:p>
          <a:p>
            <a:pPr algn="l"/>
            <a:r>
              <a:rPr lang="en-US" sz="900" b="1">
                <a:latin typeface="Courier New" pitchFamily="49" charset="0"/>
              </a:rPr>
              <a:t>%RSD:      8.3      .3     1.6     4.0    40.4    33.9  -805.7      .4     2.8     3.2     3.8     -.4     2.6</a:t>
            </a:r>
          </a:p>
          <a:p>
            <a:pPr algn="l"/>
            <a:endParaRPr lang="en-US" sz="900" b="1">
              <a:latin typeface="Courier New" pitchFamily="49" charset="0"/>
            </a:endParaRPr>
          </a:p>
        </p:txBody>
      </p:sp>
      <p:sp>
        <p:nvSpPr>
          <p:cNvPr id="58371" name="Rectangle 2"/>
          <p:cNvSpPr>
            <a:spLocks noChangeArrowheads="1"/>
          </p:cNvSpPr>
          <p:nvPr/>
        </p:nvSpPr>
        <p:spPr bwMode="auto">
          <a:xfrm>
            <a:off x="0" y="127000"/>
            <a:ext cx="9144000" cy="685800"/>
          </a:xfrm>
          <a:prstGeom prst="rect">
            <a:avLst/>
          </a:prstGeom>
          <a:noFill/>
          <a:ln w="9525">
            <a:noFill/>
            <a:miter lim="800000"/>
            <a:headEnd/>
            <a:tailEnd/>
          </a:ln>
        </p:spPr>
        <p:txBody>
          <a:bodyPr anchor="ctr"/>
          <a:lstStyle/>
          <a:p>
            <a:r>
              <a:rPr lang="en-GB" sz="3600">
                <a:solidFill>
                  <a:schemeClr val="tx2"/>
                </a:solidFill>
              </a:rPr>
              <a:t>TDI: Time-Dependent Intensity Changes</a:t>
            </a:r>
            <a:endParaRPr lang="en-GB" sz="4400">
              <a:solidFill>
                <a:schemeClr val="tx2"/>
              </a:solidFill>
            </a:endParaRPr>
          </a:p>
        </p:txBody>
      </p:sp>
      <p:sp>
        <p:nvSpPr>
          <p:cNvPr id="107527" name="Text Box 7"/>
          <p:cNvSpPr txBox="1">
            <a:spLocks noChangeArrowheads="1"/>
          </p:cNvSpPr>
          <p:nvPr/>
        </p:nvSpPr>
        <p:spPr bwMode="auto">
          <a:xfrm>
            <a:off x="319088" y="4805363"/>
            <a:ext cx="8505825" cy="1912937"/>
          </a:xfrm>
          <a:prstGeom prst="rect">
            <a:avLst/>
          </a:prstGeom>
          <a:solidFill>
            <a:schemeClr val="bg1"/>
          </a:solidFill>
          <a:ln w="9525">
            <a:noFill/>
            <a:miter lim="800000"/>
            <a:headEnd/>
            <a:tailEnd/>
          </a:ln>
        </p:spPr>
        <p:txBody>
          <a:bodyPr wrap="none">
            <a:spAutoFit/>
          </a:bodyPr>
          <a:lstStyle/>
          <a:p>
            <a:pPr algn="l"/>
            <a:r>
              <a:rPr lang="en-US" sz="1200" b="1">
                <a:latin typeface="Courier New" pitchFamily="49" charset="0"/>
              </a:rPr>
              <a:t>Results in Oxide Weight Percents WITH correction (w/o: Na</a:t>
            </a:r>
            <a:r>
              <a:rPr lang="en-US" altLang="ja-JP" sz="1200" b="1">
                <a:latin typeface="Courier New" pitchFamily="49" charset="0"/>
                <a:ea typeface="ＭＳ Ｐゴシック" pitchFamily="34" charset="-128"/>
              </a:rPr>
              <a:t>~0.58; Si~74.46; Al~12.16; K~2.77)</a:t>
            </a:r>
            <a:endParaRPr lang="en-US" sz="1200" b="1">
              <a:latin typeface="Courier New" pitchFamily="49" charset="0"/>
            </a:endParaRPr>
          </a:p>
          <a:p>
            <a:pPr algn="l"/>
            <a:endParaRPr lang="en-US" sz="900" b="1">
              <a:latin typeface="Courier New" pitchFamily="49" charset="0"/>
            </a:endParaRPr>
          </a:p>
          <a:p>
            <a:pPr algn="l"/>
            <a:r>
              <a:rPr lang="en-US" sz="900" b="1">
                <a:latin typeface="Courier New" pitchFamily="49" charset="0"/>
              </a:rPr>
              <a:t>ELEM:     Na2O    SiO2   Al2O3     MgO    TiO2     MnO    P2O5      Cl     FeO     K2O     CaO       O     H2O   SUM  </a:t>
            </a:r>
          </a:p>
          <a:p>
            <a:pPr algn="l"/>
            <a:r>
              <a:rPr lang="en-US" sz="900" b="1">
                <a:latin typeface="Courier New" pitchFamily="49" charset="0"/>
              </a:rPr>
              <a:t>   169   1.140  72.895  12.112    .065    .080    .052    .007    .174    .502   4.323    .823   -.039   7.867 100.000</a:t>
            </a:r>
          </a:p>
          <a:p>
            <a:pPr algn="l"/>
            <a:r>
              <a:rPr lang="en-US" sz="900" b="1">
                <a:latin typeface="Courier New" pitchFamily="49" charset="0"/>
              </a:rPr>
              <a:t>   170   1.267  72.815  11.824    .069    .143    .032   -.009    .172    .512   4.536    .869   -.039   7.809 100.000</a:t>
            </a:r>
          </a:p>
          <a:p>
            <a:pPr algn="l"/>
            <a:endParaRPr lang="en-US" sz="900" b="1">
              <a:latin typeface="Courier New" pitchFamily="49" charset="0"/>
            </a:endParaRPr>
          </a:p>
          <a:p>
            <a:pPr algn="l"/>
            <a:r>
              <a:rPr lang="en-US" sz="900" b="1">
                <a:latin typeface="Courier New" pitchFamily="49" charset="0"/>
              </a:rPr>
              <a:t>AVER:    1.204  72.855  11.968    .067    .112    .042   -.001    .173    .507   4.429    .846   -.039   7.838 100.000</a:t>
            </a:r>
          </a:p>
          <a:p>
            <a:pPr algn="l"/>
            <a:r>
              <a:rPr lang="en-US" sz="900" b="1">
                <a:latin typeface="Courier New" pitchFamily="49" charset="0"/>
              </a:rPr>
              <a:t>SDEV:     .090    .056    .204    .003    .045    .014    .011    .001    .007    .150    .032    .000    .041</a:t>
            </a:r>
          </a:p>
          <a:p>
            <a:pPr algn="l"/>
            <a:r>
              <a:rPr lang="en-US" sz="900" b="1">
                <a:latin typeface="Courier New" pitchFamily="49" charset="0"/>
              </a:rPr>
              <a:t>SERR:     .064    .040    .144    .002    .032    .010    .008    .001    .005    .106    .023    .000    .029</a:t>
            </a:r>
          </a:p>
          <a:p>
            <a:pPr algn="l"/>
            <a:r>
              <a:rPr lang="en-US" sz="900" b="1">
                <a:latin typeface="Courier New" pitchFamily="49" charset="0"/>
              </a:rPr>
              <a:t>%RSD:      7.5      .1     1.7     4.2    40.4    33.9  -806.3      .4     1.3     3.4     3.8     -.4      .5</a:t>
            </a:r>
          </a:p>
          <a:p>
            <a:pPr algn="l"/>
            <a:r>
              <a:rPr lang="en-US" sz="900" b="1">
                <a:solidFill>
                  <a:srgbClr val="FF0066"/>
                </a:solidFill>
                <a:latin typeface="Courier New" pitchFamily="49" charset="0"/>
              </a:rPr>
              <a:t>VOL%:   96.461  -2.091  -1.673    ----    ----    ----    ----    ----   1.218  60.289    ----    ----    ----</a:t>
            </a:r>
            <a:endParaRPr lang="en-US" sz="900" b="1">
              <a:solidFill>
                <a:srgbClr val="FF33CC"/>
              </a:solidFill>
              <a:latin typeface="Courier New" pitchFamily="49" charset="0"/>
            </a:endParaRPr>
          </a:p>
          <a:p>
            <a:pPr algn="l"/>
            <a:r>
              <a:rPr lang="en-US" sz="900" b="1">
                <a:latin typeface="Courier New" pitchFamily="49" charset="0"/>
              </a:rPr>
              <a:t>DEV%:     18.1      .6      .8    ----    ----    ----    ----    ----     5.0     6.1    ----    ----    ----</a:t>
            </a:r>
          </a:p>
          <a:p>
            <a:pPr algn="l"/>
            <a:r>
              <a:rPr lang="en-US" sz="900" b="1">
                <a:latin typeface="Courier New" pitchFamily="49" charset="0"/>
              </a:rPr>
              <a:t>VOLF:   LINEAR  LINEAR  LINEAR    ----    ----    ----    ----    ----  LINEAR  LINEAR    ----    ----    ----</a:t>
            </a:r>
          </a:p>
        </p:txBody>
      </p:sp>
      <p:pic>
        <p:nvPicPr>
          <p:cNvPr id="58373" name="Picture 10"/>
          <p:cNvPicPr>
            <a:picLocks noChangeAspect="1" noChangeArrowheads="1"/>
          </p:cNvPicPr>
          <p:nvPr/>
        </p:nvPicPr>
        <p:blipFill>
          <a:blip r:embed="rId3" cstate="print"/>
          <a:srcRect/>
          <a:stretch>
            <a:fillRect/>
          </a:stretch>
        </p:blipFill>
        <p:spPr bwMode="auto">
          <a:xfrm>
            <a:off x="328613" y="776288"/>
            <a:ext cx="4029075" cy="3810000"/>
          </a:xfrm>
          <a:prstGeom prst="rect">
            <a:avLst/>
          </a:prstGeom>
          <a:noFill/>
          <a:ln w="25400">
            <a:noFill/>
            <a:miter lim="800000"/>
            <a:headEnd/>
            <a:tailEnd/>
          </a:ln>
        </p:spPr>
      </p:pic>
      <p:pic>
        <p:nvPicPr>
          <p:cNvPr id="58374" name="Picture 11"/>
          <p:cNvPicPr>
            <a:picLocks noChangeAspect="1" noChangeArrowheads="1"/>
          </p:cNvPicPr>
          <p:nvPr/>
        </p:nvPicPr>
        <p:blipFill>
          <a:blip r:embed="rId4" cstate="print"/>
          <a:srcRect/>
          <a:stretch>
            <a:fillRect/>
          </a:stretch>
        </p:blipFill>
        <p:spPr bwMode="auto">
          <a:xfrm>
            <a:off x="4700588" y="776288"/>
            <a:ext cx="4029075" cy="3811587"/>
          </a:xfrm>
          <a:prstGeom prst="rect">
            <a:avLst/>
          </a:prstGeom>
          <a:noFill/>
          <a:ln w="25400">
            <a:noFill/>
            <a:miter lim="800000"/>
            <a:headEnd/>
            <a:tailEnd/>
          </a:ln>
        </p:spPr>
      </p:pic>
      <p:sp>
        <p:nvSpPr>
          <p:cNvPr id="58376" name="Footer Placeholder 7"/>
          <p:cNvSpPr>
            <a:spLocks noGrp="1"/>
          </p:cNvSpPr>
          <p:nvPr>
            <p:ph type="ftr" sz="quarter" idx="11"/>
          </p:nvPr>
        </p:nvSpPr>
        <p:spPr>
          <a:noFill/>
        </p:spPr>
        <p:txBody>
          <a:bodyPr/>
          <a:lstStyle/>
          <a:p>
            <a:r>
              <a:rPr lang="en-GB" smtClean="0"/>
              <a:t>Carpenter PFE Calczaf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7527"/>
                                        </p:tgtEl>
                                        <p:attrNameLst>
                                          <p:attrName>style.visibility</p:attrName>
                                        </p:attrNameLst>
                                      </p:cBhvr>
                                      <p:to>
                                        <p:strVal val="visible"/>
                                      </p:to>
                                    </p:set>
                                    <p:animEffect transition="in" filter="wipe(up)">
                                      <p:cBhvr>
                                        <p:cTn id="7" dur="500"/>
                                        <p:tgtEl>
                                          <p:spTgt spid="1075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0" y="127000"/>
            <a:ext cx="9067800" cy="1144588"/>
          </a:xfrm>
          <a:noFill/>
        </p:spPr>
        <p:txBody>
          <a:bodyPr/>
          <a:lstStyle/>
          <a:p>
            <a:r>
              <a:rPr lang="en-GB" smtClean="0">
                <a:solidFill>
                  <a:schemeClr val="tx1"/>
                </a:solidFill>
              </a:rPr>
              <a:t>EDS Spectral Acquisition and Data Processing Interface</a:t>
            </a:r>
            <a:endParaRPr lang="en-GB" b="1" smtClean="0">
              <a:solidFill>
                <a:schemeClr val="tx1"/>
              </a:solidFill>
            </a:endParaRPr>
          </a:p>
        </p:txBody>
      </p:sp>
      <p:grpSp>
        <p:nvGrpSpPr>
          <p:cNvPr id="59395" name="Group 9"/>
          <p:cNvGrpSpPr>
            <a:grpSpLocks/>
          </p:cNvGrpSpPr>
          <p:nvPr/>
        </p:nvGrpSpPr>
        <p:grpSpPr bwMode="auto">
          <a:xfrm>
            <a:off x="212725" y="1358900"/>
            <a:ext cx="8763000" cy="3700463"/>
            <a:chOff x="134" y="776"/>
            <a:chExt cx="5520" cy="2331"/>
          </a:xfrm>
        </p:grpSpPr>
        <p:sp>
          <p:nvSpPr>
            <p:cNvPr id="59402" name="Text Box 3"/>
            <p:cNvSpPr txBox="1">
              <a:spLocks noChangeArrowheads="1"/>
            </p:cNvSpPr>
            <p:nvPr/>
          </p:nvSpPr>
          <p:spPr bwMode="auto">
            <a:xfrm>
              <a:off x="134" y="840"/>
              <a:ext cx="2746" cy="923"/>
            </a:xfrm>
            <a:prstGeom prst="rect">
              <a:avLst/>
            </a:prstGeom>
            <a:noFill/>
            <a:ln w="9525">
              <a:noFill/>
              <a:miter lim="800000"/>
              <a:headEnd/>
              <a:tailEnd/>
            </a:ln>
          </p:spPr>
          <p:txBody>
            <a:bodyPr>
              <a:spAutoFit/>
            </a:bodyPr>
            <a:lstStyle/>
            <a:p>
              <a:pPr algn="l">
                <a:buFont typeface="Wingdings" pitchFamily="2" charset="2"/>
                <a:buChar char="ü"/>
              </a:pPr>
              <a:r>
                <a:rPr lang="en-GB" sz="1800"/>
                <a:t> Supports </a:t>
              </a:r>
              <a:r>
                <a:rPr lang="en-GB" sz="1800" b="1"/>
                <a:t>Thermo, Edax, Oxford and Bruker</a:t>
              </a:r>
              <a:r>
                <a:rPr lang="en-GB" sz="1800"/>
                <a:t> EDS interfaces</a:t>
              </a:r>
            </a:p>
            <a:p>
              <a:pPr algn="l">
                <a:buFont typeface="Wingdings" pitchFamily="2" charset="2"/>
                <a:buNone/>
              </a:pPr>
              <a:endParaRPr lang="en-GB" sz="1800"/>
            </a:p>
            <a:p>
              <a:pPr algn="l">
                <a:buFont typeface="Wingdings" pitchFamily="2" charset="2"/>
                <a:buChar char="ü"/>
              </a:pPr>
              <a:r>
                <a:rPr lang="en-GB" sz="1800"/>
                <a:t> User definable EDS integration time and EDS application preset time.</a:t>
              </a:r>
            </a:p>
          </p:txBody>
        </p:sp>
        <p:pic>
          <p:nvPicPr>
            <p:cNvPr id="59403" name="Picture 4" descr="EDS Display"/>
            <p:cNvPicPr>
              <a:picLocks noChangeAspect="1" noChangeArrowheads="1"/>
            </p:cNvPicPr>
            <p:nvPr/>
          </p:nvPicPr>
          <p:blipFill>
            <a:blip r:embed="rId3" cstate="print"/>
            <a:srcRect/>
            <a:stretch>
              <a:fillRect/>
            </a:stretch>
          </p:blipFill>
          <p:spPr bwMode="auto">
            <a:xfrm>
              <a:off x="3311" y="776"/>
              <a:ext cx="2343" cy="2331"/>
            </a:xfrm>
            <a:prstGeom prst="rect">
              <a:avLst/>
            </a:prstGeom>
            <a:noFill/>
            <a:ln w="9525">
              <a:noFill/>
              <a:miter lim="800000"/>
              <a:headEnd/>
              <a:tailEnd/>
            </a:ln>
          </p:spPr>
        </p:pic>
      </p:grpSp>
      <p:sp>
        <p:nvSpPr>
          <p:cNvPr id="59396" name="Text Box 6"/>
          <p:cNvSpPr txBox="1">
            <a:spLocks noChangeArrowheads="1"/>
          </p:cNvSpPr>
          <p:nvPr/>
        </p:nvSpPr>
        <p:spPr bwMode="auto">
          <a:xfrm>
            <a:off x="288925" y="5357813"/>
            <a:ext cx="4054475" cy="1069975"/>
          </a:xfrm>
          <a:prstGeom prst="rect">
            <a:avLst/>
          </a:prstGeom>
          <a:noFill/>
          <a:ln w="9525">
            <a:noFill/>
            <a:miter lim="800000"/>
            <a:headEnd/>
            <a:tailEnd/>
          </a:ln>
        </p:spPr>
        <p:txBody>
          <a:bodyPr>
            <a:spAutoFit/>
          </a:bodyPr>
          <a:lstStyle/>
          <a:p>
            <a:pPr algn="l"/>
            <a:r>
              <a:rPr lang="en-GB" sz="1600" b="1"/>
              <a:t>Automatically acquire a full EDS spectrum and all necessary detector parameters for complete off-line re-processing of combined EDS/WDS data.</a:t>
            </a:r>
            <a:endParaRPr lang="en-GB" sz="1600"/>
          </a:p>
        </p:txBody>
      </p:sp>
      <p:grpSp>
        <p:nvGrpSpPr>
          <p:cNvPr id="3" name="Group 8"/>
          <p:cNvGrpSpPr>
            <a:grpSpLocks/>
          </p:cNvGrpSpPr>
          <p:nvPr/>
        </p:nvGrpSpPr>
        <p:grpSpPr bwMode="auto">
          <a:xfrm>
            <a:off x="212725" y="2789238"/>
            <a:ext cx="8378825" cy="3965575"/>
            <a:chOff x="134" y="1757"/>
            <a:chExt cx="5278" cy="2498"/>
          </a:xfrm>
        </p:grpSpPr>
        <p:pic>
          <p:nvPicPr>
            <p:cNvPr id="59400" name="Picture 5" descr="Acquisition Options-2"/>
            <p:cNvPicPr>
              <a:picLocks noChangeAspect="1" noChangeArrowheads="1"/>
            </p:cNvPicPr>
            <p:nvPr/>
          </p:nvPicPr>
          <p:blipFill>
            <a:blip r:embed="rId4" cstate="print"/>
            <a:srcRect/>
            <a:stretch>
              <a:fillRect/>
            </a:stretch>
          </p:blipFill>
          <p:spPr bwMode="auto">
            <a:xfrm>
              <a:off x="2784" y="1757"/>
              <a:ext cx="2628" cy="2498"/>
            </a:xfrm>
            <a:prstGeom prst="rect">
              <a:avLst/>
            </a:prstGeom>
            <a:noFill/>
            <a:ln w="9525">
              <a:noFill/>
              <a:miter lim="800000"/>
              <a:headEnd/>
              <a:tailEnd/>
            </a:ln>
          </p:spPr>
        </p:pic>
        <p:sp>
          <p:nvSpPr>
            <p:cNvPr id="59401" name="Text Box 7"/>
            <p:cNvSpPr txBox="1">
              <a:spLocks noChangeArrowheads="1"/>
            </p:cNvSpPr>
            <p:nvPr/>
          </p:nvSpPr>
          <p:spPr bwMode="auto">
            <a:xfrm>
              <a:off x="134" y="2107"/>
              <a:ext cx="2650" cy="923"/>
            </a:xfrm>
            <a:prstGeom prst="rect">
              <a:avLst/>
            </a:prstGeom>
            <a:noFill/>
            <a:ln w="9525">
              <a:noFill/>
              <a:miter lim="800000"/>
              <a:headEnd/>
              <a:tailEnd/>
            </a:ln>
          </p:spPr>
          <p:txBody>
            <a:bodyPr>
              <a:spAutoFit/>
            </a:bodyPr>
            <a:lstStyle/>
            <a:p>
              <a:pPr algn="l">
                <a:buFont typeface="Wingdings" pitchFamily="2" charset="2"/>
                <a:buChar char="ü"/>
              </a:pPr>
              <a:r>
                <a:rPr lang="en-GB" sz="1800"/>
                <a:t> </a:t>
              </a:r>
              <a:r>
                <a:rPr lang="en-GB" sz="1800" b="1"/>
                <a:t>Automatically acquire</a:t>
              </a:r>
              <a:r>
                <a:rPr lang="en-GB" sz="1800"/>
                <a:t> a full EDS spectrum for each analysis.</a:t>
              </a:r>
            </a:p>
            <a:p>
              <a:pPr algn="l">
                <a:buFont typeface="Wingdings" pitchFamily="2" charset="2"/>
                <a:buNone/>
              </a:pPr>
              <a:endParaRPr lang="en-GB" sz="1800"/>
            </a:p>
            <a:p>
              <a:pPr algn="l">
                <a:buFont typeface="Wingdings" pitchFamily="2" charset="2"/>
                <a:buChar char="ü"/>
              </a:pPr>
              <a:r>
                <a:rPr lang="en-GB" sz="1800"/>
                <a:t> Easily integrate WDS and EDS elements using self-consistent matrix corrections.</a:t>
              </a:r>
            </a:p>
          </p:txBody>
        </p:sp>
      </p:grpSp>
      <p:sp>
        <p:nvSpPr>
          <p:cNvPr id="59399" name="Footer Placeholder 10"/>
          <p:cNvSpPr>
            <a:spLocks noGrp="1"/>
          </p:cNvSpPr>
          <p:nvPr>
            <p:ph type="ftr" sz="quarter" idx="10"/>
          </p:nvPr>
        </p:nvSpPr>
        <p:spPr>
          <a:noFill/>
        </p:spPr>
        <p:txBody>
          <a:bodyPr/>
          <a:lstStyle/>
          <a:p>
            <a:r>
              <a:rPr lang="en-GB" smtClean="0"/>
              <a:t>Carpenter PFE Calczaf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685800" y="457200"/>
            <a:ext cx="7772400" cy="731838"/>
          </a:xfrm>
        </p:spPr>
        <p:txBody>
          <a:bodyPr/>
          <a:lstStyle/>
          <a:p>
            <a:r>
              <a:rPr lang="en-US" smtClean="0"/>
              <a:t>Trace Element Analysis Capabilities</a:t>
            </a:r>
          </a:p>
        </p:txBody>
      </p:sp>
      <p:sp>
        <p:nvSpPr>
          <p:cNvPr id="60419" name="Content Placeholder 2"/>
          <p:cNvSpPr>
            <a:spLocks noGrp="1"/>
          </p:cNvSpPr>
          <p:nvPr>
            <p:ph idx="1"/>
          </p:nvPr>
        </p:nvSpPr>
        <p:spPr>
          <a:xfrm>
            <a:off x="685800" y="1554163"/>
            <a:ext cx="7772400" cy="4481512"/>
          </a:xfrm>
        </p:spPr>
        <p:txBody>
          <a:bodyPr/>
          <a:lstStyle/>
          <a:p>
            <a:r>
              <a:rPr lang="en-US" smtClean="0"/>
              <a:t>Multiple spectrometer counting strategy</a:t>
            </a:r>
          </a:p>
          <a:p>
            <a:r>
              <a:rPr lang="en-US" smtClean="0"/>
              <a:t>Can disable/re-enable individual spectrometer elements</a:t>
            </a:r>
          </a:p>
          <a:p>
            <a:r>
              <a:rPr lang="en-US" smtClean="0"/>
              <a:t>Statistical output for assessment of DL and precision</a:t>
            </a:r>
            <a:br>
              <a:rPr lang="en-US" smtClean="0"/>
            </a:br>
            <a:r>
              <a:rPr lang="en-US" smtClean="0"/>
              <a:t>Single point uncertainty</a:t>
            </a:r>
            <a:br>
              <a:rPr lang="en-US" smtClean="0"/>
            </a:br>
            <a:r>
              <a:rPr lang="en-US" smtClean="0"/>
              <a:t>Detection limit with confidence level</a:t>
            </a:r>
            <a:br>
              <a:rPr lang="en-US" smtClean="0"/>
            </a:br>
            <a:r>
              <a:rPr lang="en-US" smtClean="0"/>
              <a:t>Projected detection limit count times and concentrations</a:t>
            </a:r>
          </a:p>
          <a:p>
            <a:r>
              <a:rPr lang="en-US" smtClean="0"/>
              <a:t>Quantitative homogeneity parameters</a:t>
            </a:r>
          </a:p>
        </p:txBody>
      </p:sp>
      <p:sp>
        <p:nvSpPr>
          <p:cNvPr id="60421" name="Footer Placeholder 4"/>
          <p:cNvSpPr>
            <a:spLocks noGrp="1"/>
          </p:cNvSpPr>
          <p:nvPr>
            <p:ph type="ftr" sz="quarter" idx="11"/>
          </p:nvPr>
        </p:nvSpPr>
        <p:spPr>
          <a:noFill/>
        </p:spPr>
        <p:txBody>
          <a:bodyPr/>
          <a:lstStyle/>
          <a:p>
            <a:r>
              <a:rPr lang="en-GB" smtClean="0"/>
              <a:t>Carpenter PFE Calczaf</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685800" y="457200"/>
            <a:ext cx="7772400" cy="731838"/>
          </a:xfrm>
        </p:spPr>
        <p:txBody>
          <a:bodyPr/>
          <a:lstStyle/>
          <a:p>
            <a:r>
              <a:rPr lang="en-US" smtClean="0"/>
              <a:t>Quantitative Analysis Options</a:t>
            </a:r>
          </a:p>
        </p:txBody>
      </p:sp>
      <p:sp>
        <p:nvSpPr>
          <p:cNvPr id="61443" name="Content Placeholder 2"/>
          <p:cNvSpPr>
            <a:spLocks noGrp="1"/>
          </p:cNvSpPr>
          <p:nvPr>
            <p:ph idx="1"/>
          </p:nvPr>
        </p:nvSpPr>
        <p:spPr>
          <a:xfrm>
            <a:off x="685800" y="1554163"/>
            <a:ext cx="7772400" cy="4481512"/>
          </a:xfrm>
        </p:spPr>
        <p:txBody>
          <a:bodyPr/>
          <a:lstStyle/>
          <a:p>
            <a:r>
              <a:rPr lang="en-US" smtClean="0"/>
              <a:t>Full CITZAF algorithms plus all known mass absorption coefficient data sets</a:t>
            </a:r>
          </a:p>
          <a:p>
            <a:r>
              <a:rPr lang="en-US" smtClean="0"/>
              <a:t>User mac file, also empirical mac values (light element)</a:t>
            </a:r>
          </a:p>
          <a:p>
            <a:r>
              <a:rPr lang="en-US" smtClean="0"/>
              <a:t>Area peak factors for P-B conversion to area for light els</a:t>
            </a:r>
          </a:p>
        </p:txBody>
      </p:sp>
      <p:sp>
        <p:nvSpPr>
          <p:cNvPr id="61445" name="Footer Placeholder 4"/>
          <p:cNvSpPr>
            <a:spLocks noGrp="1"/>
          </p:cNvSpPr>
          <p:nvPr>
            <p:ph type="ftr" sz="quarter" idx="11"/>
          </p:nvPr>
        </p:nvSpPr>
        <p:spPr>
          <a:noFill/>
        </p:spPr>
        <p:txBody>
          <a:bodyPr/>
          <a:lstStyle/>
          <a:p>
            <a:r>
              <a:rPr lang="en-GB" smtClean="0"/>
              <a:t>Carpenter PFE Calczaf</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3"/>
          <p:cNvSpPr>
            <a:spLocks noGrp="1"/>
          </p:cNvSpPr>
          <p:nvPr>
            <p:ph type="title"/>
          </p:nvPr>
        </p:nvSpPr>
        <p:spPr/>
        <p:txBody>
          <a:bodyPr/>
          <a:lstStyle/>
          <a:p>
            <a:r>
              <a:rPr lang="en-US" smtClean="0"/>
              <a:t>Quantitative Correction Algorithms and MAC sets</a:t>
            </a:r>
          </a:p>
        </p:txBody>
      </p:sp>
      <p:pic>
        <p:nvPicPr>
          <p:cNvPr id="62467" name="Picture 4"/>
          <p:cNvPicPr>
            <a:picLocks noChangeAspect="1" noChangeArrowheads="1"/>
          </p:cNvPicPr>
          <p:nvPr/>
        </p:nvPicPr>
        <p:blipFill>
          <a:blip r:embed="rId2" cstate="print"/>
          <a:srcRect/>
          <a:stretch>
            <a:fillRect/>
          </a:stretch>
        </p:blipFill>
        <p:spPr bwMode="auto">
          <a:xfrm>
            <a:off x="4281488" y="1222375"/>
            <a:ext cx="4702175" cy="4565650"/>
          </a:xfrm>
          <a:prstGeom prst="rect">
            <a:avLst/>
          </a:prstGeom>
          <a:noFill/>
          <a:ln w="25400">
            <a:noFill/>
            <a:miter lim="800000"/>
            <a:headEnd/>
            <a:tailEnd/>
          </a:ln>
        </p:spPr>
      </p:pic>
      <p:pic>
        <p:nvPicPr>
          <p:cNvPr id="62468" name="Picture 5"/>
          <p:cNvPicPr>
            <a:picLocks noChangeAspect="1" noChangeArrowheads="1"/>
          </p:cNvPicPr>
          <p:nvPr/>
        </p:nvPicPr>
        <p:blipFill>
          <a:blip r:embed="rId3" cstate="print"/>
          <a:srcRect/>
          <a:stretch>
            <a:fillRect/>
          </a:stretch>
        </p:blipFill>
        <p:spPr bwMode="auto">
          <a:xfrm>
            <a:off x="317500" y="1231900"/>
            <a:ext cx="3895725" cy="1790700"/>
          </a:xfrm>
          <a:prstGeom prst="rect">
            <a:avLst/>
          </a:prstGeom>
          <a:noFill/>
          <a:ln w="25400">
            <a:noFill/>
            <a:miter lim="800000"/>
            <a:headEnd/>
            <a:tailEnd/>
          </a:ln>
        </p:spPr>
      </p:pic>
      <p:pic>
        <p:nvPicPr>
          <p:cNvPr id="62469" name="Picture 6"/>
          <p:cNvPicPr>
            <a:picLocks noChangeAspect="1" noChangeArrowheads="1"/>
          </p:cNvPicPr>
          <p:nvPr/>
        </p:nvPicPr>
        <p:blipFill>
          <a:blip r:embed="rId4" cstate="print"/>
          <a:srcRect/>
          <a:stretch>
            <a:fillRect/>
          </a:stretch>
        </p:blipFill>
        <p:spPr bwMode="auto">
          <a:xfrm>
            <a:off x="277813" y="3116263"/>
            <a:ext cx="3932237" cy="1587500"/>
          </a:xfrm>
          <a:prstGeom prst="rect">
            <a:avLst/>
          </a:prstGeom>
          <a:noFill/>
          <a:ln w="25400">
            <a:noFill/>
            <a:miter lim="800000"/>
            <a:headEnd/>
            <a:tailEnd/>
          </a:ln>
        </p:spPr>
      </p:pic>
      <p:sp>
        <p:nvSpPr>
          <p:cNvPr id="62471"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smtClean="0"/>
              <a:t>Remote Automation Interface: Excel VBA</a:t>
            </a:r>
          </a:p>
        </p:txBody>
      </p:sp>
      <p:pic>
        <p:nvPicPr>
          <p:cNvPr id="63491" name="Picture 3"/>
          <p:cNvPicPr>
            <a:picLocks noChangeAspect="1" noChangeArrowheads="1"/>
          </p:cNvPicPr>
          <p:nvPr/>
        </p:nvPicPr>
        <p:blipFill>
          <a:blip r:embed="rId2" cstate="print"/>
          <a:srcRect/>
          <a:stretch>
            <a:fillRect/>
          </a:stretch>
        </p:blipFill>
        <p:spPr bwMode="auto">
          <a:xfrm>
            <a:off x="144463" y="1065213"/>
            <a:ext cx="4786312" cy="5600700"/>
          </a:xfrm>
          <a:prstGeom prst="rect">
            <a:avLst/>
          </a:prstGeom>
          <a:noFill/>
          <a:ln w="25400">
            <a:noFill/>
            <a:miter lim="800000"/>
            <a:headEnd/>
            <a:tailEnd/>
          </a:ln>
        </p:spPr>
      </p:pic>
      <p:pic>
        <p:nvPicPr>
          <p:cNvPr id="63492" name="Picture 4"/>
          <p:cNvPicPr>
            <a:picLocks noChangeAspect="1" noChangeArrowheads="1"/>
          </p:cNvPicPr>
          <p:nvPr/>
        </p:nvPicPr>
        <p:blipFill>
          <a:blip r:embed="rId3" cstate="print"/>
          <a:srcRect/>
          <a:stretch>
            <a:fillRect/>
          </a:stretch>
        </p:blipFill>
        <p:spPr bwMode="auto">
          <a:xfrm>
            <a:off x="4532313" y="1062038"/>
            <a:ext cx="4318000" cy="3067050"/>
          </a:xfrm>
          <a:prstGeom prst="rect">
            <a:avLst/>
          </a:prstGeom>
          <a:noFill/>
          <a:ln w="25400">
            <a:noFill/>
            <a:miter lim="800000"/>
            <a:headEnd/>
            <a:tailEnd/>
          </a:ln>
        </p:spPr>
      </p:pic>
      <p:sp>
        <p:nvSpPr>
          <p:cNvPr id="63493" name="Rectangle 5"/>
          <p:cNvSpPr>
            <a:spLocks noChangeArrowheads="1"/>
          </p:cNvSpPr>
          <p:nvPr/>
        </p:nvSpPr>
        <p:spPr bwMode="auto">
          <a:xfrm>
            <a:off x="458788" y="5180013"/>
            <a:ext cx="8364537" cy="1320800"/>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Excel VBA code showing PFE public automation calls</a:t>
            </a:r>
            <a:br>
              <a:rPr lang="en-US"/>
            </a:br>
            <a:r>
              <a:rPr lang="en-US"/>
              <a:t>Example code for WDS deadtime measurement, sets probe current, counts WDS</a:t>
            </a:r>
            <a:br>
              <a:rPr lang="en-US"/>
            </a:br>
            <a:r>
              <a:rPr lang="en-US"/>
              <a:t>Results written to Excel sheet</a:t>
            </a:r>
            <a:br>
              <a:rPr lang="en-US"/>
            </a:br>
            <a:r>
              <a:rPr lang="en-US"/>
              <a:t>Control handled via buttons in Excel sheet</a:t>
            </a:r>
          </a:p>
        </p:txBody>
      </p:sp>
      <p:sp>
        <p:nvSpPr>
          <p:cNvPr id="63495"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US" smtClean="0"/>
              <a:t>WDS Spectrometer Alignment: Excel Example</a:t>
            </a:r>
          </a:p>
        </p:txBody>
      </p:sp>
      <p:pic>
        <p:nvPicPr>
          <p:cNvPr id="64515" name="Picture 3"/>
          <p:cNvPicPr>
            <a:picLocks noChangeAspect="1" noChangeArrowheads="1"/>
          </p:cNvPicPr>
          <p:nvPr/>
        </p:nvPicPr>
        <p:blipFill>
          <a:blip r:embed="rId2" cstate="print"/>
          <a:srcRect/>
          <a:stretch>
            <a:fillRect/>
          </a:stretch>
        </p:blipFill>
        <p:spPr bwMode="auto">
          <a:xfrm>
            <a:off x="166688" y="977900"/>
            <a:ext cx="6602412" cy="5268913"/>
          </a:xfrm>
          <a:prstGeom prst="rect">
            <a:avLst/>
          </a:prstGeom>
          <a:noFill/>
          <a:ln w="25400">
            <a:noFill/>
            <a:miter lim="800000"/>
            <a:headEnd/>
            <a:tailEnd/>
          </a:ln>
        </p:spPr>
      </p:pic>
      <p:sp>
        <p:nvSpPr>
          <p:cNvPr id="64516" name="Rectangle 5"/>
          <p:cNvSpPr>
            <a:spLocks noChangeArrowheads="1"/>
          </p:cNvSpPr>
          <p:nvPr/>
        </p:nvSpPr>
        <p:spPr bwMode="auto">
          <a:xfrm>
            <a:off x="3041650" y="5905500"/>
            <a:ext cx="5875338" cy="704850"/>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Excel sheet showing WDS spectrometer alignment data</a:t>
            </a:r>
            <a:br>
              <a:rPr lang="en-US"/>
            </a:br>
            <a:r>
              <a:rPr lang="en-US"/>
              <a:t>Acquired using Startwin program, output to Excel</a:t>
            </a:r>
          </a:p>
        </p:txBody>
      </p:sp>
      <p:sp>
        <p:nvSpPr>
          <p:cNvPr id="64517" name="Rectangle 5"/>
          <p:cNvSpPr>
            <a:spLocks noChangeArrowheads="1"/>
          </p:cNvSpPr>
          <p:nvPr/>
        </p:nvSpPr>
        <p:spPr bwMode="auto">
          <a:xfrm>
            <a:off x="4757738" y="2239963"/>
            <a:ext cx="3849687" cy="1012825"/>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All count data scaled to maximum</a:t>
            </a:r>
            <a:br>
              <a:rPr lang="en-US"/>
            </a:br>
            <a:r>
              <a:rPr lang="en-US"/>
              <a:t>Should observe max counts at</a:t>
            </a:r>
            <a:br>
              <a:rPr lang="en-US"/>
            </a:br>
            <a:r>
              <a:rPr lang="en-US"/>
              <a:t>Z focus position</a:t>
            </a:r>
          </a:p>
        </p:txBody>
      </p:sp>
      <p:sp>
        <p:nvSpPr>
          <p:cNvPr id="64519"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smtClean="0"/>
              <a:t>Probe for EPMA</a:t>
            </a:r>
          </a:p>
        </p:txBody>
      </p:sp>
      <p:sp>
        <p:nvSpPr>
          <p:cNvPr id="65539" name="Footer Placeholder 2"/>
          <p:cNvSpPr>
            <a:spLocks noGrp="1"/>
          </p:cNvSpPr>
          <p:nvPr>
            <p:ph type="ftr" sz="quarter" idx="10"/>
          </p:nvPr>
        </p:nvSpPr>
        <p:spPr>
          <a:noFill/>
        </p:spPr>
        <p:txBody>
          <a:bodyPr/>
          <a:lstStyle/>
          <a:p>
            <a:r>
              <a:rPr lang="en-GB" smtClean="0"/>
              <a:t>Carpenter PFE Calczaf</a:t>
            </a:r>
          </a:p>
        </p:txBody>
      </p:sp>
      <p:pic>
        <p:nvPicPr>
          <p:cNvPr id="65541" name="Picture 2" descr="http://pages.uoregon.edu/donovan/images/Fellowship%20of%20the%20Probe.jpg"/>
          <p:cNvPicPr>
            <a:picLocks noChangeAspect="1" noChangeArrowheads="1"/>
          </p:cNvPicPr>
          <p:nvPr/>
        </p:nvPicPr>
        <p:blipFill>
          <a:blip r:embed="rId2" cstate="print"/>
          <a:srcRect/>
          <a:stretch>
            <a:fillRect/>
          </a:stretch>
        </p:blipFill>
        <p:spPr bwMode="auto">
          <a:xfrm>
            <a:off x="823913" y="1028700"/>
            <a:ext cx="7340600" cy="5524500"/>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ctrTitle"/>
          </p:nvPr>
        </p:nvSpPr>
        <p:spPr>
          <a:xfrm>
            <a:off x="377991" y="1897537"/>
            <a:ext cx="8386339" cy="1934480"/>
          </a:xfrm>
        </p:spPr>
        <p:txBody>
          <a:bodyPr/>
          <a:lstStyle/>
          <a:p>
            <a:pPr eaLnBrk="1" hangingPunct="1"/>
            <a:r>
              <a:rPr lang="en-US" dirty="0" err="1" smtClean="0">
                <a:solidFill>
                  <a:schemeClr val="bg1"/>
                </a:solidFill>
              </a:rPr>
              <a:t>Calczaf</a:t>
            </a:r>
            <a:r>
              <a:rPr lang="en-US" dirty="0" smtClean="0">
                <a:solidFill>
                  <a:schemeClr val="bg1"/>
                </a:solidFill>
              </a:rPr>
              <a:t> overview</a:t>
            </a:r>
          </a:p>
        </p:txBody>
      </p:sp>
      <p:sp>
        <p:nvSpPr>
          <p:cNvPr id="3" name="Footer Placeholder 2"/>
          <p:cNvSpPr>
            <a:spLocks noGrp="1"/>
          </p:cNvSpPr>
          <p:nvPr>
            <p:ph type="ftr" sz="quarter" idx="10"/>
          </p:nvPr>
        </p:nvSpPr>
        <p:spPr/>
        <p:txBody>
          <a:bodyPr/>
          <a:lstStyle/>
          <a:p>
            <a:pPr>
              <a:defRPr/>
            </a:pPr>
            <a:r>
              <a:rPr lang="en-GB" altLang="en-GB" smtClean="0"/>
              <a:t>Carpenter PFE Calczaf</a:t>
            </a:r>
            <a:endParaRPr lang="en-GB" alt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smtClean="0"/>
              <a:t>Standard Database: Kakanui Hornblende</a:t>
            </a:r>
          </a:p>
        </p:txBody>
      </p:sp>
      <p:pic>
        <p:nvPicPr>
          <p:cNvPr id="13315" name="Picture 3"/>
          <p:cNvPicPr>
            <a:picLocks noChangeAspect="1" noChangeArrowheads="1"/>
          </p:cNvPicPr>
          <p:nvPr/>
        </p:nvPicPr>
        <p:blipFill>
          <a:blip r:embed="rId2" cstate="print"/>
          <a:srcRect/>
          <a:stretch>
            <a:fillRect/>
          </a:stretch>
        </p:blipFill>
        <p:spPr bwMode="auto">
          <a:xfrm>
            <a:off x="503238" y="1581150"/>
            <a:ext cx="5095875" cy="4503738"/>
          </a:xfrm>
          <a:prstGeom prst="rect">
            <a:avLst/>
          </a:prstGeom>
          <a:noFill/>
          <a:ln w="25400">
            <a:noFill/>
            <a:miter lim="800000"/>
            <a:headEnd/>
            <a:tailEnd/>
          </a:ln>
        </p:spPr>
      </p:pic>
      <p:pic>
        <p:nvPicPr>
          <p:cNvPr id="13316" name="Picture 4"/>
          <p:cNvPicPr>
            <a:picLocks noChangeAspect="1" noChangeArrowheads="1"/>
          </p:cNvPicPr>
          <p:nvPr/>
        </p:nvPicPr>
        <p:blipFill>
          <a:blip r:embed="rId3" cstate="print"/>
          <a:srcRect/>
          <a:stretch>
            <a:fillRect/>
          </a:stretch>
        </p:blipFill>
        <p:spPr bwMode="auto">
          <a:xfrm>
            <a:off x="3900488" y="1993900"/>
            <a:ext cx="4794250" cy="4171950"/>
          </a:xfrm>
          <a:prstGeom prst="rect">
            <a:avLst/>
          </a:prstGeom>
          <a:noFill/>
          <a:ln w="25400">
            <a:noFill/>
            <a:miter lim="800000"/>
            <a:headEnd/>
            <a:tailEnd/>
          </a:ln>
        </p:spPr>
      </p:pic>
      <p:sp>
        <p:nvSpPr>
          <p:cNvPr id="13318"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4"/>
          <p:cNvSpPr>
            <a:spLocks noGrp="1"/>
          </p:cNvSpPr>
          <p:nvPr>
            <p:ph type="title"/>
          </p:nvPr>
        </p:nvSpPr>
        <p:spPr/>
        <p:txBody>
          <a:bodyPr/>
          <a:lstStyle/>
          <a:p>
            <a:r>
              <a:rPr lang="en-US" smtClean="0"/>
              <a:t>CalcZAF Overview</a:t>
            </a:r>
          </a:p>
        </p:txBody>
      </p:sp>
      <p:sp>
        <p:nvSpPr>
          <p:cNvPr id="66563" name="Footer Placeholder 3"/>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685800" y="457200"/>
            <a:ext cx="7772400" cy="731838"/>
          </a:xfrm>
        </p:spPr>
        <p:txBody>
          <a:bodyPr/>
          <a:lstStyle/>
          <a:p>
            <a:r>
              <a:rPr lang="en-US" smtClean="0"/>
              <a:t>CalcZAF Program</a:t>
            </a:r>
          </a:p>
        </p:txBody>
      </p:sp>
      <p:sp>
        <p:nvSpPr>
          <p:cNvPr id="67587" name="Content Placeholder 2"/>
          <p:cNvSpPr>
            <a:spLocks noGrp="1"/>
          </p:cNvSpPr>
          <p:nvPr>
            <p:ph idx="1"/>
          </p:nvPr>
        </p:nvSpPr>
        <p:spPr>
          <a:xfrm>
            <a:off x="685800" y="1554163"/>
            <a:ext cx="7772400" cy="4481512"/>
          </a:xfrm>
        </p:spPr>
        <p:txBody>
          <a:bodyPr/>
          <a:lstStyle/>
          <a:p>
            <a:r>
              <a:rPr lang="en-US" smtClean="0"/>
              <a:t>CalcZAF is the CITZAF program with excellent additions and graphical interface, written by John Donovan</a:t>
            </a:r>
          </a:p>
          <a:p>
            <a:r>
              <a:rPr lang="en-US" smtClean="0"/>
              <a:t>Free, available from:</a:t>
            </a:r>
            <a:br>
              <a:rPr lang="en-US" smtClean="0"/>
            </a:br>
            <a:r>
              <a:rPr lang="en-US" smtClean="0">
                <a:hlinkClick r:id="rId2"/>
              </a:rPr>
              <a:t>http://www.probesoftware.com/Technical.htm</a:t>
            </a:r>
            <a:endParaRPr lang="en-US" smtClean="0"/>
          </a:p>
          <a:p>
            <a:r>
              <a:rPr lang="en-US" smtClean="0"/>
              <a:t>Calculate C ↔ K, ZAF factors</a:t>
            </a:r>
          </a:p>
          <a:p>
            <a:r>
              <a:rPr lang="en-US" smtClean="0"/>
              <a:t>Correction algorithms and mac data sets</a:t>
            </a:r>
          </a:p>
          <a:p>
            <a:r>
              <a:rPr lang="en-US" smtClean="0"/>
              <a:t>Alpha factors</a:t>
            </a:r>
          </a:p>
          <a:p>
            <a:r>
              <a:rPr lang="en-US" smtClean="0"/>
              <a:t>Electron and x-ray ranges</a:t>
            </a:r>
          </a:p>
          <a:p>
            <a:r>
              <a:rPr lang="en-US" smtClean="0"/>
              <a:t>Trace element analysis parameters</a:t>
            </a:r>
          </a:p>
          <a:p>
            <a:r>
              <a:rPr lang="en-US" smtClean="0"/>
              <a:t>Evaluation of accuracy</a:t>
            </a:r>
          </a:p>
        </p:txBody>
      </p:sp>
      <p:sp>
        <p:nvSpPr>
          <p:cNvPr id="67589" name="Footer Placeholder 4"/>
          <p:cNvSpPr>
            <a:spLocks noGrp="1"/>
          </p:cNvSpPr>
          <p:nvPr>
            <p:ph type="ftr" sz="quarter" idx="11"/>
          </p:nvPr>
        </p:nvSpPr>
        <p:spPr>
          <a:noFill/>
        </p:spPr>
        <p:txBody>
          <a:bodyPr/>
          <a:lstStyle/>
          <a:p>
            <a:r>
              <a:rPr lang="en-GB" smtClean="0"/>
              <a:t>Carpenter PFE Calczaf</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685800" y="457200"/>
            <a:ext cx="7772400" cy="731838"/>
          </a:xfrm>
        </p:spPr>
        <p:txBody>
          <a:bodyPr/>
          <a:lstStyle/>
          <a:p>
            <a:r>
              <a:rPr lang="en-US" smtClean="0"/>
              <a:t>CalcZAF Quantitative Analysis Modes</a:t>
            </a:r>
          </a:p>
        </p:txBody>
      </p:sp>
      <p:sp>
        <p:nvSpPr>
          <p:cNvPr id="68611" name="Content Placeholder 2"/>
          <p:cNvSpPr>
            <a:spLocks noGrp="1"/>
          </p:cNvSpPr>
          <p:nvPr>
            <p:ph idx="1"/>
          </p:nvPr>
        </p:nvSpPr>
        <p:spPr>
          <a:xfrm>
            <a:off x="685800" y="1554163"/>
            <a:ext cx="7772400" cy="4481512"/>
          </a:xfrm>
        </p:spPr>
        <p:txBody>
          <a:bodyPr/>
          <a:lstStyle/>
          <a:p>
            <a:r>
              <a:rPr lang="en-US" smtClean="0"/>
              <a:t>Calculate K-ratio from input concentration C</a:t>
            </a:r>
          </a:p>
          <a:p>
            <a:r>
              <a:rPr lang="en-US" smtClean="0"/>
              <a:t>Calculate concentration C from:</a:t>
            </a:r>
            <a:br>
              <a:rPr lang="en-US" smtClean="0"/>
            </a:br>
            <a:r>
              <a:rPr lang="en-US" smtClean="0"/>
              <a:t>Raw x-ray intensities</a:t>
            </a:r>
            <a:br>
              <a:rPr lang="en-US" smtClean="0"/>
            </a:br>
            <a:r>
              <a:rPr lang="en-US" smtClean="0"/>
              <a:t>K-ratio relative to pure element (default output)</a:t>
            </a:r>
            <a:br>
              <a:rPr lang="en-US" smtClean="0"/>
            </a:br>
            <a:r>
              <a:rPr lang="en-US" smtClean="0"/>
              <a:t>K-ratio relative to declared standard</a:t>
            </a:r>
          </a:p>
          <a:p>
            <a:r>
              <a:rPr lang="en-US" smtClean="0"/>
              <a:t>Calculation options for specified elements</a:t>
            </a:r>
          </a:p>
          <a:p>
            <a:r>
              <a:rPr lang="en-US" smtClean="0"/>
              <a:t>Formula basis</a:t>
            </a:r>
          </a:p>
          <a:p>
            <a:r>
              <a:rPr lang="en-US" smtClean="0"/>
              <a:t>Input data from:</a:t>
            </a:r>
            <a:br>
              <a:rPr lang="en-US" smtClean="0"/>
            </a:br>
            <a:r>
              <a:rPr lang="en-US" smtClean="0"/>
              <a:t>Manual input</a:t>
            </a:r>
            <a:br>
              <a:rPr lang="en-US" smtClean="0"/>
            </a:br>
            <a:r>
              <a:rPr lang="en-US" smtClean="0"/>
              <a:t>CalcZAF input file</a:t>
            </a:r>
            <a:br>
              <a:rPr lang="en-US" smtClean="0"/>
            </a:br>
            <a:r>
              <a:rPr lang="en-US" smtClean="0"/>
              <a:t>	From saved CalcZAF setup or PFE CZ output file </a:t>
            </a:r>
          </a:p>
        </p:txBody>
      </p:sp>
      <p:sp>
        <p:nvSpPr>
          <p:cNvPr id="68613" name="Footer Placeholder 4"/>
          <p:cNvSpPr>
            <a:spLocks noGrp="1"/>
          </p:cNvSpPr>
          <p:nvPr>
            <p:ph type="ftr" sz="quarter" idx="11"/>
          </p:nvPr>
        </p:nvSpPr>
        <p:spPr>
          <a:noFill/>
        </p:spPr>
        <p:txBody>
          <a:bodyPr/>
          <a:lstStyle/>
          <a:p>
            <a:r>
              <a:rPr lang="en-GB" smtClean="0"/>
              <a:t>Carpenter PFE Calczaf</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smtClean="0"/>
              <a:t>CalcZAF Log and Entry Windows</a:t>
            </a:r>
          </a:p>
        </p:txBody>
      </p:sp>
      <p:pic>
        <p:nvPicPr>
          <p:cNvPr id="69635" name="Picture 2"/>
          <p:cNvPicPr>
            <a:picLocks noChangeAspect="1" noChangeArrowheads="1"/>
          </p:cNvPicPr>
          <p:nvPr/>
        </p:nvPicPr>
        <p:blipFill>
          <a:blip r:embed="rId2" cstate="print"/>
          <a:srcRect/>
          <a:stretch>
            <a:fillRect/>
          </a:stretch>
        </p:blipFill>
        <p:spPr bwMode="auto">
          <a:xfrm>
            <a:off x="254000" y="1549400"/>
            <a:ext cx="6081713" cy="4851400"/>
          </a:xfrm>
          <a:prstGeom prst="rect">
            <a:avLst/>
          </a:prstGeom>
          <a:noFill/>
          <a:ln w="25400">
            <a:noFill/>
            <a:miter lim="800000"/>
            <a:headEnd/>
            <a:tailEnd/>
          </a:ln>
        </p:spPr>
      </p:pic>
      <p:pic>
        <p:nvPicPr>
          <p:cNvPr id="69636" name="Picture 3"/>
          <p:cNvPicPr>
            <a:picLocks noChangeAspect="1" noChangeArrowheads="1"/>
          </p:cNvPicPr>
          <p:nvPr/>
        </p:nvPicPr>
        <p:blipFill>
          <a:blip r:embed="rId3" cstate="print"/>
          <a:srcRect/>
          <a:stretch>
            <a:fillRect/>
          </a:stretch>
        </p:blipFill>
        <p:spPr bwMode="auto">
          <a:xfrm>
            <a:off x="3862388" y="1584325"/>
            <a:ext cx="5092700" cy="3211513"/>
          </a:xfrm>
          <a:prstGeom prst="rect">
            <a:avLst/>
          </a:prstGeom>
          <a:noFill/>
          <a:ln w="25400">
            <a:noFill/>
            <a:miter lim="800000"/>
            <a:headEnd/>
            <a:tailEnd/>
          </a:ln>
        </p:spPr>
      </p:pic>
      <p:sp>
        <p:nvSpPr>
          <p:cNvPr id="69638"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smtClean="0"/>
              <a:t>Calculate K-ratio from Entered Composition</a:t>
            </a:r>
          </a:p>
        </p:txBody>
      </p:sp>
      <p:pic>
        <p:nvPicPr>
          <p:cNvPr id="70659" name="Picture 3"/>
          <p:cNvPicPr>
            <a:picLocks noChangeAspect="1" noChangeArrowheads="1"/>
          </p:cNvPicPr>
          <p:nvPr/>
        </p:nvPicPr>
        <p:blipFill>
          <a:blip r:embed="rId2" cstate="print"/>
          <a:srcRect/>
          <a:stretch>
            <a:fillRect/>
          </a:stretch>
        </p:blipFill>
        <p:spPr bwMode="auto">
          <a:xfrm>
            <a:off x="525463" y="3355975"/>
            <a:ext cx="5092700" cy="3211513"/>
          </a:xfrm>
          <a:prstGeom prst="rect">
            <a:avLst/>
          </a:prstGeom>
          <a:noFill/>
          <a:ln w="25400">
            <a:noFill/>
            <a:miter lim="800000"/>
            <a:headEnd/>
            <a:tailEnd/>
          </a:ln>
        </p:spPr>
      </p:pic>
      <p:pic>
        <p:nvPicPr>
          <p:cNvPr id="70660" name="Picture 2"/>
          <p:cNvPicPr>
            <a:picLocks noChangeAspect="1" noChangeArrowheads="1"/>
          </p:cNvPicPr>
          <p:nvPr/>
        </p:nvPicPr>
        <p:blipFill>
          <a:blip r:embed="rId3" cstate="print"/>
          <a:srcRect/>
          <a:stretch>
            <a:fillRect/>
          </a:stretch>
        </p:blipFill>
        <p:spPr bwMode="auto">
          <a:xfrm>
            <a:off x="2873375" y="2827338"/>
            <a:ext cx="5622925" cy="2260600"/>
          </a:xfrm>
          <a:prstGeom prst="rect">
            <a:avLst/>
          </a:prstGeom>
          <a:noFill/>
          <a:ln w="25400">
            <a:noFill/>
            <a:miter lim="800000"/>
            <a:headEnd/>
            <a:tailEnd/>
          </a:ln>
        </p:spPr>
      </p:pic>
      <p:sp>
        <p:nvSpPr>
          <p:cNvPr id="70661" name="Rectangle 5"/>
          <p:cNvSpPr>
            <a:spLocks noChangeArrowheads="1"/>
          </p:cNvSpPr>
          <p:nvPr/>
        </p:nvSpPr>
        <p:spPr bwMode="auto">
          <a:xfrm>
            <a:off x="647700" y="1127125"/>
            <a:ext cx="7816850" cy="1474788"/>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Using Enter Composition as Atom String Option</a:t>
            </a:r>
            <a:br>
              <a:rPr lang="en-US"/>
            </a:br>
            <a:r>
              <a:rPr lang="en-US"/>
              <a:t>Easiest data entry to evaluate ZAF factors</a:t>
            </a:r>
          </a:p>
          <a:p>
            <a:pPr algn="l">
              <a:spcBef>
                <a:spcPct val="50000"/>
              </a:spcBef>
            </a:pPr>
            <a:r>
              <a:rPr lang="en-US"/>
              <a:t>Forsterite entered as mg2sio4</a:t>
            </a:r>
            <a:br>
              <a:rPr lang="en-US"/>
            </a:br>
            <a:r>
              <a:rPr lang="en-US"/>
              <a:t>Enter Mg</a:t>
            </a:r>
            <a:r>
              <a:rPr lang="en-US" baseline="-25000"/>
              <a:t>1.8</a:t>
            </a:r>
            <a:r>
              <a:rPr lang="en-US"/>
              <a:t>Fe</a:t>
            </a:r>
            <a:r>
              <a:rPr lang="en-US" baseline="-25000"/>
              <a:t>0.2</a:t>
            </a:r>
            <a:r>
              <a:rPr lang="en-US"/>
              <a:t>SiO</a:t>
            </a:r>
            <a:r>
              <a:rPr lang="en-US" baseline="-25000"/>
              <a:t>4</a:t>
            </a:r>
            <a:r>
              <a:rPr lang="en-US"/>
              <a:t> as mg18fe2si10o40, i.e., integers</a:t>
            </a:r>
          </a:p>
        </p:txBody>
      </p:sp>
      <p:sp>
        <p:nvSpPr>
          <p:cNvPr id="70663"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r>
              <a:rPr lang="en-US" smtClean="0"/>
              <a:t>Log Window Output for Forsterite 15kV, 40 deg</a:t>
            </a:r>
          </a:p>
        </p:txBody>
      </p:sp>
      <p:pic>
        <p:nvPicPr>
          <p:cNvPr id="71683" name="Picture 2"/>
          <p:cNvPicPr>
            <a:picLocks noChangeAspect="1" noChangeArrowheads="1"/>
          </p:cNvPicPr>
          <p:nvPr/>
        </p:nvPicPr>
        <p:blipFill>
          <a:blip r:embed="rId2" cstate="print"/>
          <a:srcRect/>
          <a:stretch>
            <a:fillRect/>
          </a:stretch>
        </p:blipFill>
        <p:spPr bwMode="auto">
          <a:xfrm>
            <a:off x="149225" y="996950"/>
            <a:ext cx="7186613" cy="5734050"/>
          </a:xfrm>
          <a:prstGeom prst="rect">
            <a:avLst/>
          </a:prstGeom>
          <a:noFill/>
          <a:ln w="25400">
            <a:noFill/>
            <a:miter lim="800000"/>
            <a:headEnd/>
            <a:tailEnd/>
          </a:ln>
        </p:spPr>
      </p:pic>
      <p:sp>
        <p:nvSpPr>
          <p:cNvPr id="71684" name="Rectangle 5"/>
          <p:cNvSpPr>
            <a:spLocks noChangeArrowheads="1"/>
          </p:cNvSpPr>
          <p:nvPr/>
        </p:nvSpPr>
        <p:spPr bwMode="auto">
          <a:xfrm>
            <a:off x="4173538" y="1249363"/>
            <a:ext cx="3414712" cy="706437"/>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Mass absorption coefficients</a:t>
            </a:r>
            <a:br>
              <a:rPr lang="en-US"/>
            </a:br>
            <a:r>
              <a:rPr lang="en-US"/>
              <a:t>data file used and values</a:t>
            </a:r>
          </a:p>
        </p:txBody>
      </p:sp>
      <p:sp>
        <p:nvSpPr>
          <p:cNvPr id="71685" name="Rectangle 5"/>
          <p:cNvSpPr>
            <a:spLocks noChangeArrowheads="1"/>
          </p:cNvSpPr>
          <p:nvPr/>
        </p:nvSpPr>
        <p:spPr bwMode="auto">
          <a:xfrm>
            <a:off x="207963" y="2008188"/>
            <a:ext cx="3817937" cy="1876425"/>
          </a:xfrm>
          <a:prstGeom prst="rect">
            <a:avLst/>
          </a:prstGeom>
          <a:noFill/>
          <a:ln w="25400" algn="ctr">
            <a:solidFill>
              <a:srgbClr val="FF0000"/>
            </a:solidFill>
            <a:round/>
            <a:headEnd/>
            <a:tailEnd/>
          </a:ln>
        </p:spPr>
        <p:txBody>
          <a:bodyPr wrap="none" anchor="ctr"/>
          <a:lstStyle/>
          <a:p>
            <a:endParaRPr lang="en-US"/>
          </a:p>
        </p:txBody>
      </p:sp>
      <p:sp>
        <p:nvSpPr>
          <p:cNvPr id="71686" name="Rectangle 6"/>
          <p:cNvSpPr>
            <a:spLocks noChangeArrowheads="1"/>
          </p:cNvSpPr>
          <p:nvPr/>
        </p:nvSpPr>
        <p:spPr bwMode="auto">
          <a:xfrm>
            <a:off x="868363" y="4884738"/>
            <a:ext cx="3514725" cy="685800"/>
          </a:xfrm>
          <a:prstGeom prst="rect">
            <a:avLst/>
          </a:prstGeom>
          <a:noFill/>
          <a:ln w="25400" algn="ctr">
            <a:solidFill>
              <a:srgbClr val="FF0000"/>
            </a:solidFill>
            <a:round/>
            <a:headEnd/>
            <a:tailEnd/>
          </a:ln>
        </p:spPr>
        <p:txBody>
          <a:bodyPr wrap="none" anchor="ctr"/>
          <a:lstStyle/>
          <a:p>
            <a:endParaRPr lang="en-US"/>
          </a:p>
        </p:txBody>
      </p:sp>
      <p:sp>
        <p:nvSpPr>
          <p:cNvPr id="71687" name="Rectangle 7"/>
          <p:cNvSpPr>
            <a:spLocks noChangeArrowheads="1"/>
          </p:cNvSpPr>
          <p:nvPr/>
        </p:nvSpPr>
        <p:spPr bwMode="auto">
          <a:xfrm>
            <a:off x="1389063" y="5611813"/>
            <a:ext cx="657225" cy="657225"/>
          </a:xfrm>
          <a:prstGeom prst="rect">
            <a:avLst/>
          </a:prstGeom>
          <a:noFill/>
          <a:ln w="25400" algn="ctr">
            <a:solidFill>
              <a:srgbClr val="FF0000"/>
            </a:solidFill>
            <a:round/>
            <a:headEnd/>
            <a:tailEnd/>
          </a:ln>
        </p:spPr>
        <p:txBody>
          <a:bodyPr wrap="none" anchor="ctr"/>
          <a:lstStyle/>
          <a:p>
            <a:endParaRPr lang="en-US"/>
          </a:p>
        </p:txBody>
      </p:sp>
      <p:sp>
        <p:nvSpPr>
          <p:cNvPr id="71688" name="Rectangle 5"/>
          <p:cNvSpPr>
            <a:spLocks noChangeArrowheads="1"/>
          </p:cNvSpPr>
          <p:nvPr/>
        </p:nvSpPr>
        <p:spPr bwMode="auto">
          <a:xfrm>
            <a:off x="4165600" y="1995488"/>
            <a:ext cx="4846638" cy="3014662"/>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ZAF correction factors</a:t>
            </a:r>
            <a:br>
              <a:rPr lang="en-US"/>
            </a:br>
            <a:r>
              <a:rPr lang="en-US"/>
              <a:t>Abscor = x-ray absorption</a:t>
            </a:r>
            <a:br>
              <a:rPr lang="en-US"/>
            </a:br>
            <a:r>
              <a:rPr lang="en-US"/>
              <a:t>Flucor = characteristic fluorescence</a:t>
            </a:r>
            <a:br>
              <a:rPr lang="en-US"/>
            </a:br>
            <a:r>
              <a:rPr lang="en-US"/>
              <a:t>Zedcor = atomic number (R and S)</a:t>
            </a:r>
            <a:br>
              <a:rPr lang="en-US"/>
            </a:br>
            <a:r>
              <a:rPr lang="en-US"/>
              <a:t>Stp-pow = stopping power</a:t>
            </a:r>
            <a:br>
              <a:rPr lang="en-US"/>
            </a:br>
            <a:r>
              <a:rPr lang="en-US"/>
              <a:t>Bks-cor = backscatter</a:t>
            </a:r>
            <a:br>
              <a:rPr lang="en-US"/>
            </a:br>
            <a:r>
              <a:rPr lang="en-US"/>
              <a:t>Zedcor is total ZAF factor</a:t>
            </a:r>
          </a:p>
          <a:p>
            <a:pPr algn="l">
              <a:spcBef>
                <a:spcPct val="50000"/>
              </a:spcBef>
            </a:pPr>
            <a:r>
              <a:rPr lang="en-US"/>
              <a:t>C = K * ZAF,  C entered, K = C/ZAF</a:t>
            </a:r>
            <a:br>
              <a:rPr lang="en-US"/>
            </a:br>
            <a:r>
              <a:rPr lang="en-US"/>
              <a:t>K-value is K-ratio relative to pure element</a:t>
            </a:r>
          </a:p>
        </p:txBody>
      </p:sp>
      <p:sp>
        <p:nvSpPr>
          <p:cNvPr id="71690" name="Footer Placeholder 9"/>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US" smtClean="0"/>
              <a:t>Log Window Output for Forsterite 15kV, 40 deg</a:t>
            </a:r>
          </a:p>
        </p:txBody>
      </p:sp>
      <p:pic>
        <p:nvPicPr>
          <p:cNvPr id="72707" name="Picture 2"/>
          <p:cNvPicPr>
            <a:picLocks noChangeAspect="1" noChangeArrowheads="1"/>
          </p:cNvPicPr>
          <p:nvPr/>
        </p:nvPicPr>
        <p:blipFill>
          <a:blip r:embed="rId2" cstate="print"/>
          <a:srcRect/>
          <a:stretch>
            <a:fillRect/>
          </a:stretch>
        </p:blipFill>
        <p:spPr bwMode="auto">
          <a:xfrm>
            <a:off x="149225" y="996950"/>
            <a:ext cx="7186613" cy="5734050"/>
          </a:xfrm>
          <a:prstGeom prst="rect">
            <a:avLst/>
          </a:prstGeom>
          <a:noFill/>
          <a:ln w="25400">
            <a:noFill/>
            <a:miter lim="800000"/>
            <a:headEnd/>
            <a:tailEnd/>
          </a:ln>
        </p:spPr>
      </p:pic>
      <p:sp>
        <p:nvSpPr>
          <p:cNvPr id="72708" name="Rectangle 5"/>
          <p:cNvSpPr>
            <a:spLocks noChangeArrowheads="1"/>
          </p:cNvSpPr>
          <p:nvPr/>
        </p:nvSpPr>
        <p:spPr bwMode="auto">
          <a:xfrm>
            <a:off x="3363913" y="1079500"/>
            <a:ext cx="5657850" cy="1474788"/>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i="1"/>
              <a:t>f</a:t>
            </a:r>
            <a:r>
              <a:rPr lang="en-US"/>
              <a:t>(</a:t>
            </a:r>
            <a:r>
              <a:rPr lang="en-US">
                <a:latin typeface="Symbol" pitchFamily="18" charset="2"/>
              </a:rPr>
              <a:t>c</a:t>
            </a:r>
            <a:r>
              <a:rPr lang="en-US"/>
              <a:t>) is emitted intensity/ generated intensity</a:t>
            </a:r>
            <a:br>
              <a:rPr lang="en-US"/>
            </a:br>
            <a:r>
              <a:rPr lang="en-US"/>
              <a:t>Absorption factor is </a:t>
            </a:r>
            <a:r>
              <a:rPr lang="en-US" i="1"/>
              <a:t>f</a:t>
            </a:r>
            <a:r>
              <a:rPr lang="en-US"/>
              <a:t>(</a:t>
            </a:r>
            <a:r>
              <a:rPr lang="en-US">
                <a:latin typeface="Symbol" pitchFamily="18" charset="2"/>
              </a:rPr>
              <a:t>c</a:t>
            </a:r>
            <a:r>
              <a:rPr lang="en-US"/>
              <a:t>)</a:t>
            </a:r>
            <a:r>
              <a:rPr lang="en-US" baseline="30000"/>
              <a:t>pure</a:t>
            </a:r>
            <a:r>
              <a:rPr lang="en-US"/>
              <a:t> / </a:t>
            </a:r>
            <a:r>
              <a:rPr lang="en-US" i="1"/>
              <a:t>f</a:t>
            </a:r>
            <a:r>
              <a:rPr lang="en-US"/>
              <a:t>(</a:t>
            </a:r>
            <a:r>
              <a:rPr lang="en-US">
                <a:latin typeface="Symbol" pitchFamily="18" charset="2"/>
              </a:rPr>
              <a:t>c</a:t>
            </a:r>
            <a:r>
              <a:rPr lang="en-US"/>
              <a:t>)</a:t>
            </a:r>
            <a:r>
              <a:rPr lang="en-US" baseline="30000"/>
              <a:t>sample</a:t>
            </a:r>
            <a:r>
              <a:rPr lang="en-US"/>
              <a:t> </a:t>
            </a:r>
          </a:p>
          <a:p>
            <a:pPr algn="l">
              <a:spcBef>
                <a:spcPct val="50000"/>
              </a:spcBef>
            </a:pPr>
            <a:r>
              <a:rPr lang="en-US"/>
              <a:t>Want </a:t>
            </a:r>
            <a:r>
              <a:rPr lang="en-US" i="1"/>
              <a:t>f</a:t>
            </a:r>
            <a:r>
              <a:rPr lang="en-US"/>
              <a:t>(</a:t>
            </a:r>
            <a:r>
              <a:rPr lang="en-US">
                <a:latin typeface="Symbol" pitchFamily="18" charset="2"/>
              </a:rPr>
              <a:t>c</a:t>
            </a:r>
            <a:r>
              <a:rPr lang="en-US"/>
              <a:t>) to be &gt; 0.75, i.e., &lt; 25% absorption</a:t>
            </a:r>
            <a:br>
              <a:rPr lang="en-US"/>
            </a:br>
            <a:r>
              <a:rPr lang="en-US"/>
              <a:t>Determined by C, path length, accelerating voltage</a:t>
            </a:r>
          </a:p>
        </p:txBody>
      </p:sp>
      <p:sp>
        <p:nvSpPr>
          <p:cNvPr id="72709" name="Rectangle 5"/>
          <p:cNvSpPr>
            <a:spLocks noChangeArrowheads="1"/>
          </p:cNvSpPr>
          <p:nvPr/>
        </p:nvSpPr>
        <p:spPr bwMode="auto">
          <a:xfrm>
            <a:off x="3355975" y="2598738"/>
            <a:ext cx="5656263" cy="1039812"/>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E</a:t>
            </a:r>
            <a:r>
              <a:rPr lang="en-US" baseline="-25000"/>
              <a:t>c</a:t>
            </a:r>
            <a:r>
              <a:rPr lang="en-US"/>
              <a:t> is critical excitation energy</a:t>
            </a:r>
            <a:br>
              <a:rPr lang="en-US"/>
            </a:br>
            <a:r>
              <a:rPr lang="en-US"/>
              <a:t>E</a:t>
            </a:r>
            <a:r>
              <a:rPr lang="en-US" baseline="-25000"/>
              <a:t>0</a:t>
            </a:r>
            <a:r>
              <a:rPr lang="en-US"/>
              <a:t> is beam energy</a:t>
            </a:r>
            <a:br>
              <a:rPr lang="en-US"/>
            </a:br>
            <a:r>
              <a:rPr lang="en-US"/>
              <a:t>E</a:t>
            </a:r>
            <a:r>
              <a:rPr lang="en-US" baseline="-25000"/>
              <a:t>0</a:t>
            </a:r>
            <a:r>
              <a:rPr lang="en-US"/>
              <a:t>/E</a:t>
            </a:r>
            <a:r>
              <a:rPr lang="en-US" baseline="-25000"/>
              <a:t>c</a:t>
            </a:r>
            <a:r>
              <a:rPr lang="en-US"/>
              <a:t> is overvoltage U, want &gt; 1.5</a:t>
            </a:r>
          </a:p>
        </p:txBody>
      </p:sp>
      <p:sp>
        <p:nvSpPr>
          <p:cNvPr id="72710" name="Rectangle 5"/>
          <p:cNvSpPr>
            <a:spLocks noChangeArrowheads="1"/>
          </p:cNvSpPr>
          <p:nvPr/>
        </p:nvSpPr>
        <p:spPr bwMode="auto">
          <a:xfrm>
            <a:off x="3827463" y="3921125"/>
            <a:ext cx="574675" cy="698500"/>
          </a:xfrm>
          <a:prstGeom prst="rect">
            <a:avLst/>
          </a:prstGeom>
          <a:noFill/>
          <a:ln w="25400" algn="ctr">
            <a:solidFill>
              <a:srgbClr val="FF0000"/>
            </a:solidFill>
            <a:round/>
            <a:headEnd/>
            <a:tailEnd/>
          </a:ln>
        </p:spPr>
        <p:txBody>
          <a:bodyPr wrap="none" anchor="ctr"/>
          <a:lstStyle/>
          <a:p>
            <a:endParaRPr lang="en-US"/>
          </a:p>
        </p:txBody>
      </p:sp>
      <p:sp>
        <p:nvSpPr>
          <p:cNvPr id="72711" name="Rectangle 6"/>
          <p:cNvSpPr>
            <a:spLocks noChangeArrowheads="1"/>
          </p:cNvSpPr>
          <p:nvPr/>
        </p:nvSpPr>
        <p:spPr bwMode="auto">
          <a:xfrm>
            <a:off x="4978400" y="4894263"/>
            <a:ext cx="1071563" cy="663575"/>
          </a:xfrm>
          <a:prstGeom prst="rect">
            <a:avLst/>
          </a:prstGeom>
          <a:noFill/>
          <a:ln w="25400" algn="ctr">
            <a:solidFill>
              <a:srgbClr val="FF0000"/>
            </a:solidFill>
            <a:round/>
            <a:headEnd/>
            <a:tailEnd/>
          </a:ln>
        </p:spPr>
        <p:txBody>
          <a:bodyPr wrap="none" anchor="ctr"/>
          <a:lstStyle/>
          <a:p>
            <a:endParaRPr lang="en-US"/>
          </a:p>
        </p:txBody>
      </p:sp>
      <p:sp>
        <p:nvSpPr>
          <p:cNvPr id="72712" name="Rectangle 7"/>
          <p:cNvSpPr>
            <a:spLocks noChangeArrowheads="1"/>
          </p:cNvSpPr>
          <p:nvPr/>
        </p:nvSpPr>
        <p:spPr bwMode="auto">
          <a:xfrm>
            <a:off x="6083300" y="4894263"/>
            <a:ext cx="650875" cy="657225"/>
          </a:xfrm>
          <a:prstGeom prst="rect">
            <a:avLst/>
          </a:prstGeom>
          <a:noFill/>
          <a:ln w="25400" algn="ctr">
            <a:solidFill>
              <a:srgbClr val="FF0000"/>
            </a:solidFill>
            <a:round/>
            <a:headEnd/>
            <a:tailEnd/>
          </a:ln>
        </p:spPr>
        <p:txBody>
          <a:bodyPr wrap="none" anchor="ctr"/>
          <a:lstStyle/>
          <a:p>
            <a:endParaRPr lang="en-US"/>
          </a:p>
        </p:txBody>
      </p:sp>
      <p:sp>
        <p:nvSpPr>
          <p:cNvPr id="72713" name="Rectangle 8"/>
          <p:cNvSpPr>
            <a:spLocks noChangeArrowheads="1"/>
          </p:cNvSpPr>
          <p:nvPr/>
        </p:nvSpPr>
        <p:spPr bwMode="auto">
          <a:xfrm>
            <a:off x="4441825" y="4894263"/>
            <a:ext cx="498475" cy="668337"/>
          </a:xfrm>
          <a:prstGeom prst="rect">
            <a:avLst/>
          </a:prstGeom>
          <a:noFill/>
          <a:ln w="25400" algn="ctr">
            <a:solidFill>
              <a:srgbClr val="FF0000"/>
            </a:solidFill>
            <a:round/>
            <a:headEnd/>
            <a:tailEnd/>
          </a:ln>
        </p:spPr>
        <p:txBody>
          <a:bodyPr wrap="none" anchor="ctr"/>
          <a:lstStyle/>
          <a:p>
            <a:endParaRPr lang="en-US"/>
          </a:p>
        </p:txBody>
      </p:sp>
      <p:sp>
        <p:nvSpPr>
          <p:cNvPr id="72714" name="Rectangle 5"/>
          <p:cNvSpPr>
            <a:spLocks noChangeArrowheads="1"/>
          </p:cNvSpPr>
          <p:nvPr/>
        </p:nvSpPr>
        <p:spPr bwMode="auto">
          <a:xfrm>
            <a:off x="4638675" y="3911600"/>
            <a:ext cx="4110038" cy="704850"/>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Macs is weight-fraction weighted mac</a:t>
            </a:r>
            <a:br>
              <a:rPr lang="en-US"/>
            </a:br>
            <a:r>
              <a:rPr lang="en-US"/>
              <a:t>for each element in sample</a:t>
            </a:r>
          </a:p>
        </p:txBody>
      </p:sp>
      <p:sp>
        <p:nvSpPr>
          <p:cNvPr id="72716" name="Footer Placeholder 11"/>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r>
              <a:rPr lang="en-US" smtClean="0"/>
              <a:t>Examples of Compositional Systems: Absorption</a:t>
            </a:r>
          </a:p>
        </p:txBody>
      </p:sp>
      <p:pic>
        <p:nvPicPr>
          <p:cNvPr id="73731" name="Picture 2"/>
          <p:cNvPicPr>
            <a:picLocks noChangeAspect="1" noChangeArrowheads="1"/>
          </p:cNvPicPr>
          <p:nvPr/>
        </p:nvPicPr>
        <p:blipFill>
          <a:blip r:embed="rId2" cstate="print"/>
          <a:srcRect/>
          <a:stretch>
            <a:fillRect/>
          </a:stretch>
        </p:blipFill>
        <p:spPr bwMode="auto">
          <a:xfrm>
            <a:off x="222250" y="3683000"/>
            <a:ext cx="8770938" cy="2401888"/>
          </a:xfrm>
          <a:prstGeom prst="rect">
            <a:avLst/>
          </a:prstGeom>
          <a:noFill/>
          <a:ln w="25400">
            <a:noFill/>
            <a:miter lim="800000"/>
            <a:headEnd/>
            <a:tailEnd/>
          </a:ln>
        </p:spPr>
      </p:pic>
      <p:sp>
        <p:nvSpPr>
          <p:cNvPr id="73732" name="Rectangle 5"/>
          <p:cNvSpPr>
            <a:spLocks noChangeArrowheads="1"/>
          </p:cNvSpPr>
          <p:nvPr/>
        </p:nvSpPr>
        <p:spPr bwMode="auto">
          <a:xfrm>
            <a:off x="365125" y="1419225"/>
            <a:ext cx="7770813" cy="1936750"/>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Anorthite CaAl</a:t>
            </a:r>
            <a:r>
              <a:rPr lang="en-US" baseline="-25000"/>
              <a:t>2</a:t>
            </a:r>
            <a:r>
              <a:rPr lang="en-US"/>
              <a:t>Si</a:t>
            </a:r>
            <a:r>
              <a:rPr lang="en-US" baseline="-25000"/>
              <a:t>2</a:t>
            </a:r>
            <a:r>
              <a:rPr lang="en-US"/>
              <a:t>O</a:t>
            </a:r>
            <a:r>
              <a:rPr lang="en-US" baseline="-25000"/>
              <a:t>8</a:t>
            </a:r>
            <a:r>
              <a:rPr lang="en-US"/>
              <a:t> at 15kV, 40 deg</a:t>
            </a:r>
            <a:br>
              <a:rPr lang="en-US"/>
            </a:br>
            <a:r>
              <a:rPr lang="en-US"/>
              <a:t>Typical silicate with absorption correction ~5-30%</a:t>
            </a:r>
            <a:br>
              <a:rPr lang="en-US"/>
            </a:br>
            <a:r>
              <a:rPr lang="en-US" i="1"/>
              <a:t>f</a:t>
            </a:r>
            <a:r>
              <a:rPr lang="en-US"/>
              <a:t>(</a:t>
            </a:r>
            <a:r>
              <a:rPr lang="en-US">
                <a:latin typeface="Symbol" pitchFamily="18" charset="2"/>
              </a:rPr>
              <a:t>c</a:t>
            </a:r>
            <a:r>
              <a:rPr lang="en-US"/>
              <a:t>) is &gt; 0.75, largest absorption correction and largest macs is for</a:t>
            </a:r>
            <a:br>
              <a:rPr lang="en-US"/>
            </a:br>
            <a:r>
              <a:rPr lang="en-US"/>
              <a:t>Si K</a:t>
            </a:r>
            <a:r>
              <a:rPr lang="en-US">
                <a:latin typeface="Symbol" pitchFamily="18" charset="2"/>
              </a:rPr>
              <a:t>a</a:t>
            </a:r>
            <a:r>
              <a:rPr lang="en-US"/>
              <a:t> which is preferentially absorbed by Al</a:t>
            </a:r>
            <a:br>
              <a:rPr lang="en-US"/>
            </a:br>
            <a:r>
              <a:rPr lang="en-US"/>
              <a:t>Negligible fluorescence of Al by Si, Si by Ca</a:t>
            </a:r>
            <a:br>
              <a:rPr lang="en-US"/>
            </a:br>
            <a:r>
              <a:rPr lang="en-US"/>
              <a:t>Small atomic number correction, similar Z of Al, Si, Ca (R and S offset)</a:t>
            </a:r>
          </a:p>
        </p:txBody>
      </p:sp>
      <p:sp>
        <p:nvSpPr>
          <p:cNvPr id="73734"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r>
              <a:rPr lang="en-US" smtClean="0"/>
              <a:t>Absorption of Al in Al3Cu97 Alloy</a:t>
            </a:r>
          </a:p>
        </p:txBody>
      </p:sp>
      <p:sp>
        <p:nvSpPr>
          <p:cNvPr id="74755" name="Rectangle 5"/>
          <p:cNvSpPr>
            <a:spLocks noChangeArrowheads="1"/>
          </p:cNvSpPr>
          <p:nvPr/>
        </p:nvSpPr>
        <p:spPr bwMode="auto">
          <a:xfrm>
            <a:off x="327025" y="1023938"/>
            <a:ext cx="8458200" cy="2243137"/>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Trace Al in Cu alloy at 15kV, 40 deg</a:t>
            </a:r>
            <a:br>
              <a:rPr lang="en-US"/>
            </a:br>
            <a:r>
              <a:rPr lang="en-US"/>
              <a:t>High absorption correction 253%, note K/C is 0.44 so half x-rays emitted vs. C</a:t>
            </a:r>
            <a:br>
              <a:rPr lang="en-US"/>
            </a:br>
            <a:r>
              <a:rPr lang="en-US" i="1"/>
              <a:t>f</a:t>
            </a:r>
            <a:r>
              <a:rPr lang="en-US"/>
              <a:t>(</a:t>
            </a:r>
            <a:r>
              <a:rPr lang="en-US">
                <a:latin typeface="Symbol" pitchFamily="18" charset="2"/>
              </a:rPr>
              <a:t>c</a:t>
            </a:r>
            <a:r>
              <a:rPr lang="en-US"/>
              <a:t>) is 0.35, mac for Al K</a:t>
            </a:r>
            <a:r>
              <a:rPr lang="en-US">
                <a:latin typeface="Symbol" pitchFamily="18" charset="2"/>
              </a:rPr>
              <a:t>a</a:t>
            </a:r>
            <a:r>
              <a:rPr lang="en-US"/>
              <a:t> by Cu not accurate</a:t>
            </a:r>
            <a:br>
              <a:rPr lang="en-US"/>
            </a:br>
            <a:r>
              <a:rPr lang="en-US"/>
              <a:t>Use </a:t>
            </a:r>
            <a:r>
              <a:rPr lang="en-US" i="1"/>
              <a:t>x-ray menu--display mac emitter absorber pair </a:t>
            </a:r>
            <a:r>
              <a:rPr lang="en-US"/>
              <a:t>to compare mac data sets</a:t>
            </a:r>
            <a:br>
              <a:rPr lang="en-US"/>
            </a:br>
            <a:r>
              <a:rPr lang="en-US"/>
              <a:t>Z correction for Al significant, differential S and R alloy vs. element</a:t>
            </a:r>
            <a:br>
              <a:rPr lang="en-US"/>
            </a:br>
            <a:r>
              <a:rPr lang="en-US"/>
              <a:t>No fluorescence this system</a:t>
            </a:r>
            <a:br>
              <a:rPr lang="en-US"/>
            </a:br>
            <a:r>
              <a:rPr lang="en-US"/>
              <a:t>Best standard for trace Al in Cu is an AlCu alloy with low Al</a:t>
            </a:r>
          </a:p>
        </p:txBody>
      </p:sp>
      <p:pic>
        <p:nvPicPr>
          <p:cNvPr id="74756" name="Picture 2"/>
          <p:cNvPicPr>
            <a:picLocks noChangeAspect="1" noChangeArrowheads="1"/>
          </p:cNvPicPr>
          <p:nvPr/>
        </p:nvPicPr>
        <p:blipFill>
          <a:blip r:embed="rId2" cstate="print"/>
          <a:srcRect/>
          <a:stretch>
            <a:fillRect/>
          </a:stretch>
        </p:blipFill>
        <p:spPr bwMode="auto">
          <a:xfrm>
            <a:off x="292100" y="3686175"/>
            <a:ext cx="8559800" cy="1597025"/>
          </a:xfrm>
          <a:prstGeom prst="rect">
            <a:avLst/>
          </a:prstGeom>
          <a:noFill/>
          <a:ln w="25400">
            <a:noFill/>
            <a:miter lim="800000"/>
            <a:headEnd/>
            <a:tailEnd/>
          </a:ln>
        </p:spPr>
      </p:pic>
      <p:pic>
        <p:nvPicPr>
          <p:cNvPr id="74757" name="Picture 3"/>
          <p:cNvPicPr>
            <a:picLocks noChangeAspect="1" noChangeArrowheads="1"/>
          </p:cNvPicPr>
          <p:nvPr/>
        </p:nvPicPr>
        <p:blipFill>
          <a:blip r:embed="rId3" cstate="print"/>
          <a:srcRect/>
          <a:stretch>
            <a:fillRect/>
          </a:stretch>
        </p:blipFill>
        <p:spPr bwMode="auto">
          <a:xfrm>
            <a:off x="358775" y="5368925"/>
            <a:ext cx="8566150" cy="1154113"/>
          </a:xfrm>
          <a:prstGeom prst="rect">
            <a:avLst/>
          </a:prstGeom>
          <a:noFill/>
          <a:ln w="25400">
            <a:noFill/>
            <a:miter lim="800000"/>
            <a:headEnd/>
            <a:tailEnd/>
          </a:ln>
        </p:spPr>
      </p:pic>
      <p:sp>
        <p:nvSpPr>
          <p:cNvPr id="74759"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p:cNvPicPr>
            <a:picLocks noChangeAspect="1" noChangeArrowheads="1"/>
          </p:cNvPicPr>
          <p:nvPr/>
        </p:nvPicPr>
        <p:blipFill>
          <a:blip r:embed="rId2" cstate="print"/>
          <a:srcRect/>
          <a:stretch>
            <a:fillRect/>
          </a:stretch>
        </p:blipFill>
        <p:spPr bwMode="auto">
          <a:xfrm>
            <a:off x="4706938" y="3449638"/>
            <a:ext cx="4189412" cy="3109912"/>
          </a:xfrm>
          <a:prstGeom prst="rect">
            <a:avLst/>
          </a:prstGeom>
          <a:noFill/>
          <a:ln w="25400">
            <a:noFill/>
            <a:miter lim="800000"/>
            <a:headEnd/>
            <a:tailEnd/>
          </a:ln>
        </p:spPr>
      </p:pic>
      <p:pic>
        <p:nvPicPr>
          <p:cNvPr id="75779" name="Picture 3"/>
          <p:cNvPicPr>
            <a:picLocks noChangeAspect="1" noChangeArrowheads="1"/>
          </p:cNvPicPr>
          <p:nvPr/>
        </p:nvPicPr>
        <p:blipFill>
          <a:blip r:embed="rId3" cstate="print"/>
          <a:srcRect/>
          <a:stretch>
            <a:fillRect/>
          </a:stretch>
        </p:blipFill>
        <p:spPr bwMode="auto">
          <a:xfrm>
            <a:off x="4716463" y="282575"/>
            <a:ext cx="4189412" cy="3109913"/>
          </a:xfrm>
          <a:prstGeom prst="rect">
            <a:avLst/>
          </a:prstGeom>
          <a:noFill/>
          <a:ln w="25400">
            <a:noFill/>
            <a:miter lim="800000"/>
            <a:headEnd/>
            <a:tailEnd/>
          </a:ln>
        </p:spPr>
      </p:pic>
      <p:sp>
        <p:nvSpPr>
          <p:cNvPr id="75780" name="Rectangle 5"/>
          <p:cNvSpPr>
            <a:spLocks noChangeArrowheads="1"/>
          </p:cNvSpPr>
          <p:nvPr/>
        </p:nvSpPr>
        <p:spPr bwMode="auto">
          <a:xfrm>
            <a:off x="271463" y="825500"/>
            <a:ext cx="4376737" cy="2244725"/>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Alpha factor is equivalent to ZAF factor</a:t>
            </a:r>
            <a:br>
              <a:rPr lang="en-US"/>
            </a:br>
            <a:r>
              <a:rPr lang="en-US"/>
              <a:t>Early a-factors used constant term</a:t>
            </a:r>
            <a:br>
              <a:rPr lang="en-US"/>
            </a:br>
            <a:r>
              <a:rPr lang="en-US"/>
              <a:t>Currently use polynomial</a:t>
            </a:r>
            <a:br>
              <a:rPr lang="en-US"/>
            </a:br>
            <a:r>
              <a:rPr lang="en-US"/>
              <a:t>Poor agreement between correction algorithms and mac data sets</a:t>
            </a:r>
            <a:br>
              <a:rPr lang="en-US"/>
            </a:br>
            <a:r>
              <a:rPr lang="en-US"/>
              <a:t>Accuracy defined as spread of calc data</a:t>
            </a:r>
            <a:br>
              <a:rPr lang="en-US"/>
            </a:br>
            <a:r>
              <a:rPr lang="en-US"/>
              <a:t>Analysis of Cu in AlCu superior</a:t>
            </a:r>
          </a:p>
        </p:txBody>
      </p:sp>
      <p:pic>
        <p:nvPicPr>
          <p:cNvPr id="75781" name="Picture 4"/>
          <p:cNvPicPr>
            <a:picLocks noChangeAspect="1" noChangeArrowheads="1"/>
          </p:cNvPicPr>
          <p:nvPr/>
        </p:nvPicPr>
        <p:blipFill>
          <a:blip r:embed="rId4" cstate="print"/>
          <a:srcRect/>
          <a:stretch>
            <a:fillRect/>
          </a:stretch>
        </p:blipFill>
        <p:spPr bwMode="auto">
          <a:xfrm>
            <a:off x="465138" y="3443288"/>
            <a:ext cx="4189412" cy="3109912"/>
          </a:xfrm>
          <a:prstGeom prst="rect">
            <a:avLst/>
          </a:prstGeom>
          <a:noFill/>
          <a:ln w="25400">
            <a:noFill/>
            <a:miter lim="800000"/>
            <a:headEnd/>
            <a:tailEnd/>
          </a:ln>
        </p:spPr>
      </p:pic>
      <p:sp>
        <p:nvSpPr>
          <p:cNvPr id="75782" name="Rectangle 5"/>
          <p:cNvSpPr>
            <a:spLocks noChangeArrowheads="1"/>
          </p:cNvSpPr>
          <p:nvPr/>
        </p:nvSpPr>
        <p:spPr bwMode="auto">
          <a:xfrm>
            <a:off x="196850" y="198438"/>
            <a:ext cx="6356350" cy="396875"/>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i="1"/>
              <a:t>Analytical menu—Calculate and Plot Binary Alpha Factors</a:t>
            </a:r>
            <a:endParaRPr lang="en-US"/>
          </a:p>
        </p:txBody>
      </p:sp>
      <p:sp>
        <p:nvSpPr>
          <p:cNvPr id="75784" name="Footer Placeholder 7"/>
          <p:cNvSpPr>
            <a:spLocks noGrp="1"/>
          </p:cNvSpPr>
          <p:nvPr>
            <p:ph type="ftr" sz="quarter" idx="11"/>
          </p:nvPr>
        </p:nvSpPr>
        <p:spPr>
          <a:noFill/>
        </p:spPr>
        <p:txBody>
          <a:bodyPr/>
          <a:lstStyle/>
          <a:p>
            <a:r>
              <a:rPr lang="en-GB" smtClean="0"/>
              <a:t>Carpenter PFE Calczaf</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2" cstate="print"/>
          <a:srcRect/>
          <a:stretch>
            <a:fillRect/>
          </a:stretch>
        </p:blipFill>
        <p:spPr bwMode="auto">
          <a:xfrm>
            <a:off x="311150" y="1354138"/>
            <a:ext cx="7826375" cy="5226050"/>
          </a:xfrm>
          <a:prstGeom prst="rect">
            <a:avLst/>
          </a:prstGeom>
          <a:noFill/>
          <a:ln w="25400">
            <a:noFill/>
            <a:miter lim="800000"/>
            <a:headEnd/>
            <a:tailEnd/>
          </a:ln>
        </p:spPr>
      </p:pic>
      <p:sp>
        <p:nvSpPr>
          <p:cNvPr id="14339" name="Title 1"/>
          <p:cNvSpPr>
            <a:spLocks noGrp="1"/>
          </p:cNvSpPr>
          <p:nvPr>
            <p:ph type="title"/>
          </p:nvPr>
        </p:nvSpPr>
        <p:spPr/>
        <p:txBody>
          <a:bodyPr/>
          <a:lstStyle/>
          <a:p>
            <a:r>
              <a:rPr lang="en-US" smtClean="0"/>
              <a:t>Find Standards: Cr Standards Inventory</a:t>
            </a:r>
          </a:p>
        </p:txBody>
      </p:sp>
      <p:pic>
        <p:nvPicPr>
          <p:cNvPr id="14340" name="Picture 2"/>
          <p:cNvPicPr>
            <a:picLocks noChangeAspect="1" noChangeArrowheads="1"/>
          </p:cNvPicPr>
          <p:nvPr/>
        </p:nvPicPr>
        <p:blipFill>
          <a:blip r:embed="rId3" cstate="print"/>
          <a:srcRect/>
          <a:stretch>
            <a:fillRect/>
          </a:stretch>
        </p:blipFill>
        <p:spPr bwMode="auto">
          <a:xfrm>
            <a:off x="5518150" y="1044041"/>
            <a:ext cx="3250559" cy="4034736"/>
          </a:xfrm>
          <a:prstGeom prst="rect">
            <a:avLst/>
          </a:prstGeom>
          <a:noFill/>
          <a:ln w="25400">
            <a:noFill/>
            <a:miter lim="800000"/>
            <a:headEnd/>
            <a:tailEnd/>
          </a:ln>
        </p:spPr>
      </p:pic>
      <p:sp>
        <p:nvSpPr>
          <p:cNvPr id="14342"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r>
              <a:rPr lang="en-US" smtClean="0"/>
              <a:t>Alpha Factors in AlCu Binary</a:t>
            </a:r>
          </a:p>
        </p:txBody>
      </p:sp>
      <p:pic>
        <p:nvPicPr>
          <p:cNvPr id="76803" name="Picture 2"/>
          <p:cNvPicPr>
            <a:picLocks noChangeAspect="1" noChangeArrowheads="1"/>
          </p:cNvPicPr>
          <p:nvPr/>
        </p:nvPicPr>
        <p:blipFill>
          <a:blip r:embed="rId2" cstate="print"/>
          <a:srcRect/>
          <a:stretch>
            <a:fillRect/>
          </a:stretch>
        </p:blipFill>
        <p:spPr bwMode="auto">
          <a:xfrm>
            <a:off x="452438" y="3459163"/>
            <a:ext cx="4179887" cy="3101975"/>
          </a:xfrm>
          <a:prstGeom prst="rect">
            <a:avLst/>
          </a:prstGeom>
          <a:noFill/>
          <a:ln w="25400">
            <a:noFill/>
            <a:miter lim="800000"/>
            <a:headEnd/>
            <a:tailEnd/>
          </a:ln>
        </p:spPr>
      </p:pic>
      <p:pic>
        <p:nvPicPr>
          <p:cNvPr id="76804" name="Picture 2"/>
          <p:cNvPicPr>
            <a:picLocks noChangeAspect="1" noChangeArrowheads="1"/>
          </p:cNvPicPr>
          <p:nvPr/>
        </p:nvPicPr>
        <p:blipFill>
          <a:blip r:embed="rId3" cstate="print"/>
          <a:srcRect/>
          <a:stretch>
            <a:fillRect/>
          </a:stretch>
        </p:blipFill>
        <p:spPr bwMode="auto">
          <a:xfrm>
            <a:off x="4706938" y="3449638"/>
            <a:ext cx="4189412" cy="3109912"/>
          </a:xfrm>
          <a:prstGeom prst="rect">
            <a:avLst/>
          </a:prstGeom>
          <a:noFill/>
          <a:ln w="25400">
            <a:noFill/>
            <a:miter lim="800000"/>
            <a:headEnd/>
            <a:tailEnd/>
          </a:ln>
        </p:spPr>
      </p:pic>
      <p:sp>
        <p:nvSpPr>
          <p:cNvPr id="76805" name="Rectangle 5"/>
          <p:cNvSpPr>
            <a:spLocks noChangeArrowheads="1"/>
          </p:cNvSpPr>
          <p:nvPr/>
        </p:nvSpPr>
        <p:spPr bwMode="auto">
          <a:xfrm>
            <a:off x="657225" y="957263"/>
            <a:ext cx="8175625" cy="2090737"/>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Range of a-factors—note different scales for Cu vs. Al</a:t>
            </a:r>
          </a:p>
          <a:p>
            <a:pPr algn="l">
              <a:spcBef>
                <a:spcPct val="50000"/>
              </a:spcBef>
            </a:pPr>
            <a:r>
              <a:rPr lang="en-US"/>
              <a:t>Al K</a:t>
            </a:r>
            <a:r>
              <a:rPr lang="en-US">
                <a:latin typeface="Symbol" pitchFamily="18" charset="2"/>
              </a:rPr>
              <a:t>a</a:t>
            </a:r>
            <a:r>
              <a:rPr lang="en-US"/>
              <a:t> 1.8-2.2, 0.4/2.0 = 20% accuracy, also poor agreement for pure Al</a:t>
            </a:r>
            <a:br>
              <a:rPr lang="en-US"/>
            </a:br>
            <a:r>
              <a:rPr lang="en-US"/>
              <a:t>Cu K</a:t>
            </a:r>
            <a:r>
              <a:rPr lang="en-US">
                <a:latin typeface="Symbol" pitchFamily="18" charset="2"/>
              </a:rPr>
              <a:t>a</a:t>
            </a:r>
            <a:r>
              <a:rPr lang="en-US"/>
              <a:t> 1.16-1.22 for </a:t>
            </a:r>
            <a:r>
              <a:rPr lang="en-US">
                <a:latin typeface="Symbol" pitchFamily="18" charset="2"/>
              </a:rPr>
              <a:t>F</a:t>
            </a:r>
            <a:r>
              <a:rPr lang="en-US"/>
              <a:t>(</a:t>
            </a:r>
            <a:r>
              <a:rPr lang="en-US">
                <a:latin typeface="Symbol" pitchFamily="18" charset="2"/>
              </a:rPr>
              <a:t>r</a:t>
            </a:r>
            <a:r>
              <a:rPr lang="en-US"/>
              <a:t>z) models = 5%</a:t>
            </a:r>
            <a:br>
              <a:rPr lang="en-US"/>
            </a:br>
            <a:r>
              <a:rPr lang="en-US"/>
              <a:t>Conventional ZAF disagrees by 6% vs. </a:t>
            </a:r>
            <a:r>
              <a:rPr lang="en-US">
                <a:latin typeface="Symbol" pitchFamily="18" charset="2"/>
              </a:rPr>
              <a:t>F</a:t>
            </a:r>
            <a:r>
              <a:rPr lang="en-US"/>
              <a:t>(</a:t>
            </a:r>
            <a:r>
              <a:rPr lang="en-US">
                <a:latin typeface="Symbol" pitchFamily="18" charset="2"/>
              </a:rPr>
              <a:t>r</a:t>
            </a:r>
            <a:r>
              <a:rPr lang="en-US"/>
              <a:t>z) </a:t>
            </a:r>
            <a:br>
              <a:rPr lang="en-US"/>
            </a:br>
            <a:r>
              <a:rPr lang="en-US"/>
              <a:t>The oft-quoted accuracy of 2% is not supported by these results</a:t>
            </a:r>
            <a:br>
              <a:rPr lang="en-US"/>
            </a:br>
            <a:r>
              <a:rPr lang="en-US"/>
              <a:t>In principle, one could analyze AlCu for Cu and calculate Al by difference</a:t>
            </a:r>
          </a:p>
        </p:txBody>
      </p:sp>
      <p:sp>
        <p:nvSpPr>
          <p:cNvPr id="76807"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US" smtClean="0"/>
              <a:t>Extreme Absorption Example: SiC</a:t>
            </a:r>
          </a:p>
        </p:txBody>
      </p:sp>
      <p:pic>
        <p:nvPicPr>
          <p:cNvPr id="77827" name="Picture 2"/>
          <p:cNvPicPr>
            <a:picLocks noChangeAspect="1" noChangeArrowheads="1"/>
          </p:cNvPicPr>
          <p:nvPr/>
        </p:nvPicPr>
        <p:blipFill>
          <a:blip r:embed="rId2" cstate="print"/>
          <a:srcRect/>
          <a:stretch>
            <a:fillRect/>
          </a:stretch>
        </p:blipFill>
        <p:spPr bwMode="auto">
          <a:xfrm>
            <a:off x="723900" y="2082800"/>
            <a:ext cx="7112000" cy="1016000"/>
          </a:xfrm>
          <a:prstGeom prst="rect">
            <a:avLst/>
          </a:prstGeom>
          <a:noFill/>
          <a:ln w="25400">
            <a:noFill/>
            <a:miter lim="800000"/>
            <a:headEnd/>
            <a:tailEnd/>
          </a:ln>
        </p:spPr>
      </p:pic>
      <p:pic>
        <p:nvPicPr>
          <p:cNvPr id="77828" name="Picture 3"/>
          <p:cNvPicPr>
            <a:picLocks noChangeAspect="1" noChangeArrowheads="1"/>
          </p:cNvPicPr>
          <p:nvPr/>
        </p:nvPicPr>
        <p:blipFill>
          <a:blip r:embed="rId3" cstate="print"/>
          <a:srcRect/>
          <a:stretch>
            <a:fillRect/>
          </a:stretch>
        </p:blipFill>
        <p:spPr bwMode="auto">
          <a:xfrm>
            <a:off x="706438" y="3144838"/>
            <a:ext cx="6845300" cy="3454400"/>
          </a:xfrm>
          <a:prstGeom prst="rect">
            <a:avLst/>
          </a:prstGeom>
          <a:noFill/>
          <a:ln w="25400">
            <a:noFill/>
            <a:miter lim="800000"/>
            <a:headEnd/>
            <a:tailEnd/>
          </a:ln>
        </p:spPr>
      </p:pic>
      <p:sp>
        <p:nvSpPr>
          <p:cNvPr id="77829" name="Rectangle 5"/>
          <p:cNvSpPr>
            <a:spLocks noChangeArrowheads="1"/>
          </p:cNvSpPr>
          <p:nvPr/>
        </p:nvSpPr>
        <p:spPr bwMode="auto">
          <a:xfrm>
            <a:off x="233363" y="947738"/>
            <a:ext cx="8175625" cy="1012825"/>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C K</a:t>
            </a:r>
            <a:r>
              <a:rPr lang="en-US">
                <a:latin typeface="Symbol" pitchFamily="18" charset="2"/>
              </a:rPr>
              <a:t>a</a:t>
            </a:r>
            <a:r>
              <a:rPr lang="en-US"/>
              <a:t> is strongly absorbed by Si, </a:t>
            </a:r>
            <a:r>
              <a:rPr lang="en-US" i="1"/>
              <a:t>f</a:t>
            </a:r>
            <a:r>
              <a:rPr lang="en-US"/>
              <a:t>(</a:t>
            </a:r>
            <a:r>
              <a:rPr lang="en-US">
                <a:latin typeface="Symbol" pitchFamily="18" charset="2"/>
              </a:rPr>
              <a:t>c</a:t>
            </a:r>
            <a:r>
              <a:rPr lang="en-US"/>
              <a:t>) =0.05 → 5% of generated x-rays emitted</a:t>
            </a:r>
            <a:br>
              <a:rPr lang="en-US"/>
            </a:br>
            <a:r>
              <a:rPr lang="en-US"/>
              <a:t>Note some mac data sets do not contain light element macs</a:t>
            </a:r>
            <a:br>
              <a:rPr lang="en-US"/>
            </a:br>
            <a:r>
              <a:rPr lang="en-US"/>
              <a:t>What kV is required to analyze C with acceptable absorption correction?</a:t>
            </a:r>
          </a:p>
        </p:txBody>
      </p:sp>
      <p:pic>
        <p:nvPicPr>
          <p:cNvPr id="77830" name="Picture 4"/>
          <p:cNvPicPr>
            <a:picLocks noChangeAspect="1" noChangeArrowheads="1"/>
          </p:cNvPicPr>
          <p:nvPr/>
        </p:nvPicPr>
        <p:blipFill>
          <a:blip r:embed="rId4" cstate="print"/>
          <a:srcRect/>
          <a:stretch>
            <a:fillRect/>
          </a:stretch>
        </p:blipFill>
        <p:spPr bwMode="auto">
          <a:xfrm>
            <a:off x="5668963" y="3271838"/>
            <a:ext cx="3201987" cy="1797050"/>
          </a:xfrm>
          <a:prstGeom prst="rect">
            <a:avLst/>
          </a:prstGeom>
          <a:noFill/>
          <a:ln w="25400">
            <a:noFill/>
            <a:miter lim="800000"/>
            <a:headEnd/>
            <a:tailEnd/>
          </a:ln>
        </p:spPr>
      </p:pic>
      <p:sp>
        <p:nvSpPr>
          <p:cNvPr id="77831" name="Rectangle 6"/>
          <p:cNvSpPr>
            <a:spLocks noChangeArrowheads="1"/>
          </p:cNvSpPr>
          <p:nvPr/>
        </p:nvSpPr>
        <p:spPr bwMode="auto">
          <a:xfrm>
            <a:off x="1357313" y="5326063"/>
            <a:ext cx="679450" cy="481012"/>
          </a:xfrm>
          <a:prstGeom prst="rect">
            <a:avLst/>
          </a:prstGeom>
          <a:noFill/>
          <a:ln w="25400" algn="ctr">
            <a:solidFill>
              <a:srgbClr val="FF0000"/>
            </a:solidFill>
            <a:round/>
            <a:headEnd/>
            <a:tailEnd/>
          </a:ln>
        </p:spPr>
        <p:txBody>
          <a:bodyPr wrap="none" anchor="ctr"/>
          <a:lstStyle/>
          <a:p>
            <a:endParaRPr lang="en-US"/>
          </a:p>
        </p:txBody>
      </p:sp>
      <p:sp>
        <p:nvSpPr>
          <p:cNvPr id="77832" name="Rectangle 7"/>
          <p:cNvSpPr>
            <a:spLocks noChangeArrowheads="1"/>
          </p:cNvSpPr>
          <p:nvPr/>
        </p:nvSpPr>
        <p:spPr bwMode="auto">
          <a:xfrm>
            <a:off x="2613025" y="4016375"/>
            <a:ext cx="950913" cy="160338"/>
          </a:xfrm>
          <a:prstGeom prst="rect">
            <a:avLst/>
          </a:prstGeom>
          <a:noFill/>
          <a:ln w="25400" algn="ctr">
            <a:solidFill>
              <a:srgbClr val="FF0000"/>
            </a:solidFill>
            <a:round/>
            <a:headEnd/>
            <a:tailEnd/>
          </a:ln>
        </p:spPr>
        <p:txBody>
          <a:bodyPr wrap="none" anchor="ctr"/>
          <a:lstStyle/>
          <a:p>
            <a:endParaRPr lang="en-US"/>
          </a:p>
        </p:txBody>
      </p:sp>
      <p:sp>
        <p:nvSpPr>
          <p:cNvPr id="77833" name="Rectangle 8"/>
          <p:cNvSpPr>
            <a:spLocks noChangeArrowheads="1"/>
          </p:cNvSpPr>
          <p:nvPr/>
        </p:nvSpPr>
        <p:spPr bwMode="auto">
          <a:xfrm>
            <a:off x="5111750" y="5308600"/>
            <a:ext cx="619125" cy="479425"/>
          </a:xfrm>
          <a:prstGeom prst="rect">
            <a:avLst/>
          </a:prstGeom>
          <a:noFill/>
          <a:ln w="25400" algn="ctr">
            <a:solidFill>
              <a:srgbClr val="FF0000"/>
            </a:solidFill>
            <a:round/>
            <a:headEnd/>
            <a:tailEnd/>
          </a:ln>
        </p:spPr>
        <p:txBody>
          <a:bodyPr wrap="none" anchor="ctr"/>
          <a:lstStyle/>
          <a:p>
            <a:endParaRPr lang="en-US"/>
          </a:p>
        </p:txBody>
      </p:sp>
      <p:sp>
        <p:nvSpPr>
          <p:cNvPr id="77834" name="Rectangle 9"/>
          <p:cNvSpPr>
            <a:spLocks noChangeArrowheads="1"/>
          </p:cNvSpPr>
          <p:nvPr/>
        </p:nvSpPr>
        <p:spPr bwMode="auto">
          <a:xfrm>
            <a:off x="6848475" y="5329238"/>
            <a:ext cx="684213" cy="477837"/>
          </a:xfrm>
          <a:prstGeom prst="rect">
            <a:avLst/>
          </a:prstGeom>
          <a:noFill/>
          <a:ln w="25400" algn="ctr">
            <a:solidFill>
              <a:srgbClr val="FF0000"/>
            </a:solidFill>
            <a:round/>
            <a:headEnd/>
            <a:tailEnd/>
          </a:ln>
        </p:spPr>
        <p:txBody>
          <a:bodyPr wrap="none" anchor="ctr"/>
          <a:lstStyle/>
          <a:p>
            <a:endParaRPr lang="en-US"/>
          </a:p>
        </p:txBody>
      </p:sp>
      <p:sp>
        <p:nvSpPr>
          <p:cNvPr id="77835" name="Rectangle 10"/>
          <p:cNvSpPr>
            <a:spLocks noChangeArrowheads="1"/>
          </p:cNvSpPr>
          <p:nvPr/>
        </p:nvSpPr>
        <p:spPr bwMode="auto">
          <a:xfrm>
            <a:off x="1955800" y="5857875"/>
            <a:ext cx="665163" cy="552450"/>
          </a:xfrm>
          <a:prstGeom prst="rect">
            <a:avLst/>
          </a:prstGeom>
          <a:noFill/>
          <a:ln w="25400" algn="ctr">
            <a:solidFill>
              <a:srgbClr val="FF0000"/>
            </a:solidFill>
            <a:round/>
            <a:headEnd/>
            <a:tailEnd/>
          </a:ln>
        </p:spPr>
        <p:txBody>
          <a:bodyPr wrap="none" anchor="ctr"/>
          <a:lstStyle/>
          <a:p>
            <a:endParaRPr lang="en-US"/>
          </a:p>
        </p:txBody>
      </p:sp>
      <p:sp>
        <p:nvSpPr>
          <p:cNvPr id="77837" name="Footer Placeholder 12"/>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smtClean="0"/>
              <a:t>Calculated SiC ZAF Factors at 10, 5, 2.5 kV</a:t>
            </a:r>
          </a:p>
        </p:txBody>
      </p:sp>
      <p:pic>
        <p:nvPicPr>
          <p:cNvPr id="78851" name="Picture 2"/>
          <p:cNvPicPr>
            <a:picLocks noChangeAspect="1" noChangeArrowheads="1"/>
          </p:cNvPicPr>
          <p:nvPr/>
        </p:nvPicPr>
        <p:blipFill>
          <a:blip r:embed="rId2" cstate="print"/>
          <a:srcRect/>
          <a:stretch>
            <a:fillRect/>
          </a:stretch>
        </p:blipFill>
        <p:spPr bwMode="auto">
          <a:xfrm>
            <a:off x="1328738" y="2251075"/>
            <a:ext cx="6769100" cy="1271588"/>
          </a:xfrm>
          <a:prstGeom prst="rect">
            <a:avLst/>
          </a:prstGeom>
          <a:noFill/>
          <a:ln w="12700">
            <a:solidFill>
              <a:schemeClr val="tx1"/>
            </a:solidFill>
            <a:miter lim="800000"/>
            <a:headEnd/>
            <a:tailEnd/>
          </a:ln>
        </p:spPr>
      </p:pic>
      <p:pic>
        <p:nvPicPr>
          <p:cNvPr id="78852" name="Picture 3"/>
          <p:cNvPicPr>
            <a:picLocks noChangeAspect="1" noChangeArrowheads="1"/>
          </p:cNvPicPr>
          <p:nvPr/>
        </p:nvPicPr>
        <p:blipFill>
          <a:blip r:embed="rId3" cstate="print"/>
          <a:srcRect/>
          <a:stretch>
            <a:fillRect/>
          </a:stretch>
        </p:blipFill>
        <p:spPr bwMode="auto">
          <a:xfrm>
            <a:off x="1344613" y="3579813"/>
            <a:ext cx="6750050" cy="1263650"/>
          </a:xfrm>
          <a:prstGeom prst="rect">
            <a:avLst/>
          </a:prstGeom>
          <a:noFill/>
          <a:ln w="12700">
            <a:solidFill>
              <a:schemeClr val="tx1"/>
            </a:solidFill>
            <a:miter lim="800000"/>
            <a:headEnd/>
            <a:tailEnd/>
          </a:ln>
        </p:spPr>
      </p:pic>
      <p:pic>
        <p:nvPicPr>
          <p:cNvPr id="78853" name="Picture 4"/>
          <p:cNvPicPr>
            <a:picLocks noChangeAspect="1" noChangeArrowheads="1"/>
          </p:cNvPicPr>
          <p:nvPr/>
        </p:nvPicPr>
        <p:blipFill>
          <a:blip r:embed="rId4" cstate="print"/>
          <a:srcRect/>
          <a:stretch>
            <a:fillRect/>
          </a:stretch>
        </p:blipFill>
        <p:spPr bwMode="auto">
          <a:xfrm>
            <a:off x="1338263" y="4895850"/>
            <a:ext cx="6769100" cy="1263650"/>
          </a:xfrm>
          <a:prstGeom prst="rect">
            <a:avLst/>
          </a:prstGeom>
          <a:noFill/>
          <a:ln w="12700">
            <a:solidFill>
              <a:schemeClr val="tx1"/>
            </a:solidFill>
            <a:miter lim="800000"/>
            <a:headEnd/>
            <a:tailEnd/>
          </a:ln>
        </p:spPr>
      </p:pic>
      <p:sp>
        <p:nvSpPr>
          <p:cNvPr id="78854" name="Rectangle 5"/>
          <p:cNvSpPr>
            <a:spLocks noChangeArrowheads="1"/>
          </p:cNvSpPr>
          <p:nvPr/>
        </p:nvSpPr>
        <p:spPr bwMode="auto">
          <a:xfrm>
            <a:off x="320675" y="1116013"/>
            <a:ext cx="8175625" cy="1012825"/>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For C K</a:t>
            </a:r>
            <a:r>
              <a:rPr lang="en-US">
                <a:latin typeface="Symbol" pitchFamily="18" charset="2"/>
              </a:rPr>
              <a:t>a:</a:t>
            </a:r>
            <a:r>
              <a:rPr lang="en-US"/>
              <a:t> 10 kV </a:t>
            </a:r>
            <a:r>
              <a:rPr lang="en-US" i="1"/>
              <a:t>f</a:t>
            </a:r>
            <a:r>
              <a:rPr lang="en-US"/>
              <a:t>(</a:t>
            </a:r>
            <a:r>
              <a:rPr lang="en-US">
                <a:latin typeface="Symbol" pitchFamily="18" charset="2"/>
              </a:rPr>
              <a:t>c</a:t>
            </a:r>
            <a:r>
              <a:rPr lang="en-US"/>
              <a:t>) =0.1, 5 kV </a:t>
            </a:r>
            <a:r>
              <a:rPr lang="en-US" i="1"/>
              <a:t>f</a:t>
            </a:r>
            <a:r>
              <a:rPr lang="en-US"/>
              <a:t>(</a:t>
            </a:r>
            <a:r>
              <a:rPr lang="en-US">
                <a:latin typeface="Symbol" pitchFamily="18" charset="2"/>
              </a:rPr>
              <a:t>c</a:t>
            </a:r>
            <a:r>
              <a:rPr lang="en-US"/>
              <a:t>) =0.36, 2.5 kV </a:t>
            </a:r>
            <a:r>
              <a:rPr lang="en-US" i="1"/>
              <a:t>f</a:t>
            </a:r>
            <a:r>
              <a:rPr lang="en-US"/>
              <a:t>(</a:t>
            </a:r>
            <a:r>
              <a:rPr lang="en-US">
                <a:latin typeface="Symbol" pitchFamily="18" charset="2"/>
              </a:rPr>
              <a:t>c</a:t>
            </a:r>
            <a:r>
              <a:rPr lang="en-US"/>
              <a:t>) =0.69</a:t>
            </a:r>
            <a:br>
              <a:rPr lang="en-US"/>
            </a:br>
            <a:r>
              <a:rPr lang="en-US"/>
              <a:t>One is forced to analyze at 2.5 kV to reduce absorption to a “normal” level</a:t>
            </a:r>
            <a:br>
              <a:rPr lang="en-US"/>
            </a:br>
            <a:r>
              <a:rPr lang="en-US"/>
              <a:t>A piece of carbon-coated Si would have much higher C signal than SiC</a:t>
            </a:r>
          </a:p>
        </p:txBody>
      </p:sp>
      <p:sp>
        <p:nvSpPr>
          <p:cNvPr id="78855" name="Rectangle 6"/>
          <p:cNvSpPr>
            <a:spLocks noChangeArrowheads="1"/>
          </p:cNvSpPr>
          <p:nvPr/>
        </p:nvSpPr>
        <p:spPr bwMode="auto">
          <a:xfrm>
            <a:off x="431800" y="2255838"/>
            <a:ext cx="868363" cy="398462"/>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10 kV</a:t>
            </a:r>
          </a:p>
        </p:txBody>
      </p:sp>
      <p:sp>
        <p:nvSpPr>
          <p:cNvPr id="78856" name="Rectangle 7"/>
          <p:cNvSpPr>
            <a:spLocks noChangeArrowheads="1"/>
          </p:cNvSpPr>
          <p:nvPr/>
        </p:nvSpPr>
        <p:spPr bwMode="auto">
          <a:xfrm>
            <a:off x="438150" y="3557588"/>
            <a:ext cx="868363" cy="398462"/>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5 kV</a:t>
            </a:r>
          </a:p>
        </p:txBody>
      </p:sp>
      <p:sp>
        <p:nvSpPr>
          <p:cNvPr id="78857" name="Rectangle 8"/>
          <p:cNvSpPr>
            <a:spLocks noChangeArrowheads="1"/>
          </p:cNvSpPr>
          <p:nvPr/>
        </p:nvSpPr>
        <p:spPr bwMode="auto">
          <a:xfrm>
            <a:off x="336550" y="4881563"/>
            <a:ext cx="965200" cy="396875"/>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2.5 kV</a:t>
            </a:r>
          </a:p>
        </p:txBody>
      </p:sp>
      <p:sp>
        <p:nvSpPr>
          <p:cNvPr id="78859" name="Footer Placeholder 10"/>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US" smtClean="0"/>
              <a:t>Atomic Number Correction: Ir</a:t>
            </a:r>
            <a:r>
              <a:rPr lang="en-US" baseline="-25000" smtClean="0"/>
              <a:t>4</a:t>
            </a:r>
            <a:r>
              <a:rPr lang="en-US" smtClean="0"/>
              <a:t>Si</a:t>
            </a:r>
            <a:r>
              <a:rPr lang="en-US" baseline="-25000" smtClean="0"/>
              <a:t>5</a:t>
            </a:r>
            <a:r>
              <a:rPr lang="en-US" smtClean="0"/>
              <a:t> Alloy, 20 kV</a:t>
            </a:r>
          </a:p>
        </p:txBody>
      </p:sp>
      <p:pic>
        <p:nvPicPr>
          <p:cNvPr id="79875" name="Picture 2"/>
          <p:cNvPicPr>
            <a:picLocks noChangeAspect="1" noChangeArrowheads="1"/>
          </p:cNvPicPr>
          <p:nvPr/>
        </p:nvPicPr>
        <p:blipFill>
          <a:blip r:embed="rId2" cstate="print"/>
          <a:srcRect/>
          <a:stretch>
            <a:fillRect/>
          </a:stretch>
        </p:blipFill>
        <p:spPr bwMode="auto">
          <a:xfrm>
            <a:off x="700088" y="2690813"/>
            <a:ext cx="7861300" cy="1485900"/>
          </a:xfrm>
          <a:prstGeom prst="rect">
            <a:avLst/>
          </a:prstGeom>
          <a:noFill/>
          <a:ln w="25400">
            <a:noFill/>
            <a:miter lim="800000"/>
            <a:headEnd/>
            <a:tailEnd/>
          </a:ln>
        </p:spPr>
      </p:pic>
      <p:sp>
        <p:nvSpPr>
          <p:cNvPr id="79876" name="Rectangle 3"/>
          <p:cNvSpPr>
            <a:spLocks noChangeArrowheads="1"/>
          </p:cNvSpPr>
          <p:nvPr/>
        </p:nvSpPr>
        <p:spPr bwMode="auto">
          <a:xfrm>
            <a:off x="320675" y="1116013"/>
            <a:ext cx="8175625" cy="1166812"/>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Analysis of IrSi alloy proposed at 20kV to use Ir La line</a:t>
            </a:r>
            <a:br>
              <a:rPr lang="en-US"/>
            </a:br>
            <a:r>
              <a:rPr lang="en-US"/>
              <a:t>Correction for Si includes both Z and A correction</a:t>
            </a:r>
          </a:p>
          <a:p>
            <a:pPr algn="l">
              <a:spcBef>
                <a:spcPct val="50000"/>
              </a:spcBef>
            </a:pPr>
            <a:r>
              <a:rPr lang="en-US"/>
              <a:t>Subject of extended discussion about standards and correction algorithms</a:t>
            </a:r>
          </a:p>
        </p:txBody>
      </p:sp>
      <p:sp>
        <p:nvSpPr>
          <p:cNvPr id="79878"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smtClean="0"/>
              <a:t>Characteristic Fluorescence Example: FeNi alloys</a:t>
            </a:r>
          </a:p>
        </p:txBody>
      </p:sp>
      <p:pic>
        <p:nvPicPr>
          <p:cNvPr id="80899" name="Picture 2"/>
          <p:cNvPicPr>
            <a:picLocks noChangeAspect="1" noChangeArrowheads="1"/>
          </p:cNvPicPr>
          <p:nvPr/>
        </p:nvPicPr>
        <p:blipFill>
          <a:blip r:embed="rId2" cstate="print"/>
          <a:srcRect/>
          <a:stretch>
            <a:fillRect/>
          </a:stretch>
        </p:blipFill>
        <p:spPr bwMode="auto">
          <a:xfrm>
            <a:off x="1101725" y="2520950"/>
            <a:ext cx="6883400" cy="1270000"/>
          </a:xfrm>
          <a:prstGeom prst="rect">
            <a:avLst/>
          </a:prstGeom>
          <a:noFill/>
          <a:ln w="12700">
            <a:solidFill>
              <a:schemeClr val="tx1"/>
            </a:solidFill>
            <a:miter lim="800000"/>
            <a:headEnd/>
            <a:tailEnd/>
          </a:ln>
        </p:spPr>
      </p:pic>
      <p:pic>
        <p:nvPicPr>
          <p:cNvPr id="80900" name="Picture 3"/>
          <p:cNvPicPr>
            <a:picLocks noChangeAspect="1" noChangeArrowheads="1"/>
          </p:cNvPicPr>
          <p:nvPr/>
        </p:nvPicPr>
        <p:blipFill>
          <a:blip r:embed="rId3" cstate="print"/>
          <a:srcRect/>
          <a:stretch>
            <a:fillRect/>
          </a:stretch>
        </p:blipFill>
        <p:spPr bwMode="auto">
          <a:xfrm>
            <a:off x="1117600" y="3875088"/>
            <a:ext cx="6775450" cy="1200150"/>
          </a:xfrm>
          <a:prstGeom prst="rect">
            <a:avLst/>
          </a:prstGeom>
          <a:noFill/>
          <a:ln w="12700">
            <a:solidFill>
              <a:schemeClr val="tx1"/>
            </a:solidFill>
            <a:miter lim="800000"/>
            <a:headEnd/>
            <a:tailEnd/>
          </a:ln>
        </p:spPr>
      </p:pic>
      <p:pic>
        <p:nvPicPr>
          <p:cNvPr id="80901" name="Picture 4"/>
          <p:cNvPicPr>
            <a:picLocks noChangeAspect="1" noChangeArrowheads="1"/>
          </p:cNvPicPr>
          <p:nvPr/>
        </p:nvPicPr>
        <p:blipFill>
          <a:blip r:embed="rId4" cstate="print"/>
          <a:srcRect/>
          <a:stretch>
            <a:fillRect/>
          </a:stretch>
        </p:blipFill>
        <p:spPr bwMode="auto">
          <a:xfrm>
            <a:off x="1149350" y="5165725"/>
            <a:ext cx="6769100" cy="1276350"/>
          </a:xfrm>
          <a:prstGeom prst="rect">
            <a:avLst/>
          </a:prstGeom>
          <a:noFill/>
          <a:ln w="12700">
            <a:solidFill>
              <a:schemeClr val="tx1"/>
            </a:solidFill>
            <a:miter lim="800000"/>
            <a:headEnd/>
            <a:tailEnd/>
          </a:ln>
        </p:spPr>
      </p:pic>
      <p:sp>
        <p:nvSpPr>
          <p:cNvPr id="80902" name="Rectangle 5"/>
          <p:cNvSpPr>
            <a:spLocks noChangeArrowheads="1"/>
          </p:cNvSpPr>
          <p:nvPr/>
        </p:nvSpPr>
        <p:spPr bwMode="auto">
          <a:xfrm>
            <a:off x="320675" y="1041400"/>
            <a:ext cx="8578850" cy="1320800"/>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Comparison of characteristic x-ray fluorescence in FeNi alloys, 15kV 40 deg</a:t>
            </a:r>
            <a:br>
              <a:rPr lang="en-US"/>
            </a:br>
            <a:r>
              <a:rPr lang="en-US"/>
              <a:t>Ni Ka line energy 7.47 keV just above Fe excitation energy Ec 7.11 keV</a:t>
            </a:r>
            <a:br>
              <a:rPr lang="en-US"/>
            </a:br>
            <a:r>
              <a:rPr lang="en-US"/>
              <a:t>Ni x-rays absorbed by Fe atoms which are fluoresced</a:t>
            </a:r>
            <a:br>
              <a:rPr lang="en-US"/>
            </a:br>
            <a:r>
              <a:rPr lang="en-US"/>
              <a:t>Largest F correction for trace Fe in Ni, ~30% of generated Fe x-rays by fluor.</a:t>
            </a:r>
          </a:p>
        </p:txBody>
      </p:sp>
      <p:sp>
        <p:nvSpPr>
          <p:cNvPr id="80903" name="Rectangle 6"/>
          <p:cNvSpPr>
            <a:spLocks noChangeArrowheads="1"/>
          </p:cNvSpPr>
          <p:nvPr/>
        </p:nvSpPr>
        <p:spPr bwMode="auto">
          <a:xfrm>
            <a:off x="0" y="2519363"/>
            <a:ext cx="1084263" cy="398462"/>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Fe8Ni2</a:t>
            </a:r>
          </a:p>
        </p:txBody>
      </p:sp>
      <p:sp>
        <p:nvSpPr>
          <p:cNvPr id="80904" name="Rectangle 7"/>
          <p:cNvSpPr>
            <a:spLocks noChangeArrowheads="1"/>
          </p:cNvSpPr>
          <p:nvPr/>
        </p:nvSpPr>
        <p:spPr bwMode="auto">
          <a:xfrm>
            <a:off x="0" y="3851275"/>
            <a:ext cx="1084263" cy="396875"/>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Fe2Ni8</a:t>
            </a:r>
          </a:p>
        </p:txBody>
      </p:sp>
      <p:sp>
        <p:nvSpPr>
          <p:cNvPr id="80905" name="Rectangle 8"/>
          <p:cNvSpPr>
            <a:spLocks noChangeArrowheads="1"/>
          </p:cNvSpPr>
          <p:nvPr/>
        </p:nvSpPr>
        <p:spPr bwMode="auto">
          <a:xfrm>
            <a:off x="0" y="5141913"/>
            <a:ext cx="1084263" cy="398462"/>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Fe1Ni99</a:t>
            </a:r>
          </a:p>
        </p:txBody>
      </p:sp>
      <p:sp>
        <p:nvSpPr>
          <p:cNvPr id="80907" name="Footer Placeholder 10"/>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smtClean="0"/>
              <a:t>CuAu SRM Alloy K-ratio Data</a:t>
            </a:r>
          </a:p>
        </p:txBody>
      </p:sp>
      <p:graphicFrame>
        <p:nvGraphicFramePr>
          <p:cNvPr id="4" name="Table 3"/>
          <p:cNvGraphicFramePr>
            <a:graphicFrameLocks noGrp="1"/>
          </p:cNvGraphicFramePr>
          <p:nvPr/>
        </p:nvGraphicFramePr>
        <p:xfrm>
          <a:off x="446088" y="1414463"/>
          <a:ext cx="4856162" cy="2578737"/>
        </p:xfrm>
        <a:graphic>
          <a:graphicData uri="http://schemas.openxmlformats.org/drawingml/2006/table">
            <a:tbl>
              <a:tblPr/>
              <a:tblGrid>
                <a:gridCol w="1409700"/>
                <a:gridCol w="1254125"/>
                <a:gridCol w="1095375"/>
                <a:gridCol w="1096962"/>
              </a:tblGrid>
              <a:tr h="5381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Sample</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Element</a:t>
                      </a:r>
                      <a:br>
                        <a:rPr kumimoji="0" lang="en-US" sz="1600" b="1" i="0" u="none" strike="noStrike" cap="none" normalizeH="0" baseline="0" smtClean="0">
                          <a:ln>
                            <a:noFill/>
                          </a:ln>
                          <a:solidFill>
                            <a:schemeClr val="tx1"/>
                          </a:solidFill>
                          <a:effectLst/>
                          <a:latin typeface="Times New Roman" pitchFamily="18" charset="0"/>
                          <a:cs typeface="Times New Roman" pitchFamily="18" charset="0"/>
                        </a:rPr>
                      </a:b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and Line</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Conc. wt%</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k ratio</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80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Cu20-Au80</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Cu K</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19.83</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0.2462</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11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Au L</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80.15</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0.7525</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Cu40-Au60</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Cu K</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39.64</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0.4634</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11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Au L</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60.36</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0.5286</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63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Cu60-Au40</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Cu K</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59.92</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0.6622</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11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Au L</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40.10</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0.3323</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460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Cu80-Au20</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Cu K</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79.85</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0.8401</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11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Au L</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20.12</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0.1570</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
        <p:nvSpPr>
          <p:cNvPr id="81975" name="Rectangle 5"/>
          <p:cNvSpPr>
            <a:spLocks noChangeArrowheads="1"/>
          </p:cNvSpPr>
          <p:nvPr/>
        </p:nvSpPr>
        <p:spPr bwMode="auto">
          <a:xfrm>
            <a:off x="457200" y="4144963"/>
            <a:ext cx="8175625" cy="2090737"/>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NIST CuAu SRM data, acquired at 20 kV on 52.5 degree ARL microprobe.</a:t>
            </a:r>
            <a:br>
              <a:rPr lang="en-US"/>
            </a:br>
            <a:r>
              <a:rPr lang="en-US"/>
              <a:t>Pure Cu and Au standards used.</a:t>
            </a:r>
          </a:p>
          <a:p>
            <a:pPr algn="l">
              <a:spcBef>
                <a:spcPct val="50000"/>
              </a:spcBef>
            </a:pPr>
            <a:r>
              <a:rPr lang="en-US"/>
              <a:t>Use CalcZAF to evaluate the analyses and compare results using different correction algorithms.</a:t>
            </a:r>
            <a:br>
              <a:rPr lang="en-US"/>
            </a:br>
            <a:r>
              <a:rPr lang="en-US"/>
              <a:t>Note that k-ratio data is needed for comparison, if only concentration data is reported, we have no original data to use.</a:t>
            </a:r>
          </a:p>
        </p:txBody>
      </p:sp>
      <p:sp>
        <p:nvSpPr>
          <p:cNvPr id="81977"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r>
              <a:rPr lang="en-US" smtClean="0"/>
              <a:t>Setup Analytical Conditions and Enter K-ratios</a:t>
            </a:r>
          </a:p>
        </p:txBody>
      </p:sp>
      <p:pic>
        <p:nvPicPr>
          <p:cNvPr id="82947" name="Picture 2"/>
          <p:cNvPicPr>
            <a:picLocks noChangeAspect="1" noChangeArrowheads="1"/>
          </p:cNvPicPr>
          <p:nvPr/>
        </p:nvPicPr>
        <p:blipFill>
          <a:blip r:embed="rId2" cstate="print"/>
          <a:srcRect/>
          <a:stretch>
            <a:fillRect/>
          </a:stretch>
        </p:blipFill>
        <p:spPr bwMode="auto">
          <a:xfrm>
            <a:off x="641350" y="1087438"/>
            <a:ext cx="2420938" cy="1360487"/>
          </a:xfrm>
          <a:prstGeom prst="rect">
            <a:avLst/>
          </a:prstGeom>
          <a:noFill/>
          <a:ln w="9525">
            <a:noFill/>
            <a:miter lim="800000"/>
            <a:headEnd/>
            <a:tailEnd/>
          </a:ln>
        </p:spPr>
      </p:pic>
      <p:sp>
        <p:nvSpPr>
          <p:cNvPr id="82948" name="Rectangle 5"/>
          <p:cNvSpPr>
            <a:spLocks noChangeArrowheads="1"/>
          </p:cNvSpPr>
          <p:nvPr/>
        </p:nvSpPr>
        <p:spPr bwMode="auto">
          <a:xfrm>
            <a:off x="415925" y="2455863"/>
            <a:ext cx="3151188" cy="525462"/>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sz="1400"/>
              <a:t>Analytical menu – Analytical Conditions</a:t>
            </a:r>
            <a:br>
              <a:rPr lang="en-US" sz="1400"/>
            </a:br>
            <a:r>
              <a:rPr lang="en-US" sz="1400"/>
              <a:t>20 kV and 52.5 degree </a:t>
            </a:r>
          </a:p>
        </p:txBody>
      </p:sp>
      <p:pic>
        <p:nvPicPr>
          <p:cNvPr id="82949" name="Picture 3"/>
          <p:cNvPicPr>
            <a:picLocks noChangeAspect="1" noChangeArrowheads="1"/>
          </p:cNvPicPr>
          <p:nvPr/>
        </p:nvPicPr>
        <p:blipFill>
          <a:blip r:embed="rId3" cstate="print"/>
          <a:srcRect/>
          <a:stretch>
            <a:fillRect/>
          </a:stretch>
        </p:blipFill>
        <p:spPr bwMode="auto">
          <a:xfrm>
            <a:off x="4110038" y="1038225"/>
            <a:ext cx="3246437" cy="2039938"/>
          </a:xfrm>
          <a:prstGeom prst="rect">
            <a:avLst/>
          </a:prstGeom>
          <a:noFill/>
          <a:ln w="25400">
            <a:noFill/>
            <a:miter lim="800000"/>
            <a:headEnd/>
            <a:tailEnd/>
          </a:ln>
        </p:spPr>
      </p:pic>
      <p:sp>
        <p:nvSpPr>
          <p:cNvPr id="82950" name="Rectangle 5"/>
          <p:cNvSpPr>
            <a:spLocks noChangeArrowheads="1"/>
          </p:cNvSpPr>
          <p:nvPr/>
        </p:nvSpPr>
        <p:spPr bwMode="auto">
          <a:xfrm>
            <a:off x="4110038" y="3111500"/>
            <a:ext cx="4465637" cy="520700"/>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sz="1400"/>
              <a:t>Select Calc … (k-ratio) radio button</a:t>
            </a:r>
            <a:br>
              <a:rPr lang="en-US" sz="1400"/>
            </a:br>
            <a:r>
              <a:rPr lang="en-US" sz="1400"/>
              <a:t>Click on first row to set up elements and enter k-ratio data</a:t>
            </a:r>
          </a:p>
        </p:txBody>
      </p:sp>
      <p:pic>
        <p:nvPicPr>
          <p:cNvPr id="82951" name="Picture 4"/>
          <p:cNvPicPr>
            <a:picLocks noChangeAspect="1" noChangeArrowheads="1"/>
          </p:cNvPicPr>
          <p:nvPr/>
        </p:nvPicPr>
        <p:blipFill>
          <a:blip r:embed="rId4" cstate="print"/>
          <a:srcRect/>
          <a:stretch>
            <a:fillRect/>
          </a:stretch>
        </p:blipFill>
        <p:spPr bwMode="auto">
          <a:xfrm>
            <a:off x="939800" y="3879850"/>
            <a:ext cx="3008313" cy="1895475"/>
          </a:xfrm>
          <a:prstGeom prst="rect">
            <a:avLst/>
          </a:prstGeom>
          <a:noFill/>
          <a:ln w="9525">
            <a:noFill/>
            <a:miter lim="800000"/>
            <a:headEnd/>
            <a:tailEnd/>
          </a:ln>
        </p:spPr>
      </p:pic>
      <p:pic>
        <p:nvPicPr>
          <p:cNvPr id="82952" name="Picture 5"/>
          <p:cNvPicPr>
            <a:picLocks noChangeAspect="1" noChangeArrowheads="1"/>
          </p:cNvPicPr>
          <p:nvPr/>
        </p:nvPicPr>
        <p:blipFill>
          <a:blip r:embed="rId5" cstate="print"/>
          <a:srcRect/>
          <a:stretch>
            <a:fillRect/>
          </a:stretch>
        </p:blipFill>
        <p:spPr bwMode="auto">
          <a:xfrm>
            <a:off x="4037013" y="3856038"/>
            <a:ext cx="3303587" cy="1914525"/>
          </a:xfrm>
          <a:prstGeom prst="rect">
            <a:avLst/>
          </a:prstGeom>
          <a:noFill/>
          <a:ln w="9525">
            <a:noFill/>
            <a:miter lim="800000"/>
            <a:headEnd/>
            <a:tailEnd/>
          </a:ln>
        </p:spPr>
      </p:pic>
      <p:sp>
        <p:nvSpPr>
          <p:cNvPr id="82953" name="Rectangle 8"/>
          <p:cNvSpPr>
            <a:spLocks noChangeArrowheads="1"/>
          </p:cNvSpPr>
          <p:nvPr/>
        </p:nvSpPr>
        <p:spPr bwMode="auto">
          <a:xfrm>
            <a:off x="909638" y="5849938"/>
            <a:ext cx="6718300" cy="736600"/>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sz="1400"/>
              <a:t>Enter element and x-ray line, enter k-ratio in intensity field</a:t>
            </a:r>
            <a:br>
              <a:rPr lang="en-US" sz="1400"/>
            </a:br>
            <a:r>
              <a:rPr lang="en-US" sz="1400"/>
              <a:t>When finished with first sample, should look like window on right. Click Calculate to generate the analysis (will default to Armstrong </a:t>
            </a:r>
            <a:r>
              <a:rPr lang="en-US" sz="1400">
                <a:latin typeface="Symbol" pitchFamily="18" charset="2"/>
              </a:rPr>
              <a:t>F</a:t>
            </a:r>
            <a:r>
              <a:rPr lang="en-US" sz="1400"/>
              <a:t>(</a:t>
            </a:r>
            <a:r>
              <a:rPr lang="en-US" sz="1400">
                <a:latin typeface="Symbol" pitchFamily="18" charset="2"/>
              </a:rPr>
              <a:t>r</a:t>
            </a:r>
            <a:r>
              <a:rPr lang="en-US" sz="1400"/>
              <a:t>z) and Linemu macs)</a:t>
            </a:r>
          </a:p>
        </p:txBody>
      </p:sp>
      <p:sp>
        <p:nvSpPr>
          <p:cNvPr id="82955" name="Footer Placeholder 10"/>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r>
              <a:rPr lang="en-US" smtClean="0"/>
              <a:t>Analytical Menu – ZAF Selections</a:t>
            </a:r>
          </a:p>
        </p:txBody>
      </p:sp>
      <p:pic>
        <p:nvPicPr>
          <p:cNvPr id="83971" name="Picture 3"/>
          <p:cNvPicPr>
            <a:picLocks noChangeAspect="1" noChangeArrowheads="1"/>
          </p:cNvPicPr>
          <p:nvPr/>
        </p:nvPicPr>
        <p:blipFill>
          <a:blip r:embed="rId2" cstate="print"/>
          <a:srcRect/>
          <a:stretch>
            <a:fillRect/>
          </a:stretch>
        </p:blipFill>
        <p:spPr bwMode="auto">
          <a:xfrm>
            <a:off x="312738" y="1527175"/>
            <a:ext cx="5043487" cy="4897438"/>
          </a:xfrm>
          <a:prstGeom prst="rect">
            <a:avLst/>
          </a:prstGeom>
          <a:noFill/>
          <a:ln w="25400">
            <a:noFill/>
            <a:miter lim="800000"/>
            <a:headEnd/>
            <a:tailEnd/>
          </a:ln>
        </p:spPr>
      </p:pic>
      <p:pic>
        <p:nvPicPr>
          <p:cNvPr id="83972" name="Picture 4"/>
          <p:cNvPicPr>
            <a:picLocks noChangeAspect="1" noChangeArrowheads="1"/>
          </p:cNvPicPr>
          <p:nvPr/>
        </p:nvPicPr>
        <p:blipFill>
          <a:blip r:embed="rId3" cstate="print"/>
          <a:srcRect/>
          <a:stretch>
            <a:fillRect/>
          </a:stretch>
        </p:blipFill>
        <p:spPr bwMode="auto">
          <a:xfrm>
            <a:off x="3525838" y="4624388"/>
            <a:ext cx="5053012" cy="2041525"/>
          </a:xfrm>
          <a:prstGeom prst="rect">
            <a:avLst/>
          </a:prstGeom>
          <a:noFill/>
          <a:ln w="25400">
            <a:noFill/>
            <a:miter lim="800000"/>
            <a:headEnd/>
            <a:tailEnd/>
          </a:ln>
        </p:spPr>
      </p:pic>
      <p:pic>
        <p:nvPicPr>
          <p:cNvPr id="83973" name="Picture 2"/>
          <p:cNvPicPr>
            <a:picLocks noChangeAspect="1" noChangeArrowheads="1"/>
          </p:cNvPicPr>
          <p:nvPr/>
        </p:nvPicPr>
        <p:blipFill>
          <a:blip r:embed="rId4" cstate="print"/>
          <a:srcRect/>
          <a:stretch>
            <a:fillRect/>
          </a:stretch>
        </p:blipFill>
        <p:spPr bwMode="auto">
          <a:xfrm>
            <a:off x="3475038" y="2024063"/>
            <a:ext cx="5360987" cy="2463800"/>
          </a:xfrm>
          <a:prstGeom prst="rect">
            <a:avLst/>
          </a:prstGeom>
          <a:noFill/>
          <a:ln w="25400">
            <a:noFill/>
            <a:miter lim="800000"/>
            <a:headEnd/>
            <a:tailEnd/>
          </a:ln>
        </p:spPr>
      </p:pic>
      <p:sp>
        <p:nvSpPr>
          <p:cNvPr id="83975"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r>
              <a:rPr lang="en-US" smtClean="0"/>
              <a:t>CalcZAF Output CuAu Alloy</a:t>
            </a:r>
          </a:p>
        </p:txBody>
      </p:sp>
      <p:pic>
        <p:nvPicPr>
          <p:cNvPr id="84995" name="Picture 2"/>
          <p:cNvPicPr>
            <a:picLocks noChangeAspect="1" noChangeArrowheads="1"/>
          </p:cNvPicPr>
          <p:nvPr/>
        </p:nvPicPr>
        <p:blipFill>
          <a:blip r:embed="rId2" cstate="print"/>
          <a:srcRect/>
          <a:stretch>
            <a:fillRect/>
          </a:stretch>
        </p:blipFill>
        <p:spPr bwMode="auto">
          <a:xfrm>
            <a:off x="444500" y="1062038"/>
            <a:ext cx="5610225" cy="4408487"/>
          </a:xfrm>
          <a:prstGeom prst="rect">
            <a:avLst/>
          </a:prstGeom>
          <a:solidFill>
            <a:schemeClr val="bg1"/>
          </a:solidFill>
          <a:ln w="25400">
            <a:noFill/>
            <a:miter lim="800000"/>
            <a:headEnd/>
            <a:tailEnd/>
          </a:ln>
        </p:spPr>
      </p:pic>
      <p:pic>
        <p:nvPicPr>
          <p:cNvPr id="84996" name="Picture 4"/>
          <p:cNvPicPr>
            <a:picLocks noChangeAspect="1" noChangeArrowheads="1"/>
          </p:cNvPicPr>
          <p:nvPr/>
        </p:nvPicPr>
        <p:blipFill>
          <a:blip r:embed="rId3" cstate="print"/>
          <a:srcRect/>
          <a:stretch>
            <a:fillRect/>
          </a:stretch>
        </p:blipFill>
        <p:spPr bwMode="auto">
          <a:xfrm>
            <a:off x="5024438" y="3422650"/>
            <a:ext cx="3683000" cy="2057400"/>
          </a:xfrm>
          <a:prstGeom prst="rect">
            <a:avLst/>
          </a:prstGeom>
          <a:noFill/>
          <a:ln w="25400">
            <a:noFill/>
            <a:miter lim="800000"/>
            <a:headEnd/>
            <a:tailEnd/>
          </a:ln>
        </p:spPr>
      </p:pic>
      <p:sp>
        <p:nvSpPr>
          <p:cNvPr id="84997" name="Rectangle 6"/>
          <p:cNvSpPr>
            <a:spLocks noChangeArrowheads="1"/>
          </p:cNvSpPr>
          <p:nvPr/>
        </p:nvSpPr>
        <p:spPr bwMode="auto">
          <a:xfrm>
            <a:off x="449263" y="5653088"/>
            <a:ext cx="6718300" cy="304800"/>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sz="1400"/>
              <a:t>Compare the calculated concentrations C with the certified values for the CuAu alloys</a:t>
            </a:r>
          </a:p>
        </p:txBody>
      </p:sp>
      <p:sp>
        <p:nvSpPr>
          <p:cNvPr id="84999" name="Footer Placeholder 8"/>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r>
              <a:rPr lang="en-US" smtClean="0"/>
              <a:t>CalcZAF Input File for CuAu Alloy Data</a:t>
            </a:r>
          </a:p>
        </p:txBody>
      </p:sp>
      <p:pic>
        <p:nvPicPr>
          <p:cNvPr id="86019" name="Picture 2"/>
          <p:cNvPicPr>
            <a:picLocks noChangeAspect="1" noChangeArrowheads="1"/>
          </p:cNvPicPr>
          <p:nvPr/>
        </p:nvPicPr>
        <p:blipFill>
          <a:blip r:embed="rId2" cstate="print"/>
          <a:srcRect/>
          <a:stretch>
            <a:fillRect/>
          </a:stretch>
        </p:blipFill>
        <p:spPr bwMode="auto">
          <a:xfrm>
            <a:off x="649288" y="1309688"/>
            <a:ext cx="7675562" cy="3228975"/>
          </a:xfrm>
          <a:prstGeom prst="rect">
            <a:avLst/>
          </a:prstGeom>
          <a:noFill/>
          <a:ln w="25400">
            <a:noFill/>
            <a:miter lim="800000"/>
            <a:headEnd/>
            <a:tailEnd/>
          </a:ln>
        </p:spPr>
      </p:pic>
      <p:sp>
        <p:nvSpPr>
          <p:cNvPr id="86020" name="Rectangle 3"/>
          <p:cNvSpPr>
            <a:spLocks noChangeArrowheads="1"/>
          </p:cNvSpPr>
          <p:nvPr/>
        </p:nvSpPr>
        <p:spPr bwMode="auto">
          <a:xfrm>
            <a:off x="676275" y="4651375"/>
            <a:ext cx="7578725" cy="1920875"/>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sz="1400"/>
              <a:t>This (or similar) file can be used to load measured data into CalcZAF using the </a:t>
            </a:r>
            <a:r>
              <a:rPr lang="en-US" sz="1400" i="1"/>
              <a:t>File – Open CalcZAF Input Data File</a:t>
            </a:r>
            <a:r>
              <a:rPr lang="en-US" sz="1400"/>
              <a:t> and select the input file.</a:t>
            </a:r>
            <a:br>
              <a:rPr lang="en-US" sz="1400"/>
            </a:br>
            <a:r>
              <a:rPr lang="en-US" sz="1400"/>
              <a:t>Use Calculate button to process current sample, can change ZAF and mac parameters and reprocess current sample.</a:t>
            </a:r>
            <a:br>
              <a:rPr lang="en-US" sz="1400"/>
            </a:br>
            <a:r>
              <a:rPr lang="en-US" sz="1400"/>
              <a:t>Select Load Next Data Set from Input File to load next sample data. </a:t>
            </a:r>
            <a:br>
              <a:rPr lang="en-US" sz="1400"/>
            </a:br>
            <a:r>
              <a:rPr lang="en-US" sz="1400" i="1"/>
              <a:t>File -- Close CalcZAF Input File </a:t>
            </a:r>
            <a:r>
              <a:rPr lang="en-US" sz="1400"/>
              <a:t>at end of sequence.</a:t>
            </a:r>
          </a:p>
          <a:p>
            <a:pPr algn="l">
              <a:spcBef>
                <a:spcPct val="50000"/>
              </a:spcBef>
            </a:pPr>
            <a:r>
              <a:rPr lang="en-US" sz="1400" b="1"/>
              <a:t>Don’t forget to change Analytical conditions back to 15 kV and 40 degrees if you are going to process more data from a modern electron microprobe! Or quit and restart CalcZAF.</a:t>
            </a:r>
          </a:p>
        </p:txBody>
      </p:sp>
      <p:sp>
        <p:nvSpPr>
          <p:cNvPr id="86022" name="Footer Placeholder 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smtClean="0"/>
              <a:t>Stage Maps with Digitized Standard Positions</a:t>
            </a:r>
          </a:p>
        </p:txBody>
      </p:sp>
      <p:pic>
        <p:nvPicPr>
          <p:cNvPr id="15363" name="Picture 2"/>
          <p:cNvPicPr>
            <a:picLocks noChangeAspect="1" noChangeArrowheads="1"/>
          </p:cNvPicPr>
          <p:nvPr/>
        </p:nvPicPr>
        <p:blipFill>
          <a:blip r:embed="rId2" cstate="print"/>
          <a:srcRect l="348" t="516" r="-269" b="4414"/>
          <a:stretch>
            <a:fillRect/>
          </a:stretch>
        </p:blipFill>
        <p:spPr bwMode="auto">
          <a:xfrm>
            <a:off x="204788" y="1104900"/>
            <a:ext cx="4957762" cy="5076825"/>
          </a:xfrm>
          <a:prstGeom prst="rect">
            <a:avLst/>
          </a:prstGeom>
          <a:noFill/>
          <a:ln w="25400">
            <a:noFill/>
            <a:miter lim="800000"/>
            <a:headEnd/>
            <a:tailEnd/>
          </a:ln>
        </p:spPr>
      </p:pic>
      <p:pic>
        <p:nvPicPr>
          <p:cNvPr id="15364" name="Picture 3"/>
          <p:cNvPicPr>
            <a:picLocks noChangeAspect="1" noChangeArrowheads="1"/>
          </p:cNvPicPr>
          <p:nvPr/>
        </p:nvPicPr>
        <p:blipFill>
          <a:blip r:embed="rId3" cstate="print"/>
          <a:srcRect/>
          <a:stretch>
            <a:fillRect/>
          </a:stretch>
        </p:blipFill>
        <p:spPr bwMode="auto">
          <a:xfrm>
            <a:off x="5380038" y="1114425"/>
            <a:ext cx="3081337" cy="3122613"/>
          </a:xfrm>
          <a:prstGeom prst="rect">
            <a:avLst/>
          </a:prstGeom>
          <a:noFill/>
          <a:ln w="25400">
            <a:noFill/>
            <a:miter lim="800000"/>
            <a:headEnd/>
            <a:tailEnd/>
          </a:ln>
        </p:spPr>
      </p:pic>
      <p:pic>
        <p:nvPicPr>
          <p:cNvPr id="15365" name="Picture 4"/>
          <p:cNvPicPr>
            <a:picLocks noChangeAspect="1" noChangeArrowheads="1"/>
          </p:cNvPicPr>
          <p:nvPr/>
        </p:nvPicPr>
        <p:blipFill>
          <a:blip r:embed="rId4" cstate="print"/>
          <a:srcRect/>
          <a:stretch>
            <a:fillRect/>
          </a:stretch>
        </p:blipFill>
        <p:spPr bwMode="auto">
          <a:xfrm>
            <a:off x="458788" y="4414838"/>
            <a:ext cx="8034337" cy="2219325"/>
          </a:xfrm>
          <a:prstGeom prst="rect">
            <a:avLst/>
          </a:prstGeom>
          <a:noFill/>
          <a:ln w="25400">
            <a:noFill/>
            <a:miter lim="800000"/>
            <a:headEnd/>
            <a:tailEnd/>
          </a:ln>
        </p:spPr>
      </p:pic>
      <p:sp>
        <p:nvSpPr>
          <p:cNvPr id="15367"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r>
              <a:rPr lang="en-US" smtClean="0"/>
              <a:t>SiIr Alloy: Using CalcZAF with Standards</a:t>
            </a:r>
          </a:p>
        </p:txBody>
      </p:sp>
      <p:graphicFrame>
        <p:nvGraphicFramePr>
          <p:cNvPr id="3" name="Table 2"/>
          <p:cNvGraphicFramePr>
            <a:graphicFrameLocks noGrp="1"/>
          </p:cNvGraphicFramePr>
          <p:nvPr/>
        </p:nvGraphicFramePr>
        <p:xfrm>
          <a:off x="701675" y="2206625"/>
          <a:ext cx="4808855" cy="731520"/>
        </p:xfrm>
        <a:graphic>
          <a:graphicData uri="http://schemas.openxmlformats.org/drawingml/2006/table">
            <a:tbl>
              <a:tblPr/>
              <a:tblGrid>
                <a:gridCol w="855715"/>
                <a:gridCol w="757185"/>
                <a:gridCol w="798195"/>
                <a:gridCol w="799465"/>
                <a:gridCol w="798830"/>
                <a:gridCol w="799465"/>
              </a:tblGrid>
              <a:tr h="0">
                <a:tc>
                  <a:txBody>
                    <a:bodyPr/>
                    <a:lstStyle/>
                    <a:p>
                      <a:pPr marL="0" marR="0" algn="ctr">
                        <a:spcBef>
                          <a:spcPts val="0"/>
                        </a:spcBef>
                        <a:spcAft>
                          <a:spcPts val="0"/>
                        </a:spcAft>
                      </a:pPr>
                      <a:r>
                        <a:rPr lang="en-US" sz="1200" dirty="0">
                          <a:latin typeface="Times New Roman"/>
                          <a:ea typeface="Times New Roman"/>
                        </a:rPr>
                        <a:t>Compound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Ir wt.%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Si wt.%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Total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Ir (atom)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Si (atom)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lgn="ctr">
                        <a:lnSpc>
                          <a:spcPct val="150000"/>
                        </a:lnSpc>
                        <a:spcBef>
                          <a:spcPts val="0"/>
                        </a:spcBef>
                        <a:spcAft>
                          <a:spcPts val="0"/>
                        </a:spcAft>
                      </a:pPr>
                      <a:r>
                        <a:rPr lang="en-US" sz="1200" b="1" dirty="0" err="1">
                          <a:latin typeface="Times New Roman"/>
                          <a:ea typeface="Times New Roman"/>
                        </a:rPr>
                        <a:t>IrSi</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87.25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12.75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100.00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0.500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0.500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lgn="ctr">
                        <a:lnSpc>
                          <a:spcPct val="150000"/>
                        </a:lnSpc>
                        <a:spcBef>
                          <a:spcPts val="0"/>
                        </a:spcBef>
                        <a:spcAft>
                          <a:spcPts val="0"/>
                        </a:spcAft>
                      </a:pPr>
                      <a:r>
                        <a:rPr lang="en-US" sz="1200" b="1" dirty="0">
                          <a:latin typeface="Times New Roman"/>
                          <a:ea typeface="Times New Roman"/>
                        </a:rPr>
                        <a:t>Ir</a:t>
                      </a:r>
                      <a:r>
                        <a:rPr lang="en-US" sz="1200" b="1" baseline="-25000" dirty="0">
                          <a:latin typeface="Times New Roman"/>
                          <a:ea typeface="Times New Roman"/>
                        </a:rPr>
                        <a:t>4</a:t>
                      </a:r>
                      <a:r>
                        <a:rPr lang="en-US" sz="1200" b="1" dirty="0">
                          <a:latin typeface="Times New Roman"/>
                          <a:ea typeface="Times New Roman"/>
                        </a:rPr>
                        <a:t>Si</a:t>
                      </a:r>
                      <a:r>
                        <a:rPr lang="en-US" sz="1200" b="1" baseline="-25000" dirty="0">
                          <a:latin typeface="Times New Roman"/>
                          <a:ea typeface="Times New Roman"/>
                        </a:rPr>
                        <a:t>5</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84.55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15.45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100.00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0.444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0.556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87073" name="Rectangle 3"/>
          <p:cNvSpPr>
            <a:spLocks noChangeArrowheads="1"/>
          </p:cNvSpPr>
          <p:nvPr/>
        </p:nvSpPr>
        <p:spPr bwMode="auto">
          <a:xfrm>
            <a:off x="692150" y="1076325"/>
            <a:ext cx="7578725" cy="1058863"/>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sz="1400"/>
              <a:t>Use CalcZAF to solve analysis problem, is a sample IrSi alloy IrSi or Ir</a:t>
            </a:r>
            <a:r>
              <a:rPr lang="en-US" sz="1400" baseline="-25000"/>
              <a:t>4</a:t>
            </a:r>
            <a:r>
              <a:rPr lang="en-US" sz="1400"/>
              <a:t>Si</a:t>
            </a:r>
            <a:r>
              <a:rPr lang="en-US" sz="1400" baseline="-25000"/>
              <a:t>5</a:t>
            </a:r>
            <a:r>
              <a:rPr lang="en-US" sz="1400"/>
              <a:t>?</a:t>
            </a:r>
            <a:br>
              <a:rPr lang="en-US" sz="1400"/>
            </a:br>
            <a:r>
              <a:rPr lang="en-US" sz="1400"/>
              <a:t>Given sample is analyzed once but two standardizations are used, first using pure Ir and Si, and second using a synthetic Ir</a:t>
            </a:r>
            <a:r>
              <a:rPr lang="en-US" sz="1400" baseline="-25000"/>
              <a:t>3</a:t>
            </a:r>
            <a:r>
              <a:rPr lang="en-US" sz="1400"/>
              <a:t>Si</a:t>
            </a:r>
            <a:r>
              <a:rPr lang="en-US" sz="1400" baseline="-25000"/>
              <a:t>5</a:t>
            </a:r>
            <a:r>
              <a:rPr lang="en-US" sz="1400"/>
              <a:t> standard.</a:t>
            </a:r>
          </a:p>
          <a:p>
            <a:pPr algn="l">
              <a:spcBef>
                <a:spcPct val="50000"/>
              </a:spcBef>
            </a:pPr>
            <a:r>
              <a:rPr lang="en-US" sz="1400"/>
              <a:t>Possible compositions of the sample are as follows:</a:t>
            </a:r>
          </a:p>
        </p:txBody>
      </p:sp>
      <p:sp>
        <p:nvSpPr>
          <p:cNvPr id="87074" name="Rectangle 4"/>
          <p:cNvSpPr>
            <a:spLocks noChangeArrowheads="1"/>
          </p:cNvSpPr>
          <p:nvPr/>
        </p:nvSpPr>
        <p:spPr bwMode="auto">
          <a:xfrm>
            <a:off x="663575" y="2997200"/>
            <a:ext cx="7578725" cy="1274763"/>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sz="1400"/>
              <a:t>Use </a:t>
            </a:r>
            <a:r>
              <a:rPr lang="en-US" sz="1400" i="1"/>
              <a:t>Standard – Standard Database </a:t>
            </a:r>
            <a:r>
              <a:rPr lang="en-US" sz="1400"/>
              <a:t>menu in CalcZAF to open standard database and enter standard compositions for three standards, pure Si, pure Ir, and Ir3Si5.  The Ir3Si5 composition can be entered using Atomic Formula mode or you can use the weight percent data of 80.41% Ir and 19.59% Si.</a:t>
            </a:r>
          </a:p>
          <a:p>
            <a:pPr algn="l">
              <a:spcBef>
                <a:spcPct val="50000"/>
              </a:spcBef>
            </a:pPr>
            <a:r>
              <a:rPr lang="en-US" sz="1400"/>
              <a:t>After entering the standards, select </a:t>
            </a:r>
            <a:r>
              <a:rPr lang="en-US" sz="1400" i="1"/>
              <a:t>Standard – Add/Remove Standards To/From Run </a:t>
            </a:r>
            <a:r>
              <a:rPr lang="en-US" sz="1400"/>
              <a:t>to enter these new standards into CalcZAF for use, here standards 2114, 2177, and 2843 were used:</a:t>
            </a:r>
          </a:p>
        </p:txBody>
      </p:sp>
      <p:pic>
        <p:nvPicPr>
          <p:cNvPr id="87075" name="Picture 1"/>
          <p:cNvPicPr>
            <a:picLocks noChangeAspect="1" noChangeArrowheads="1"/>
          </p:cNvPicPr>
          <p:nvPr/>
        </p:nvPicPr>
        <p:blipFill>
          <a:blip r:embed="rId2" cstate="print"/>
          <a:srcRect/>
          <a:stretch>
            <a:fillRect/>
          </a:stretch>
        </p:blipFill>
        <p:spPr bwMode="auto">
          <a:xfrm>
            <a:off x="658813" y="4324350"/>
            <a:ext cx="4335462" cy="2276475"/>
          </a:xfrm>
          <a:prstGeom prst="rect">
            <a:avLst/>
          </a:prstGeom>
          <a:noFill/>
          <a:ln w="9525">
            <a:noFill/>
            <a:miter lim="800000"/>
            <a:headEnd/>
            <a:tailEnd/>
          </a:ln>
        </p:spPr>
      </p:pic>
      <p:sp>
        <p:nvSpPr>
          <p:cNvPr id="87077" name="Footer Placeholder 7"/>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r>
              <a:rPr lang="en-US" smtClean="0"/>
              <a:t>Set Analytical Conditions and Enter Element Data</a:t>
            </a:r>
          </a:p>
        </p:txBody>
      </p:sp>
      <p:sp>
        <p:nvSpPr>
          <p:cNvPr id="88067" name="Rectangle 2"/>
          <p:cNvSpPr>
            <a:spLocks noChangeArrowheads="1"/>
          </p:cNvSpPr>
          <p:nvPr/>
        </p:nvSpPr>
        <p:spPr bwMode="auto">
          <a:xfrm>
            <a:off x="704850" y="1085850"/>
            <a:ext cx="7578725" cy="2782888"/>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sz="1400"/>
              <a:t>The analysis conditions used were 20 kV and 40 degree takeoff. Use </a:t>
            </a:r>
            <a:r>
              <a:rPr lang="en-US" sz="1400" i="1"/>
              <a:t>Analytical – Operating Conditions </a:t>
            </a:r>
            <a:r>
              <a:rPr lang="en-US" sz="1400"/>
              <a:t>to set these values.</a:t>
            </a:r>
          </a:p>
          <a:p>
            <a:pPr algn="l">
              <a:spcBef>
                <a:spcPct val="50000"/>
              </a:spcBef>
            </a:pPr>
            <a:r>
              <a:rPr lang="en-US" sz="1400"/>
              <a:t>In the </a:t>
            </a:r>
            <a:r>
              <a:rPr lang="en-US" sz="1400" i="1"/>
              <a:t>Calculate ZAF Corrections </a:t>
            </a:r>
            <a:r>
              <a:rPr lang="en-US" sz="1400"/>
              <a:t>window, set the radio button to </a:t>
            </a:r>
            <a:r>
              <a:rPr lang="en-US" sz="1400" i="1"/>
              <a:t>Calculate Weight Concentrations from Intensities (k-raw)</a:t>
            </a:r>
            <a:r>
              <a:rPr lang="en-US" sz="1400"/>
              <a:t> as we will enter k-ratios relative to both pure element and a compound standard.</a:t>
            </a:r>
          </a:p>
          <a:p>
            <a:pPr algn="l">
              <a:spcBef>
                <a:spcPct val="50000"/>
              </a:spcBef>
            </a:pPr>
            <a:r>
              <a:rPr lang="en-US" sz="1400"/>
              <a:t>The first data will be k-ratios measured using pure Ir and Si standards, the Ir L</a:t>
            </a:r>
            <a:r>
              <a:rPr lang="en-US" sz="1400">
                <a:latin typeface="Symbol" pitchFamily="18" charset="2"/>
              </a:rPr>
              <a:t>a</a:t>
            </a:r>
            <a:r>
              <a:rPr lang="en-US" sz="1400"/>
              <a:t> and Si K</a:t>
            </a:r>
            <a:r>
              <a:rPr lang="en-US" sz="1400">
                <a:latin typeface="Symbol" pitchFamily="18" charset="2"/>
              </a:rPr>
              <a:t>a</a:t>
            </a:r>
            <a:r>
              <a:rPr lang="en-US" sz="1400"/>
              <a:t> lines are used for all measurements, and the k-ratios are:</a:t>
            </a:r>
            <a:br>
              <a:rPr lang="en-US" sz="1400"/>
            </a:br>
            <a:r>
              <a:rPr lang="en-US" sz="1400"/>
              <a:t>	Ir k= 0.7892, Si k=0.1179</a:t>
            </a:r>
            <a:br>
              <a:rPr lang="en-US" sz="1400"/>
            </a:br>
            <a:r>
              <a:rPr lang="en-US" sz="1400"/>
              <a:t>Also select the pure elements as the Assigned Standards for each element, as shown below.</a:t>
            </a:r>
          </a:p>
          <a:p>
            <a:pPr algn="l">
              <a:spcBef>
                <a:spcPct val="50000"/>
              </a:spcBef>
            </a:pPr>
            <a:r>
              <a:rPr lang="en-US" sz="1400"/>
              <a:t>After data entry, click on Calculate to get the results (again the </a:t>
            </a:r>
            <a:r>
              <a:rPr lang="en-US" sz="1400" i="1"/>
              <a:t>Analytical -- ZAF Selections , Options </a:t>
            </a:r>
            <a:r>
              <a:rPr lang="en-US" sz="1400"/>
              <a:t>and </a:t>
            </a:r>
            <a:r>
              <a:rPr lang="en-US" sz="1400" i="1"/>
              <a:t>Macs</a:t>
            </a:r>
            <a:r>
              <a:rPr lang="en-US" sz="1400"/>
              <a:t> should be set to Armstrong </a:t>
            </a:r>
            <a:r>
              <a:rPr lang="en-US" sz="1400">
                <a:latin typeface="Symbol" pitchFamily="18" charset="2"/>
              </a:rPr>
              <a:t>F</a:t>
            </a:r>
            <a:r>
              <a:rPr lang="en-US" sz="1400"/>
              <a:t>(</a:t>
            </a:r>
            <a:r>
              <a:rPr lang="en-US" sz="1400">
                <a:latin typeface="Symbol" pitchFamily="18" charset="2"/>
              </a:rPr>
              <a:t>r</a:t>
            </a:r>
            <a:r>
              <a:rPr lang="en-US" sz="1400"/>
              <a:t>z) and Linemu macs to start out with).</a:t>
            </a:r>
          </a:p>
        </p:txBody>
      </p:sp>
      <p:pic>
        <p:nvPicPr>
          <p:cNvPr id="88068" name="Picture 1"/>
          <p:cNvPicPr>
            <a:picLocks noChangeAspect="1" noChangeArrowheads="1"/>
          </p:cNvPicPr>
          <p:nvPr/>
        </p:nvPicPr>
        <p:blipFill>
          <a:blip r:embed="rId2" cstate="print"/>
          <a:srcRect/>
          <a:stretch>
            <a:fillRect/>
          </a:stretch>
        </p:blipFill>
        <p:spPr bwMode="auto">
          <a:xfrm>
            <a:off x="3970338" y="3954463"/>
            <a:ext cx="4160837" cy="2411412"/>
          </a:xfrm>
          <a:prstGeom prst="rect">
            <a:avLst/>
          </a:prstGeom>
          <a:noFill/>
          <a:ln w="9525">
            <a:noFill/>
            <a:miter lim="800000"/>
            <a:headEnd/>
            <a:tailEnd/>
          </a:ln>
        </p:spPr>
      </p:pic>
      <p:pic>
        <p:nvPicPr>
          <p:cNvPr id="88069" name="Picture 2"/>
          <p:cNvPicPr>
            <a:picLocks noChangeAspect="1" noChangeArrowheads="1"/>
          </p:cNvPicPr>
          <p:nvPr/>
        </p:nvPicPr>
        <p:blipFill>
          <a:blip r:embed="rId3" cstate="print"/>
          <a:srcRect/>
          <a:stretch>
            <a:fillRect/>
          </a:stretch>
        </p:blipFill>
        <p:spPr bwMode="auto">
          <a:xfrm>
            <a:off x="715963" y="3921125"/>
            <a:ext cx="3124200" cy="1966913"/>
          </a:xfrm>
          <a:prstGeom prst="rect">
            <a:avLst/>
          </a:prstGeom>
          <a:noFill/>
          <a:ln w="9525">
            <a:noFill/>
            <a:miter lim="800000"/>
            <a:headEnd/>
            <a:tailEnd/>
          </a:ln>
        </p:spPr>
      </p:pic>
      <p:sp>
        <p:nvSpPr>
          <p:cNvPr id="88071"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a:xfrm>
            <a:off x="685800" y="365125"/>
            <a:ext cx="8070850" cy="747713"/>
          </a:xfrm>
        </p:spPr>
        <p:txBody>
          <a:bodyPr/>
          <a:lstStyle/>
          <a:p>
            <a:r>
              <a:rPr lang="en-US" smtClean="0"/>
              <a:t>Results IrSi Alloy Using Pure Element Standards</a:t>
            </a:r>
          </a:p>
        </p:txBody>
      </p:sp>
      <p:pic>
        <p:nvPicPr>
          <p:cNvPr id="89091" name="Picture 1"/>
          <p:cNvPicPr>
            <a:picLocks noChangeAspect="1" noChangeArrowheads="1"/>
          </p:cNvPicPr>
          <p:nvPr/>
        </p:nvPicPr>
        <p:blipFill>
          <a:blip r:embed="rId2" cstate="print"/>
          <a:srcRect/>
          <a:stretch>
            <a:fillRect/>
          </a:stretch>
        </p:blipFill>
        <p:spPr bwMode="auto">
          <a:xfrm>
            <a:off x="684213" y="1093788"/>
            <a:ext cx="5649912" cy="4311650"/>
          </a:xfrm>
          <a:prstGeom prst="rect">
            <a:avLst/>
          </a:prstGeom>
          <a:solidFill>
            <a:schemeClr val="bg1"/>
          </a:solidFill>
          <a:ln w="25400">
            <a:noFill/>
            <a:miter lim="800000"/>
            <a:headEnd/>
            <a:tailEnd/>
          </a:ln>
        </p:spPr>
      </p:pic>
      <p:graphicFrame>
        <p:nvGraphicFramePr>
          <p:cNvPr id="4" name="Table 3"/>
          <p:cNvGraphicFramePr>
            <a:graphicFrameLocks noGrp="1"/>
          </p:cNvGraphicFramePr>
          <p:nvPr/>
        </p:nvGraphicFramePr>
        <p:xfrm>
          <a:off x="3848100" y="3433763"/>
          <a:ext cx="4808855" cy="731520"/>
        </p:xfrm>
        <a:graphic>
          <a:graphicData uri="http://schemas.openxmlformats.org/drawingml/2006/table">
            <a:tbl>
              <a:tblPr/>
              <a:tblGrid>
                <a:gridCol w="855715"/>
                <a:gridCol w="757185"/>
                <a:gridCol w="798195"/>
                <a:gridCol w="799465"/>
                <a:gridCol w="798830"/>
                <a:gridCol w="799465"/>
              </a:tblGrid>
              <a:tr h="0">
                <a:tc>
                  <a:txBody>
                    <a:bodyPr/>
                    <a:lstStyle/>
                    <a:p>
                      <a:pPr marL="0" marR="0" algn="ctr">
                        <a:spcBef>
                          <a:spcPts val="0"/>
                        </a:spcBef>
                        <a:spcAft>
                          <a:spcPts val="0"/>
                        </a:spcAft>
                      </a:pPr>
                      <a:r>
                        <a:rPr lang="en-US" sz="1200" dirty="0">
                          <a:latin typeface="Times New Roman"/>
                          <a:ea typeface="Times New Roman"/>
                        </a:rPr>
                        <a:t>Compound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Ir wt.%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Si wt.%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Total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Ir (atom)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Si (atom)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lgn="ctr">
                        <a:lnSpc>
                          <a:spcPct val="150000"/>
                        </a:lnSpc>
                        <a:spcBef>
                          <a:spcPts val="0"/>
                        </a:spcBef>
                        <a:spcAft>
                          <a:spcPts val="0"/>
                        </a:spcAft>
                      </a:pPr>
                      <a:r>
                        <a:rPr lang="en-US" sz="1200" b="1" dirty="0" err="1">
                          <a:latin typeface="Times New Roman"/>
                          <a:ea typeface="Times New Roman"/>
                        </a:rPr>
                        <a:t>IrSi</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87.25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12.75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100.00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0.500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0.500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lgn="ctr">
                        <a:lnSpc>
                          <a:spcPct val="150000"/>
                        </a:lnSpc>
                        <a:spcBef>
                          <a:spcPts val="0"/>
                        </a:spcBef>
                        <a:spcAft>
                          <a:spcPts val="0"/>
                        </a:spcAft>
                      </a:pPr>
                      <a:r>
                        <a:rPr lang="en-US" sz="1200" b="1" dirty="0">
                          <a:latin typeface="Times New Roman"/>
                          <a:ea typeface="Times New Roman"/>
                        </a:rPr>
                        <a:t>Ir</a:t>
                      </a:r>
                      <a:r>
                        <a:rPr lang="en-US" sz="1200" b="1" baseline="-25000" dirty="0">
                          <a:latin typeface="Times New Roman"/>
                          <a:ea typeface="Times New Roman"/>
                        </a:rPr>
                        <a:t>4</a:t>
                      </a:r>
                      <a:r>
                        <a:rPr lang="en-US" sz="1200" b="1" dirty="0">
                          <a:latin typeface="Times New Roman"/>
                          <a:ea typeface="Times New Roman"/>
                        </a:rPr>
                        <a:t>Si</a:t>
                      </a:r>
                      <a:r>
                        <a:rPr lang="en-US" sz="1200" b="1" baseline="-25000" dirty="0">
                          <a:latin typeface="Times New Roman"/>
                          <a:ea typeface="Times New Roman"/>
                        </a:rPr>
                        <a:t>5</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84.55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15.45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100.00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0.444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0.556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89122" name="Rectangle 4"/>
          <p:cNvSpPr>
            <a:spLocks noChangeArrowheads="1"/>
          </p:cNvSpPr>
          <p:nvPr/>
        </p:nvSpPr>
        <p:spPr bwMode="auto">
          <a:xfrm>
            <a:off x="679450" y="5476875"/>
            <a:ext cx="7578725" cy="1058863"/>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sz="1400"/>
              <a:t>Results show suspicious analysis total and poor agreement with either proposed composition.</a:t>
            </a:r>
            <a:br>
              <a:rPr lang="en-US" sz="1400"/>
            </a:br>
            <a:r>
              <a:rPr lang="en-US" sz="1400"/>
              <a:t>What is the problem? Process the data with all available correction algorithms to compare.</a:t>
            </a:r>
          </a:p>
          <a:p>
            <a:pPr algn="l">
              <a:spcBef>
                <a:spcPct val="50000"/>
              </a:spcBef>
            </a:pPr>
            <a:r>
              <a:rPr lang="en-US" sz="1400"/>
              <a:t>Use </a:t>
            </a:r>
            <a:r>
              <a:rPr lang="en-US" sz="1400" i="1"/>
              <a:t>Analytical – ZAF Selections, Options </a:t>
            </a:r>
            <a:r>
              <a:rPr lang="en-US" sz="1400"/>
              <a:t>to change the correction algorithm and </a:t>
            </a:r>
            <a:r>
              <a:rPr lang="en-US" sz="1400" i="1"/>
              <a:t>Calculate</a:t>
            </a:r>
            <a:r>
              <a:rPr lang="en-US" sz="1400"/>
              <a:t> button to process using the new correction.</a:t>
            </a:r>
          </a:p>
        </p:txBody>
      </p:sp>
      <p:sp>
        <p:nvSpPr>
          <p:cNvPr id="89124"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r>
              <a:rPr lang="en-US" smtClean="0"/>
              <a:t>Results IrSi Alloy All Correction Algorithms</a:t>
            </a:r>
          </a:p>
        </p:txBody>
      </p:sp>
      <p:graphicFrame>
        <p:nvGraphicFramePr>
          <p:cNvPr id="3" name="Table 2"/>
          <p:cNvGraphicFramePr>
            <a:graphicFrameLocks noGrp="1"/>
          </p:cNvGraphicFramePr>
          <p:nvPr/>
        </p:nvGraphicFramePr>
        <p:xfrm>
          <a:off x="796925" y="1392238"/>
          <a:ext cx="5623560" cy="2377440"/>
        </p:xfrm>
        <a:graphic>
          <a:graphicData uri="http://schemas.openxmlformats.org/drawingml/2006/table">
            <a:tbl>
              <a:tblPr/>
              <a:tblGrid>
                <a:gridCol w="982980"/>
                <a:gridCol w="623570"/>
                <a:gridCol w="803275"/>
                <a:gridCol w="803275"/>
                <a:gridCol w="803275"/>
                <a:gridCol w="803275"/>
                <a:gridCol w="803910"/>
              </a:tblGrid>
              <a:tr h="0">
                <a:tc>
                  <a:txBody>
                    <a:bodyPr/>
                    <a:lstStyle/>
                    <a:p>
                      <a:pPr marL="0" marR="0" algn="ctr">
                        <a:spcBef>
                          <a:spcPts val="0"/>
                        </a:spcBef>
                        <a:spcAft>
                          <a:spcPts val="0"/>
                        </a:spcAft>
                      </a:pPr>
                      <a:r>
                        <a:rPr lang="en-US" sz="1200" dirty="0">
                          <a:latin typeface="Times New Roman"/>
                          <a:ea typeface="Times New Roman"/>
                        </a:rPr>
                        <a:t>Correction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MAC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Ir wt.%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Si wt.%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Total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Ir (atom)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Si (atom)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dirty="0">
                          <a:latin typeface="Times New Roman"/>
                          <a:ea typeface="Times New Roman"/>
                        </a:rPr>
                        <a:t>Arm </a:t>
                      </a:r>
                      <a:r>
                        <a:rPr lang="en-US" sz="1200" dirty="0">
                          <a:latin typeface="Symbol"/>
                          <a:ea typeface="Times New Roman"/>
                        </a:rPr>
                        <a:t>F</a:t>
                      </a:r>
                      <a:r>
                        <a:rPr lang="en-US" sz="1200" dirty="0">
                          <a:latin typeface="Times New Roman"/>
                          <a:ea typeface="Times New Roman"/>
                        </a:rPr>
                        <a:t>(</a:t>
                      </a:r>
                      <a:r>
                        <a:rPr lang="en-US" sz="1200" dirty="0" err="1">
                          <a:latin typeface="Symbol"/>
                          <a:ea typeface="Times New Roman"/>
                        </a:rPr>
                        <a:t>r</a:t>
                      </a:r>
                      <a:r>
                        <a:rPr lang="en-US" sz="1200" dirty="0" err="1">
                          <a:latin typeface="Times New Roman"/>
                          <a:ea typeface="Times New Roman"/>
                        </a:rPr>
                        <a:t>z</a:t>
                      </a:r>
                      <a:r>
                        <a:rPr lang="en-US" sz="1200" dirty="0">
                          <a:latin typeface="Times New Roman"/>
                          <a:ea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84.66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15.48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100.14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0.444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dirty="0">
                          <a:latin typeface="Times New Roman"/>
                          <a:ea typeface="Times New Roman"/>
                        </a:rPr>
                        <a:t>PDR ZAF</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86.95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12.56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99.50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0.503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0.497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dirty="0">
                          <a:latin typeface="Times New Roman"/>
                          <a:ea typeface="Times New Roman"/>
                        </a:rPr>
                        <a:t>Heinrich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84.98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13.74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98.72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0.475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dirty="0">
                          <a:latin typeface="Times New Roman"/>
                          <a:ea typeface="Times New Roman"/>
                        </a:rPr>
                        <a:t>LS 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84.47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13.68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98.15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0.474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dirty="0">
                          <a:latin typeface="Times New Roman"/>
                          <a:ea typeface="Times New Roman"/>
                        </a:rPr>
                        <a:t>LS II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a:latin typeface="Times New Roman"/>
                          <a:ea typeface="Times New Roman"/>
                        </a:rPr>
                        <a:t>PackBrwn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84.37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11.92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96.28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0.509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0.491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a:latin typeface="Times New Roman"/>
                          <a:ea typeface="Times New Roman"/>
                        </a:rPr>
                        <a:t>Bastin Phi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86.27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15.02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101.29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0.456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0.543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a:latin typeface="Times New Roman"/>
                          <a:ea typeface="Times New Roman"/>
                        </a:rPr>
                        <a:t>Proza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84.32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14.64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98.96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0.457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0.543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a:latin typeface="Times New Roman"/>
                          <a:ea typeface="Times New Roman"/>
                        </a:rPr>
                        <a:t>PAP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84.70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13.74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98.44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0.474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a:latin typeface="Times New Roman"/>
                          <a:ea typeface="Times New Roman"/>
                        </a:rPr>
                        <a:t>XPP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84.44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13.51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97.95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0.477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0.523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a:latin typeface="Times New Roman"/>
                          <a:ea typeface="Times New Roman"/>
                        </a:rPr>
                        <a:t>Arm </a:t>
                      </a:r>
                      <a:r>
                        <a:rPr lang="en-US" sz="1200">
                          <a:latin typeface="Symbol"/>
                          <a:ea typeface="Times New Roman"/>
                        </a:rPr>
                        <a:t>F</a:t>
                      </a:r>
                      <a:r>
                        <a:rPr lang="en-US" sz="1200">
                          <a:latin typeface="Times New Roman"/>
                          <a:ea typeface="Times New Roman"/>
                        </a:rPr>
                        <a:t>(</a:t>
                      </a:r>
                      <a:r>
                        <a:rPr lang="en-US" sz="1200">
                          <a:latin typeface="Symbol"/>
                          <a:ea typeface="Times New Roman"/>
                        </a:rPr>
                        <a:t>r</a:t>
                      </a:r>
                      <a:r>
                        <a:rPr lang="en-US" sz="1200">
                          <a:latin typeface="Times New Roman"/>
                          <a:ea typeface="Times New Roman"/>
                        </a:rPr>
                        <a:t>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FFAST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84.08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13.32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97.40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0.480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a:latin typeface="Times New Roman"/>
                          <a:ea typeface="Times New Roman"/>
                        </a:rPr>
                        <a:t>PAP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FFAST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84.09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12.00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96.08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0.506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0.494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90229" name="Rectangle 3"/>
          <p:cNvSpPr>
            <a:spLocks noChangeArrowheads="1"/>
          </p:cNvSpPr>
          <p:nvPr/>
        </p:nvSpPr>
        <p:spPr bwMode="auto">
          <a:xfrm>
            <a:off x="720725" y="4857750"/>
            <a:ext cx="7578725" cy="1382713"/>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sz="1400"/>
              <a:t>Results still show suspicious analysis total and inconclusive agreement with either proposed composition.</a:t>
            </a:r>
            <a:br>
              <a:rPr lang="en-US" sz="1400"/>
            </a:br>
            <a:r>
              <a:rPr lang="en-US" sz="1400"/>
              <a:t>This suggests that accurate analysis in this binary cannot be made using pure element standards.</a:t>
            </a:r>
          </a:p>
          <a:p>
            <a:pPr algn="l">
              <a:spcBef>
                <a:spcPct val="50000"/>
              </a:spcBef>
            </a:pPr>
            <a:r>
              <a:rPr lang="en-US" sz="1400"/>
              <a:t>Note that the Heinrich 1966 macs were used for these results (CITZMU selection in macs window).</a:t>
            </a:r>
          </a:p>
          <a:p>
            <a:pPr algn="l">
              <a:spcBef>
                <a:spcPct val="50000"/>
              </a:spcBef>
            </a:pPr>
            <a:r>
              <a:rPr lang="en-US" sz="1400"/>
              <a:t>We now process the IrSi alloy using the Ir</a:t>
            </a:r>
            <a:r>
              <a:rPr lang="en-US" sz="1400" baseline="-25000"/>
              <a:t>3</a:t>
            </a:r>
            <a:r>
              <a:rPr lang="en-US" sz="1400"/>
              <a:t>Si</a:t>
            </a:r>
            <a:r>
              <a:rPr lang="en-US" sz="1400" baseline="-25000"/>
              <a:t>5</a:t>
            </a:r>
            <a:r>
              <a:rPr lang="en-US" sz="1400"/>
              <a:t> standard.</a:t>
            </a:r>
          </a:p>
        </p:txBody>
      </p:sp>
      <p:graphicFrame>
        <p:nvGraphicFramePr>
          <p:cNvPr id="5" name="Table 4"/>
          <p:cNvGraphicFramePr>
            <a:graphicFrameLocks noGrp="1"/>
          </p:cNvGraphicFramePr>
          <p:nvPr/>
        </p:nvGraphicFramePr>
        <p:xfrm>
          <a:off x="750888" y="3952875"/>
          <a:ext cx="4808855" cy="731520"/>
        </p:xfrm>
        <a:graphic>
          <a:graphicData uri="http://schemas.openxmlformats.org/drawingml/2006/table">
            <a:tbl>
              <a:tblPr/>
              <a:tblGrid>
                <a:gridCol w="855715"/>
                <a:gridCol w="757185"/>
                <a:gridCol w="798195"/>
                <a:gridCol w="799465"/>
                <a:gridCol w="798830"/>
                <a:gridCol w="799465"/>
              </a:tblGrid>
              <a:tr h="0">
                <a:tc>
                  <a:txBody>
                    <a:bodyPr/>
                    <a:lstStyle/>
                    <a:p>
                      <a:pPr marL="0" marR="0" algn="ctr">
                        <a:spcBef>
                          <a:spcPts val="0"/>
                        </a:spcBef>
                        <a:spcAft>
                          <a:spcPts val="0"/>
                        </a:spcAft>
                      </a:pPr>
                      <a:r>
                        <a:rPr lang="en-US" sz="1200" dirty="0">
                          <a:latin typeface="Times New Roman"/>
                          <a:ea typeface="Times New Roman"/>
                        </a:rPr>
                        <a:t>Compound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Ir wt.%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Si wt.%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Total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Ir (atom)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Si (atom)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lgn="ctr">
                        <a:lnSpc>
                          <a:spcPct val="150000"/>
                        </a:lnSpc>
                        <a:spcBef>
                          <a:spcPts val="0"/>
                        </a:spcBef>
                        <a:spcAft>
                          <a:spcPts val="0"/>
                        </a:spcAft>
                      </a:pPr>
                      <a:r>
                        <a:rPr lang="en-US" sz="1200" b="1" dirty="0" err="1">
                          <a:latin typeface="Times New Roman"/>
                          <a:ea typeface="Times New Roman"/>
                        </a:rPr>
                        <a:t>IrSi</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87.25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12.75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100.00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0.500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0.500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lgn="ctr">
                        <a:lnSpc>
                          <a:spcPct val="150000"/>
                        </a:lnSpc>
                        <a:spcBef>
                          <a:spcPts val="0"/>
                        </a:spcBef>
                        <a:spcAft>
                          <a:spcPts val="0"/>
                        </a:spcAft>
                      </a:pPr>
                      <a:r>
                        <a:rPr lang="en-US" sz="1200" b="1" dirty="0">
                          <a:latin typeface="Times New Roman"/>
                          <a:ea typeface="Times New Roman"/>
                        </a:rPr>
                        <a:t>Ir</a:t>
                      </a:r>
                      <a:r>
                        <a:rPr lang="en-US" sz="1200" b="1" baseline="-25000" dirty="0">
                          <a:latin typeface="Times New Roman"/>
                          <a:ea typeface="Times New Roman"/>
                        </a:rPr>
                        <a:t>4</a:t>
                      </a:r>
                      <a:r>
                        <a:rPr lang="en-US" sz="1200" b="1" dirty="0">
                          <a:latin typeface="Times New Roman"/>
                          <a:ea typeface="Times New Roman"/>
                        </a:rPr>
                        <a:t>Si</a:t>
                      </a:r>
                      <a:r>
                        <a:rPr lang="en-US" sz="1200" b="1" baseline="-25000" dirty="0">
                          <a:latin typeface="Times New Roman"/>
                          <a:ea typeface="Times New Roman"/>
                        </a:rPr>
                        <a:t>5</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84.55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15.45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100.00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0.444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0.556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90261"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r>
              <a:rPr lang="en-US" smtClean="0"/>
              <a:t>Results IrSi Alloy Using Ir</a:t>
            </a:r>
            <a:r>
              <a:rPr lang="en-US" baseline="-25000" smtClean="0"/>
              <a:t>3</a:t>
            </a:r>
            <a:r>
              <a:rPr lang="en-US" smtClean="0"/>
              <a:t>Si</a:t>
            </a:r>
            <a:r>
              <a:rPr lang="en-US" baseline="-25000" smtClean="0"/>
              <a:t>5</a:t>
            </a:r>
            <a:r>
              <a:rPr lang="en-US" smtClean="0"/>
              <a:t> Standard</a:t>
            </a:r>
          </a:p>
        </p:txBody>
      </p:sp>
      <p:sp>
        <p:nvSpPr>
          <p:cNvPr id="91139" name="Rectangle 2"/>
          <p:cNvSpPr>
            <a:spLocks noChangeArrowheads="1"/>
          </p:cNvSpPr>
          <p:nvPr/>
        </p:nvSpPr>
        <p:spPr bwMode="auto">
          <a:xfrm>
            <a:off x="655638" y="1076325"/>
            <a:ext cx="7578725" cy="2028825"/>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sz="1400"/>
              <a:t>Analysis of the IrSi alloy was performed at 20kV and 40 deg, but using Ir</a:t>
            </a:r>
            <a:r>
              <a:rPr lang="en-US" sz="1400" baseline="-25000"/>
              <a:t>3</a:t>
            </a:r>
            <a:r>
              <a:rPr lang="en-US" sz="1400"/>
              <a:t>Si</a:t>
            </a:r>
            <a:r>
              <a:rPr lang="en-US" sz="1400" baseline="-25000"/>
              <a:t>5</a:t>
            </a:r>
            <a:r>
              <a:rPr lang="en-US" sz="1400"/>
              <a:t> standard and the Ir L</a:t>
            </a:r>
            <a:r>
              <a:rPr lang="en-US" sz="1400">
                <a:latin typeface="Symbol" pitchFamily="18" charset="2"/>
              </a:rPr>
              <a:t>a</a:t>
            </a:r>
            <a:r>
              <a:rPr lang="en-US" sz="1400"/>
              <a:t> and Si K</a:t>
            </a:r>
            <a:r>
              <a:rPr lang="en-US" sz="1400">
                <a:latin typeface="Symbol" pitchFamily="18" charset="2"/>
              </a:rPr>
              <a:t>a</a:t>
            </a:r>
            <a:r>
              <a:rPr lang="en-US" sz="1400"/>
              <a:t> lines were used. Enter these k-ratios and also select the Ir</a:t>
            </a:r>
            <a:r>
              <a:rPr lang="en-US" sz="1400" baseline="-25000"/>
              <a:t>3</a:t>
            </a:r>
            <a:r>
              <a:rPr lang="en-US" sz="1400"/>
              <a:t>Si</a:t>
            </a:r>
            <a:r>
              <a:rPr lang="en-US" sz="1400" baseline="-25000"/>
              <a:t>5 </a:t>
            </a:r>
            <a:r>
              <a:rPr lang="en-US" sz="1400"/>
              <a:t>standard as the Assigned Standards for both elements.</a:t>
            </a:r>
            <a:br>
              <a:rPr lang="en-US" sz="1400"/>
            </a:br>
            <a:r>
              <a:rPr lang="en-US" sz="1400"/>
              <a:t>	Ir k= 1.0720, Si k=0.7792</a:t>
            </a:r>
            <a:br>
              <a:rPr lang="en-US" sz="1400"/>
            </a:br>
            <a:r>
              <a:rPr lang="en-US" sz="1400"/>
              <a:t>Note that the Heinrich 1966 macs were used for these results (CITZMU selection in macs window).</a:t>
            </a:r>
          </a:p>
          <a:p>
            <a:pPr algn="l">
              <a:spcBef>
                <a:spcPct val="50000"/>
              </a:spcBef>
            </a:pPr>
            <a:r>
              <a:rPr lang="en-US" sz="1400"/>
              <a:t>The results of analyzing the IrSi alloy using the Ir</a:t>
            </a:r>
            <a:r>
              <a:rPr lang="en-US" sz="1400" baseline="-25000"/>
              <a:t>3</a:t>
            </a:r>
            <a:r>
              <a:rPr lang="en-US" sz="1400"/>
              <a:t>Si</a:t>
            </a:r>
            <a:r>
              <a:rPr lang="en-US" sz="1400" baseline="-25000"/>
              <a:t>5</a:t>
            </a:r>
            <a:r>
              <a:rPr lang="en-US" sz="1400"/>
              <a:t> standard and all correction algorithms are below.</a:t>
            </a:r>
          </a:p>
          <a:p>
            <a:pPr algn="l">
              <a:spcBef>
                <a:spcPct val="50000"/>
              </a:spcBef>
            </a:pPr>
            <a:r>
              <a:rPr lang="en-US" sz="1400"/>
              <a:t>The IrSi alloy is clearly Ir</a:t>
            </a:r>
            <a:r>
              <a:rPr lang="en-US" sz="1400" baseline="-25000"/>
              <a:t>4</a:t>
            </a:r>
            <a:r>
              <a:rPr lang="en-US" sz="1400"/>
              <a:t>Si</a:t>
            </a:r>
            <a:r>
              <a:rPr lang="en-US" sz="1400" baseline="-25000"/>
              <a:t>5</a:t>
            </a:r>
            <a:r>
              <a:rPr lang="en-US" sz="1400"/>
              <a:t>, but the accurate analysis required a standard close in composition to the unknown.</a:t>
            </a:r>
          </a:p>
        </p:txBody>
      </p:sp>
      <p:graphicFrame>
        <p:nvGraphicFramePr>
          <p:cNvPr id="4" name="Table 3"/>
          <p:cNvGraphicFramePr>
            <a:graphicFrameLocks noGrp="1"/>
          </p:cNvGraphicFramePr>
          <p:nvPr/>
        </p:nvGraphicFramePr>
        <p:xfrm>
          <a:off x="669925" y="3205163"/>
          <a:ext cx="5623560" cy="2377440"/>
        </p:xfrm>
        <a:graphic>
          <a:graphicData uri="http://schemas.openxmlformats.org/drawingml/2006/table">
            <a:tbl>
              <a:tblPr/>
              <a:tblGrid>
                <a:gridCol w="982980"/>
                <a:gridCol w="623570"/>
                <a:gridCol w="803275"/>
                <a:gridCol w="803275"/>
                <a:gridCol w="803275"/>
                <a:gridCol w="803275"/>
                <a:gridCol w="803910"/>
              </a:tblGrid>
              <a:tr h="0">
                <a:tc>
                  <a:txBody>
                    <a:bodyPr/>
                    <a:lstStyle/>
                    <a:p>
                      <a:pPr marL="0" marR="0" algn="ctr">
                        <a:spcBef>
                          <a:spcPts val="0"/>
                        </a:spcBef>
                        <a:spcAft>
                          <a:spcPts val="0"/>
                        </a:spcAft>
                      </a:pPr>
                      <a:r>
                        <a:rPr lang="en-US" sz="1200" dirty="0">
                          <a:latin typeface="Times New Roman"/>
                          <a:ea typeface="Times New Roman"/>
                        </a:rPr>
                        <a:t>Correction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MAC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Ir wt.%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Si wt.%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Total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Ir (atom)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Si (atom)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dirty="0">
                          <a:latin typeface="Times New Roman"/>
                          <a:ea typeface="Times New Roman"/>
                        </a:rPr>
                        <a:t>Arm </a:t>
                      </a:r>
                      <a:r>
                        <a:rPr lang="en-US" sz="1200" dirty="0">
                          <a:latin typeface="Symbol"/>
                          <a:ea typeface="Times New Roman"/>
                        </a:rPr>
                        <a:t>F</a:t>
                      </a:r>
                      <a:r>
                        <a:rPr lang="en-US" sz="1200" dirty="0">
                          <a:latin typeface="Times New Roman"/>
                          <a:ea typeface="Times New Roman"/>
                        </a:rPr>
                        <a:t>(</a:t>
                      </a:r>
                      <a:r>
                        <a:rPr lang="en-US" sz="1200" dirty="0" err="1">
                          <a:latin typeface="Symbol"/>
                          <a:ea typeface="Times New Roman"/>
                        </a:rPr>
                        <a:t>r</a:t>
                      </a:r>
                      <a:r>
                        <a:rPr lang="en-US" sz="1200" dirty="0" err="1">
                          <a:latin typeface="Times New Roman"/>
                          <a:ea typeface="Times New Roman"/>
                        </a:rPr>
                        <a:t>z</a:t>
                      </a:r>
                      <a:r>
                        <a:rPr lang="en-US" sz="1200" dirty="0">
                          <a:latin typeface="Times New Roman"/>
                          <a:ea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84.62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15.47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100.09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0.444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dirty="0">
                          <a:latin typeface="Times New Roman"/>
                          <a:ea typeface="Times New Roman"/>
                        </a:rPr>
                        <a:t>PDR ZAF</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83.75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15.09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98.85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0.448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0.552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dirty="0">
                          <a:latin typeface="Times New Roman"/>
                          <a:ea typeface="Times New Roman"/>
                        </a:rPr>
                        <a:t>Frame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84.45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15.21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99.66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0.448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0.552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a:latin typeface="Times New Roman"/>
                          <a:ea typeface="Times New Roman"/>
                        </a:rPr>
                        <a:t>LS 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84.52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15.36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99.88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0.446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a:latin typeface="Times New Roman"/>
                          <a:ea typeface="Times New Roman"/>
                        </a:rPr>
                        <a:t>LS II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a:latin typeface="Times New Roman"/>
                          <a:ea typeface="Times New Roman"/>
                        </a:rPr>
                        <a:t>PackBrwn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84.38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15.33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99.71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0.446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a:latin typeface="Times New Roman"/>
                          <a:ea typeface="Times New Roman"/>
                        </a:rPr>
                        <a:t>Bastin Phi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84.76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15.32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100.08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0.447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0.553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a:latin typeface="Times New Roman"/>
                          <a:ea typeface="Times New Roman"/>
                        </a:rPr>
                        <a:t>Proza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84.34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15.40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99.73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0.444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a:latin typeface="Times New Roman"/>
                          <a:ea typeface="Times New Roman"/>
                        </a:rPr>
                        <a:t>PAP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84.35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15.32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99.68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0.446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a:latin typeface="Times New Roman"/>
                          <a:ea typeface="Times New Roman"/>
                        </a:rPr>
                        <a:t>XPP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H66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84.39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15.31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99.70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0.446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a:latin typeface="Times New Roman"/>
                          <a:ea typeface="Times New Roman"/>
                        </a:rPr>
                        <a:t>Arm </a:t>
                      </a:r>
                      <a:r>
                        <a:rPr lang="en-US" sz="1200">
                          <a:latin typeface="Symbol"/>
                          <a:ea typeface="Times New Roman"/>
                        </a:rPr>
                        <a:t>F</a:t>
                      </a:r>
                      <a:r>
                        <a:rPr lang="en-US" sz="1200">
                          <a:latin typeface="Times New Roman"/>
                          <a:ea typeface="Times New Roman"/>
                        </a:rPr>
                        <a:t>(</a:t>
                      </a:r>
                      <a:r>
                        <a:rPr lang="en-US" sz="1200">
                          <a:latin typeface="Symbol"/>
                          <a:ea typeface="Times New Roman"/>
                        </a:rPr>
                        <a:t>r</a:t>
                      </a:r>
                      <a:r>
                        <a:rPr lang="en-US" sz="1200">
                          <a:latin typeface="Times New Roman"/>
                          <a:ea typeface="Times New Roman"/>
                        </a:rPr>
                        <a:t>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FFAST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84.58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15.37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99.95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0.446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0.554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spcBef>
                          <a:spcPts val="0"/>
                        </a:spcBef>
                        <a:spcAft>
                          <a:spcPts val="0"/>
                        </a:spcAft>
                      </a:pPr>
                      <a:r>
                        <a:rPr lang="en-US" sz="1200">
                          <a:latin typeface="Times New Roman"/>
                          <a:ea typeface="Times New Roman"/>
                        </a:rPr>
                        <a:t>PAP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FFAST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84.31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15.23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99.54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0.447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0.553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graphicFrame>
        <p:nvGraphicFramePr>
          <p:cNvPr id="5" name="Table 4"/>
          <p:cNvGraphicFramePr>
            <a:graphicFrameLocks noGrp="1"/>
          </p:cNvGraphicFramePr>
          <p:nvPr/>
        </p:nvGraphicFramePr>
        <p:xfrm>
          <a:off x="644525" y="5680075"/>
          <a:ext cx="4808855" cy="731520"/>
        </p:xfrm>
        <a:graphic>
          <a:graphicData uri="http://schemas.openxmlformats.org/drawingml/2006/table">
            <a:tbl>
              <a:tblPr/>
              <a:tblGrid>
                <a:gridCol w="855715"/>
                <a:gridCol w="757185"/>
                <a:gridCol w="798195"/>
                <a:gridCol w="799465"/>
                <a:gridCol w="798830"/>
                <a:gridCol w="799465"/>
              </a:tblGrid>
              <a:tr h="0">
                <a:tc>
                  <a:txBody>
                    <a:bodyPr/>
                    <a:lstStyle/>
                    <a:p>
                      <a:pPr marL="0" marR="0" algn="ctr">
                        <a:spcBef>
                          <a:spcPts val="0"/>
                        </a:spcBef>
                        <a:spcAft>
                          <a:spcPts val="0"/>
                        </a:spcAft>
                      </a:pPr>
                      <a:r>
                        <a:rPr lang="en-US" sz="1200" dirty="0">
                          <a:latin typeface="Times New Roman"/>
                          <a:ea typeface="Times New Roman"/>
                        </a:rPr>
                        <a:t>Compound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Ir wt.%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Si wt.%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Total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a:latin typeface="Times New Roman"/>
                          <a:ea typeface="Times New Roman"/>
                        </a:rPr>
                        <a:t>Ir (atom)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200" dirty="0">
                          <a:latin typeface="Times New Roman"/>
                          <a:ea typeface="Times New Roman"/>
                        </a:rPr>
                        <a:t>Si (atom)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lgn="ctr">
                        <a:lnSpc>
                          <a:spcPct val="150000"/>
                        </a:lnSpc>
                        <a:spcBef>
                          <a:spcPts val="0"/>
                        </a:spcBef>
                        <a:spcAft>
                          <a:spcPts val="0"/>
                        </a:spcAft>
                      </a:pPr>
                      <a:r>
                        <a:rPr lang="en-US" sz="1200" b="1" dirty="0" err="1">
                          <a:latin typeface="Times New Roman"/>
                          <a:ea typeface="Times New Roman"/>
                        </a:rPr>
                        <a:t>IrSi</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87.25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12.75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100.00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0.500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a:latin typeface="Times New Roman"/>
                          <a:ea typeface="Times New Roman"/>
                        </a:rPr>
                        <a:t>0.500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marL="0" marR="0" algn="ctr">
                        <a:lnSpc>
                          <a:spcPct val="150000"/>
                        </a:lnSpc>
                        <a:spcBef>
                          <a:spcPts val="0"/>
                        </a:spcBef>
                        <a:spcAft>
                          <a:spcPts val="0"/>
                        </a:spcAft>
                      </a:pPr>
                      <a:r>
                        <a:rPr lang="en-US" sz="1200" b="1" dirty="0">
                          <a:latin typeface="Times New Roman"/>
                          <a:ea typeface="Times New Roman"/>
                        </a:rPr>
                        <a:t>Ir</a:t>
                      </a:r>
                      <a:r>
                        <a:rPr lang="en-US" sz="1200" b="1" baseline="-25000" dirty="0">
                          <a:latin typeface="Times New Roman"/>
                          <a:ea typeface="Times New Roman"/>
                        </a:rPr>
                        <a:t>4</a:t>
                      </a:r>
                      <a:r>
                        <a:rPr lang="en-US" sz="1200" b="1" dirty="0">
                          <a:latin typeface="Times New Roman"/>
                          <a:ea typeface="Times New Roman"/>
                        </a:rPr>
                        <a:t>Si</a:t>
                      </a:r>
                      <a:r>
                        <a:rPr lang="en-US" sz="1200" b="1" baseline="-25000" dirty="0">
                          <a:latin typeface="Times New Roman"/>
                          <a:ea typeface="Times New Roman"/>
                        </a:rPr>
                        <a:t>5</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84.55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15.45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100.00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0.444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dirty="0">
                          <a:latin typeface="Times New Roman"/>
                          <a:ea typeface="Times New Roman"/>
                        </a:rPr>
                        <a:t>0.556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91285" name="Footer Placeholder 6"/>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r>
              <a:rPr lang="en-US" smtClean="0"/>
              <a:t>Calculated Electron and X-ray Ranges</a:t>
            </a:r>
          </a:p>
        </p:txBody>
      </p:sp>
      <p:pic>
        <p:nvPicPr>
          <p:cNvPr id="92163" name="Picture 2"/>
          <p:cNvPicPr>
            <a:picLocks noChangeAspect="1" noChangeArrowheads="1"/>
          </p:cNvPicPr>
          <p:nvPr/>
        </p:nvPicPr>
        <p:blipFill>
          <a:blip r:embed="rId2" cstate="print"/>
          <a:srcRect/>
          <a:stretch>
            <a:fillRect/>
          </a:stretch>
        </p:blipFill>
        <p:spPr bwMode="auto">
          <a:xfrm>
            <a:off x="227013" y="2446338"/>
            <a:ext cx="3508375" cy="4197350"/>
          </a:xfrm>
          <a:prstGeom prst="rect">
            <a:avLst/>
          </a:prstGeom>
          <a:noFill/>
          <a:ln w="25400">
            <a:noFill/>
            <a:miter lim="800000"/>
            <a:headEnd/>
            <a:tailEnd/>
          </a:ln>
        </p:spPr>
      </p:pic>
      <p:pic>
        <p:nvPicPr>
          <p:cNvPr id="92164" name="Picture 4"/>
          <p:cNvPicPr>
            <a:picLocks noChangeAspect="1" noChangeArrowheads="1"/>
          </p:cNvPicPr>
          <p:nvPr/>
        </p:nvPicPr>
        <p:blipFill>
          <a:blip r:embed="rId3" cstate="print"/>
          <a:srcRect/>
          <a:stretch>
            <a:fillRect/>
          </a:stretch>
        </p:blipFill>
        <p:spPr bwMode="auto">
          <a:xfrm>
            <a:off x="4829175" y="977900"/>
            <a:ext cx="3632200" cy="3033713"/>
          </a:xfrm>
          <a:prstGeom prst="rect">
            <a:avLst/>
          </a:prstGeom>
          <a:noFill/>
          <a:ln w="25400">
            <a:noFill/>
            <a:miter lim="800000"/>
            <a:headEnd/>
            <a:tailEnd/>
          </a:ln>
        </p:spPr>
      </p:pic>
      <p:pic>
        <p:nvPicPr>
          <p:cNvPr id="92165" name="Picture 5"/>
          <p:cNvPicPr>
            <a:picLocks noChangeAspect="1" noChangeArrowheads="1"/>
          </p:cNvPicPr>
          <p:nvPr/>
        </p:nvPicPr>
        <p:blipFill>
          <a:blip r:embed="rId4" cstate="print"/>
          <a:srcRect/>
          <a:stretch>
            <a:fillRect/>
          </a:stretch>
        </p:blipFill>
        <p:spPr bwMode="auto">
          <a:xfrm>
            <a:off x="4824413" y="4060825"/>
            <a:ext cx="1889125" cy="1828800"/>
          </a:xfrm>
          <a:prstGeom prst="rect">
            <a:avLst/>
          </a:prstGeom>
          <a:noFill/>
          <a:ln w="25400">
            <a:noFill/>
            <a:miter lim="800000"/>
            <a:headEnd/>
            <a:tailEnd/>
          </a:ln>
        </p:spPr>
      </p:pic>
      <p:pic>
        <p:nvPicPr>
          <p:cNvPr id="92166" name="Picture 6"/>
          <p:cNvPicPr>
            <a:picLocks noChangeAspect="1" noChangeArrowheads="1"/>
          </p:cNvPicPr>
          <p:nvPr/>
        </p:nvPicPr>
        <p:blipFill>
          <a:blip r:embed="rId5" cstate="print"/>
          <a:srcRect/>
          <a:stretch>
            <a:fillRect/>
          </a:stretch>
        </p:blipFill>
        <p:spPr bwMode="auto">
          <a:xfrm>
            <a:off x="6757988" y="4062413"/>
            <a:ext cx="1889125" cy="1828800"/>
          </a:xfrm>
          <a:prstGeom prst="rect">
            <a:avLst/>
          </a:prstGeom>
          <a:noFill/>
          <a:ln w="25400">
            <a:noFill/>
            <a:miter lim="800000"/>
            <a:headEnd/>
            <a:tailEnd/>
          </a:ln>
        </p:spPr>
      </p:pic>
      <p:sp>
        <p:nvSpPr>
          <p:cNvPr id="92167" name="Rectangle 5"/>
          <p:cNvSpPr>
            <a:spLocks noChangeArrowheads="1"/>
          </p:cNvSpPr>
          <p:nvPr/>
        </p:nvSpPr>
        <p:spPr bwMode="auto">
          <a:xfrm>
            <a:off x="4295775" y="3600450"/>
            <a:ext cx="4833938" cy="396875"/>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Casino 500 nm Al on Cu 15kV, depth 0.9</a:t>
            </a:r>
            <a:r>
              <a:rPr lang="en-US">
                <a:latin typeface="Symbol" pitchFamily="18" charset="2"/>
              </a:rPr>
              <a:t> m</a:t>
            </a:r>
            <a:r>
              <a:rPr lang="en-US"/>
              <a:t>m </a:t>
            </a:r>
          </a:p>
        </p:txBody>
      </p:sp>
      <p:sp>
        <p:nvSpPr>
          <p:cNvPr id="92168" name="Rectangle 5"/>
          <p:cNvSpPr>
            <a:spLocks noChangeArrowheads="1"/>
          </p:cNvSpPr>
          <p:nvPr/>
        </p:nvSpPr>
        <p:spPr bwMode="auto">
          <a:xfrm>
            <a:off x="5651500" y="1374775"/>
            <a:ext cx="427038" cy="334963"/>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sz="1600"/>
              <a:t>Al</a:t>
            </a:r>
          </a:p>
        </p:txBody>
      </p:sp>
      <p:sp>
        <p:nvSpPr>
          <p:cNvPr id="92169" name="Rectangle 5"/>
          <p:cNvSpPr>
            <a:spLocks noChangeArrowheads="1"/>
          </p:cNvSpPr>
          <p:nvPr/>
        </p:nvSpPr>
        <p:spPr bwMode="auto">
          <a:xfrm>
            <a:off x="5668963" y="2479675"/>
            <a:ext cx="446087" cy="336550"/>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sz="1600"/>
              <a:t>Cu</a:t>
            </a:r>
          </a:p>
        </p:txBody>
      </p:sp>
      <p:sp>
        <p:nvSpPr>
          <p:cNvPr id="92170" name="Rectangle 5"/>
          <p:cNvSpPr>
            <a:spLocks noChangeArrowheads="1"/>
          </p:cNvSpPr>
          <p:nvPr/>
        </p:nvSpPr>
        <p:spPr bwMode="auto">
          <a:xfrm>
            <a:off x="5195888" y="5894388"/>
            <a:ext cx="1204912" cy="338137"/>
          </a:xfrm>
          <a:prstGeom prst="rect">
            <a:avLst/>
          </a:prstGeom>
          <a:solidFill>
            <a:schemeClr val="bg1"/>
          </a:solidFill>
          <a:ln w="12700">
            <a:solidFill>
              <a:schemeClr val="tx1"/>
            </a:solidFill>
            <a:miter lim="800000"/>
            <a:headEnd/>
            <a:tailEnd/>
          </a:ln>
        </p:spPr>
        <p:txBody>
          <a:bodyPr lIns="45720" tIns="44450" rIns="45720" bIns="44450">
            <a:spAutoFit/>
          </a:bodyPr>
          <a:lstStyle/>
          <a:p>
            <a:pPr algn="l">
              <a:spcBef>
                <a:spcPct val="50000"/>
              </a:spcBef>
            </a:pPr>
            <a:r>
              <a:rPr lang="en-US" sz="1600"/>
              <a:t>Al K</a:t>
            </a:r>
            <a:r>
              <a:rPr lang="en-US" sz="1600">
                <a:latin typeface="Symbol" pitchFamily="18" charset="2"/>
              </a:rPr>
              <a:t>a</a:t>
            </a:r>
            <a:r>
              <a:rPr lang="en-US" sz="1600"/>
              <a:t> </a:t>
            </a:r>
            <a:r>
              <a:rPr lang="en-US" sz="1600">
                <a:latin typeface="Symbol" pitchFamily="18" charset="2"/>
              </a:rPr>
              <a:t>F</a:t>
            </a:r>
            <a:r>
              <a:rPr lang="en-US" sz="1600"/>
              <a:t>(</a:t>
            </a:r>
            <a:r>
              <a:rPr lang="en-US" sz="1600">
                <a:latin typeface="Symbol" pitchFamily="18" charset="2"/>
              </a:rPr>
              <a:t>r</a:t>
            </a:r>
            <a:r>
              <a:rPr lang="en-US" sz="1600"/>
              <a:t>z)</a:t>
            </a:r>
          </a:p>
        </p:txBody>
      </p:sp>
      <p:sp>
        <p:nvSpPr>
          <p:cNvPr id="92171" name="Rectangle 5"/>
          <p:cNvSpPr>
            <a:spLocks noChangeArrowheads="1"/>
          </p:cNvSpPr>
          <p:nvPr/>
        </p:nvSpPr>
        <p:spPr bwMode="auto">
          <a:xfrm>
            <a:off x="7061200" y="5899150"/>
            <a:ext cx="1233488" cy="341313"/>
          </a:xfrm>
          <a:prstGeom prst="rect">
            <a:avLst/>
          </a:prstGeom>
          <a:solidFill>
            <a:schemeClr val="bg1"/>
          </a:solidFill>
          <a:ln w="12700">
            <a:solidFill>
              <a:schemeClr val="tx1"/>
            </a:solidFill>
            <a:miter lim="800000"/>
            <a:headEnd/>
            <a:tailEnd/>
          </a:ln>
        </p:spPr>
        <p:txBody>
          <a:bodyPr lIns="45720" tIns="44450" rIns="45720" bIns="44450">
            <a:spAutoFit/>
          </a:bodyPr>
          <a:lstStyle/>
          <a:p>
            <a:pPr algn="l">
              <a:spcBef>
                <a:spcPct val="50000"/>
              </a:spcBef>
            </a:pPr>
            <a:r>
              <a:rPr lang="en-US" sz="1600"/>
              <a:t>Cu K</a:t>
            </a:r>
            <a:r>
              <a:rPr lang="en-US" sz="1600">
                <a:latin typeface="Symbol" pitchFamily="18" charset="2"/>
              </a:rPr>
              <a:t>a</a:t>
            </a:r>
            <a:r>
              <a:rPr lang="en-US" sz="1600"/>
              <a:t> </a:t>
            </a:r>
            <a:r>
              <a:rPr lang="en-US" sz="1600">
                <a:latin typeface="Symbol" pitchFamily="18" charset="2"/>
              </a:rPr>
              <a:t>F</a:t>
            </a:r>
            <a:r>
              <a:rPr lang="en-US" sz="1600"/>
              <a:t>(</a:t>
            </a:r>
            <a:r>
              <a:rPr lang="en-US" sz="1600">
                <a:latin typeface="Symbol" pitchFamily="18" charset="2"/>
              </a:rPr>
              <a:t>r</a:t>
            </a:r>
            <a:r>
              <a:rPr lang="en-US" sz="1600"/>
              <a:t>z)</a:t>
            </a:r>
          </a:p>
        </p:txBody>
      </p:sp>
      <p:sp>
        <p:nvSpPr>
          <p:cNvPr id="92172" name="Rectangle 5"/>
          <p:cNvSpPr>
            <a:spLocks noChangeArrowheads="1"/>
          </p:cNvSpPr>
          <p:nvPr/>
        </p:nvSpPr>
        <p:spPr bwMode="auto">
          <a:xfrm>
            <a:off x="234950" y="1096963"/>
            <a:ext cx="5207000" cy="1320800"/>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Can apply to thin-film geometry</a:t>
            </a:r>
            <a:br>
              <a:rPr lang="en-US"/>
            </a:br>
            <a:r>
              <a:rPr lang="en-US"/>
              <a:t>Al e</a:t>
            </a:r>
            <a:r>
              <a:rPr lang="en-US" baseline="30000"/>
              <a:t>-</a:t>
            </a:r>
            <a:r>
              <a:rPr lang="en-US"/>
              <a:t> and x-ray range 15 kV, ~2.5 </a:t>
            </a:r>
            <a:r>
              <a:rPr lang="en-US">
                <a:latin typeface="Symbol" pitchFamily="18" charset="2"/>
              </a:rPr>
              <a:t>m</a:t>
            </a:r>
            <a:r>
              <a:rPr lang="en-US"/>
              <a:t>m</a:t>
            </a:r>
            <a:br>
              <a:rPr lang="en-US"/>
            </a:br>
            <a:r>
              <a:rPr lang="en-US"/>
              <a:t>Need 5 kV to sample only Al layer</a:t>
            </a:r>
            <a:br>
              <a:rPr lang="en-US"/>
            </a:br>
            <a:r>
              <a:rPr lang="en-US"/>
              <a:t>99% transmission Cu K</a:t>
            </a:r>
            <a:r>
              <a:rPr lang="en-US">
                <a:latin typeface="Symbol" pitchFamily="18" charset="2"/>
              </a:rPr>
              <a:t>a</a:t>
            </a:r>
            <a:r>
              <a:rPr lang="en-US"/>
              <a:t> through 500 nm Al</a:t>
            </a:r>
          </a:p>
        </p:txBody>
      </p:sp>
      <p:cxnSp>
        <p:nvCxnSpPr>
          <p:cNvPr id="92173" name="Straight Arrow Connector 13"/>
          <p:cNvCxnSpPr>
            <a:cxnSpLocks noChangeShapeType="1"/>
          </p:cNvCxnSpPr>
          <p:nvPr/>
        </p:nvCxnSpPr>
        <p:spPr bwMode="auto">
          <a:xfrm rot="5400000">
            <a:off x="7508875" y="2425701"/>
            <a:ext cx="2092325" cy="6350"/>
          </a:xfrm>
          <a:prstGeom prst="straightConnector1">
            <a:avLst/>
          </a:prstGeom>
          <a:noFill/>
          <a:ln w="38100" algn="ctr">
            <a:solidFill>
              <a:srgbClr val="00B050"/>
            </a:solidFill>
            <a:round/>
            <a:headEnd/>
            <a:tailEnd type="arrow" w="med" len="med"/>
          </a:ln>
        </p:spPr>
      </p:cxnSp>
      <p:sp>
        <p:nvSpPr>
          <p:cNvPr id="92175" name="Footer Placeholder 1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a:xfrm>
            <a:off x="300038" y="365125"/>
            <a:ext cx="7772400" cy="731838"/>
          </a:xfrm>
        </p:spPr>
        <p:txBody>
          <a:bodyPr/>
          <a:lstStyle/>
          <a:p>
            <a:r>
              <a:rPr lang="en-US" smtClean="0"/>
              <a:t>Model Detection Limits</a:t>
            </a:r>
          </a:p>
        </p:txBody>
      </p:sp>
      <p:grpSp>
        <p:nvGrpSpPr>
          <p:cNvPr id="93187" name="Group 18"/>
          <p:cNvGrpSpPr>
            <a:grpSpLocks/>
          </p:cNvGrpSpPr>
          <p:nvPr/>
        </p:nvGrpSpPr>
        <p:grpSpPr bwMode="auto">
          <a:xfrm>
            <a:off x="-198438" y="1811338"/>
            <a:ext cx="6858001" cy="5029200"/>
            <a:chOff x="0" y="410"/>
            <a:chExt cx="5191" cy="3550"/>
          </a:xfrm>
        </p:grpSpPr>
        <p:pic>
          <p:nvPicPr>
            <p:cNvPr id="93191" name="Picture 5"/>
            <p:cNvPicPr>
              <a:picLocks noChangeAspect="1" noChangeArrowheads="1"/>
            </p:cNvPicPr>
            <p:nvPr/>
          </p:nvPicPr>
          <p:blipFill>
            <a:blip r:embed="rId2" cstate="print"/>
            <a:srcRect/>
            <a:stretch>
              <a:fillRect/>
            </a:stretch>
          </p:blipFill>
          <p:spPr bwMode="auto">
            <a:xfrm>
              <a:off x="0" y="410"/>
              <a:ext cx="5191" cy="3550"/>
            </a:xfrm>
            <a:prstGeom prst="rect">
              <a:avLst/>
            </a:prstGeom>
            <a:noFill/>
            <a:ln w="9525">
              <a:noFill/>
              <a:miter lim="800000"/>
              <a:headEnd/>
              <a:tailEnd/>
            </a:ln>
          </p:spPr>
        </p:pic>
        <p:sp>
          <p:nvSpPr>
            <p:cNvPr id="93192" name="Text Box 6"/>
            <p:cNvSpPr txBox="1">
              <a:spLocks noChangeArrowheads="1"/>
            </p:cNvSpPr>
            <p:nvPr/>
          </p:nvSpPr>
          <p:spPr bwMode="auto">
            <a:xfrm>
              <a:off x="1522" y="3242"/>
              <a:ext cx="3016" cy="173"/>
            </a:xfrm>
            <a:prstGeom prst="rect">
              <a:avLst/>
            </a:prstGeom>
            <a:solidFill>
              <a:schemeClr val="bg1"/>
            </a:solidFill>
            <a:ln w="9525">
              <a:noFill/>
              <a:miter lim="800000"/>
              <a:headEnd/>
              <a:tailEnd/>
            </a:ln>
          </p:spPr>
          <p:txBody>
            <a:bodyPr wrap="none" lIns="0" tIns="0" rIns="0" bIns="0">
              <a:spAutoFit/>
            </a:bodyPr>
            <a:lstStyle/>
            <a:p>
              <a:r>
                <a:rPr lang="en-US" sz="1800"/>
                <a:t>Minimal Effect of TiO</a:t>
              </a:r>
              <a:r>
                <a:rPr lang="en-US" sz="1800" baseline="-25000"/>
                <a:t>2</a:t>
              </a:r>
              <a:r>
                <a:rPr lang="en-US" sz="1800"/>
                <a:t> vs. Corning 95IRV standard</a:t>
              </a:r>
            </a:p>
          </p:txBody>
        </p:sp>
        <p:sp>
          <p:nvSpPr>
            <p:cNvPr id="93193" name="Text Box 7"/>
            <p:cNvSpPr txBox="1">
              <a:spLocks noChangeArrowheads="1"/>
            </p:cNvSpPr>
            <p:nvPr/>
          </p:nvSpPr>
          <p:spPr bwMode="auto">
            <a:xfrm>
              <a:off x="763" y="986"/>
              <a:ext cx="995" cy="196"/>
            </a:xfrm>
            <a:prstGeom prst="rect">
              <a:avLst/>
            </a:prstGeom>
            <a:solidFill>
              <a:schemeClr val="bg1"/>
            </a:solidFill>
            <a:ln w="9525">
              <a:noFill/>
              <a:miter lim="800000"/>
              <a:headEnd/>
              <a:tailEnd/>
            </a:ln>
          </p:spPr>
          <p:txBody>
            <a:bodyPr wrap="none" lIns="0" tIns="0" rIns="0" bIns="0">
              <a:spAutoFit/>
            </a:bodyPr>
            <a:lstStyle/>
            <a:p>
              <a:r>
                <a:rPr lang="en-US" sz="1800"/>
                <a:t>Probe current:</a:t>
              </a:r>
            </a:p>
          </p:txBody>
        </p:sp>
        <p:sp>
          <p:nvSpPr>
            <p:cNvPr id="93194" name="Text Box 8"/>
            <p:cNvSpPr txBox="1">
              <a:spLocks noChangeArrowheads="1"/>
            </p:cNvSpPr>
            <p:nvPr/>
          </p:nvSpPr>
          <p:spPr bwMode="auto">
            <a:xfrm>
              <a:off x="898" y="1226"/>
              <a:ext cx="356" cy="173"/>
            </a:xfrm>
            <a:prstGeom prst="rect">
              <a:avLst/>
            </a:prstGeom>
            <a:solidFill>
              <a:schemeClr val="bg1"/>
            </a:solidFill>
            <a:ln w="9525">
              <a:noFill/>
              <a:miter lim="800000"/>
              <a:headEnd/>
              <a:tailEnd/>
            </a:ln>
          </p:spPr>
          <p:txBody>
            <a:bodyPr wrap="none" lIns="0" tIns="0" rIns="0" bIns="0">
              <a:spAutoFit/>
            </a:bodyPr>
            <a:lstStyle/>
            <a:p>
              <a:r>
                <a:rPr lang="en-US" sz="1800"/>
                <a:t>25 nA</a:t>
              </a:r>
            </a:p>
          </p:txBody>
        </p:sp>
        <p:sp>
          <p:nvSpPr>
            <p:cNvPr id="93195" name="Text Box 9"/>
            <p:cNvSpPr txBox="1">
              <a:spLocks noChangeArrowheads="1"/>
            </p:cNvSpPr>
            <p:nvPr/>
          </p:nvSpPr>
          <p:spPr bwMode="auto">
            <a:xfrm>
              <a:off x="946" y="1466"/>
              <a:ext cx="356" cy="173"/>
            </a:xfrm>
            <a:prstGeom prst="rect">
              <a:avLst/>
            </a:prstGeom>
            <a:solidFill>
              <a:schemeClr val="bg1"/>
            </a:solidFill>
            <a:ln w="9525">
              <a:noFill/>
              <a:miter lim="800000"/>
              <a:headEnd/>
              <a:tailEnd/>
            </a:ln>
          </p:spPr>
          <p:txBody>
            <a:bodyPr wrap="none" lIns="0" tIns="0" rIns="0" bIns="0">
              <a:spAutoFit/>
            </a:bodyPr>
            <a:lstStyle/>
            <a:p>
              <a:r>
                <a:rPr lang="en-US" sz="1800"/>
                <a:t>50 nA</a:t>
              </a:r>
            </a:p>
          </p:txBody>
        </p:sp>
        <p:sp>
          <p:nvSpPr>
            <p:cNvPr id="93196" name="Text Box 10"/>
            <p:cNvSpPr txBox="1">
              <a:spLocks noChangeArrowheads="1"/>
            </p:cNvSpPr>
            <p:nvPr/>
          </p:nvSpPr>
          <p:spPr bwMode="auto">
            <a:xfrm>
              <a:off x="946" y="1706"/>
              <a:ext cx="428" cy="173"/>
            </a:xfrm>
            <a:prstGeom prst="rect">
              <a:avLst/>
            </a:prstGeom>
            <a:solidFill>
              <a:schemeClr val="bg1"/>
            </a:solidFill>
            <a:ln w="9525">
              <a:noFill/>
              <a:miter lim="800000"/>
              <a:headEnd/>
              <a:tailEnd/>
            </a:ln>
          </p:spPr>
          <p:txBody>
            <a:bodyPr wrap="none" lIns="0" tIns="0" rIns="0" bIns="0">
              <a:spAutoFit/>
            </a:bodyPr>
            <a:lstStyle/>
            <a:p>
              <a:r>
                <a:rPr lang="en-US" sz="1800"/>
                <a:t>100 nA</a:t>
              </a:r>
            </a:p>
          </p:txBody>
        </p:sp>
        <p:sp>
          <p:nvSpPr>
            <p:cNvPr id="93197" name="Text Box 11"/>
            <p:cNvSpPr txBox="1">
              <a:spLocks noChangeArrowheads="1"/>
            </p:cNvSpPr>
            <p:nvPr/>
          </p:nvSpPr>
          <p:spPr bwMode="auto">
            <a:xfrm>
              <a:off x="994" y="1850"/>
              <a:ext cx="428" cy="173"/>
            </a:xfrm>
            <a:prstGeom prst="rect">
              <a:avLst/>
            </a:prstGeom>
            <a:solidFill>
              <a:schemeClr val="bg1"/>
            </a:solidFill>
            <a:ln w="9525">
              <a:noFill/>
              <a:miter lim="800000"/>
              <a:headEnd/>
              <a:tailEnd/>
            </a:ln>
          </p:spPr>
          <p:txBody>
            <a:bodyPr wrap="none" lIns="0" tIns="0" rIns="0" bIns="0">
              <a:spAutoFit/>
            </a:bodyPr>
            <a:lstStyle/>
            <a:p>
              <a:r>
                <a:rPr lang="en-US" sz="1800"/>
                <a:t>250</a:t>
              </a:r>
              <a:r>
                <a:rPr lang="en-US" sz="1800">
                  <a:solidFill>
                    <a:schemeClr val="bg2"/>
                  </a:solidFill>
                </a:rPr>
                <a:t> </a:t>
              </a:r>
              <a:r>
                <a:rPr lang="en-US" sz="1800"/>
                <a:t>nA</a:t>
              </a:r>
            </a:p>
          </p:txBody>
        </p:sp>
        <p:sp>
          <p:nvSpPr>
            <p:cNvPr id="93198" name="Text Box 12"/>
            <p:cNvSpPr txBox="1">
              <a:spLocks noChangeArrowheads="1"/>
            </p:cNvSpPr>
            <p:nvPr/>
          </p:nvSpPr>
          <p:spPr bwMode="auto">
            <a:xfrm>
              <a:off x="3985" y="2570"/>
              <a:ext cx="470" cy="166"/>
            </a:xfrm>
            <a:prstGeom prst="rect">
              <a:avLst/>
            </a:prstGeom>
            <a:solidFill>
              <a:schemeClr val="bg1"/>
            </a:solidFill>
            <a:ln w="9525">
              <a:noFill/>
              <a:miter lim="800000"/>
              <a:headEnd/>
              <a:tailEnd/>
            </a:ln>
          </p:spPr>
          <p:txBody>
            <a:bodyPr wrap="none" lIns="0" tIns="0" rIns="0" bIns="0">
              <a:spAutoFit/>
            </a:bodyPr>
            <a:lstStyle/>
            <a:p>
              <a:r>
                <a:rPr lang="en-US" sz="1800"/>
                <a:t>1000 nA</a:t>
              </a:r>
            </a:p>
          </p:txBody>
        </p:sp>
        <p:sp>
          <p:nvSpPr>
            <p:cNvPr id="93199" name="Text Box 14"/>
            <p:cNvSpPr txBox="1">
              <a:spLocks noChangeArrowheads="1"/>
            </p:cNvSpPr>
            <p:nvPr/>
          </p:nvSpPr>
          <p:spPr bwMode="auto">
            <a:xfrm>
              <a:off x="1858" y="2090"/>
              <a:ext cx="428" cy="173"/>
            </a:xfrm>
            <a:prstGeom prst="rect">
              <a:avLst/>
            </a:prstGeom>
            <a:solidFill>
              <a:schemeClr val="bg1"/>
            </a:solidFill>
            <a:ln w="9525">
              <a:noFill/>
              <a:miter lim="800000"/>
              <a:headEnd/>
              <a:tailEnd/>
            </a:ln>
          </p:spPr>
          <p:txBody>
            <a:bodyPr wrap="none" lIns="0" tIns="0" rIns="0" bIns="0">
              <a:spAutoFit/>
            </a:bodyPr>
            <a:lstStyle/>
            <a:p>
              <a:r>
                <a:rPr lang="en-US" sz="1800"/>
                <a:t>250 nA</a:t>
              </a:r>
            </a:p>
          </p:txBody>
        </p:sp>
        <p:sp>
          <p:nvSpPr>
            <p:cNvPr id="93200" name="Line 15"/>
            <p:cNvSpPr>
              <a:spLocks noChangeShapeType="1"/>
            </p:cNvSpPr>
            <p:nvPr/>
          </p:nvSpPr>
          <p:spPr bwMode="auto">
            <a:xfrm>
              <a:off x="1138" y="2138"/>
              <a:ext cx="672" cy="48"/>
            </a:xfrm>
            <a:prstGeom prst="line">
              <a:avLst/>
            </a:prstGeom>
            <a:noFill/>
            <a:ln w="19050">
              <a:solidFill>
                <a:srgbClr val="000000"/>
              </a:solidFill>
              <a:round/>
              <a:headEnd/>
              <a:tailEnd/>
            </a:ln>
          </p:spPr>
          <p:txBody>
            <a:bodyPr lIns="0" tIns="0" rIns="0" bIns="0"/>
            <a:lstStyle/>
            <a:p>
              <a:endParaRPr lang="en-US"/>
            </a:p>
          </p:txBody>
        </p:sp>
        <p:sp>
          <p:nvSpPr>
            <p:cNvPr id="93201" name="Line 16"/>
            <p:cNvSpPr>
              <a:spLocks noChangeShapeType="1"/>
            </p:cNvSpPr>
            <p:nvPr/>
          </p:nvSpPr>
          <p:spPr bwMode="auto">
            <a:xfrm flipV="1">
              <a:off x="1378" y="2186"/>
              <a:ext cx="432" cy="48"/>
            </a:xfrm>
            <a:prstGeom prst="line">
              <a:avLst/>
            </a:prstGeom>
            <a:noFill/>
            <a:ln w="19050">
              <a:solidFill>
                <a:srgbClr val="000000"/>
              </a:solidFill>
              <a:round/>
              <a:headEnd/>
              <a:tailEnd/>
            </a:ln>
          </p:spPr>
          <p:txBody>
            <a:bodyPr lIns="0" tIns="0" rIns="0" bIns="0"/>
            <a:lstStyle/>
            <a:p>
              <a:endParaRPr lang="en-US"/>
            </a:p>
          </p:txBody>
        </p:sp>
        <p:sp>
          <p:nvSpPr>
            <p:cNvPr id="93202" name="Line 17"/>
            <p:cNvSpPr>
              <a:spLocks noChangeShapeType="1"/>
            </p:cNvSpPr>
            <p:nvPr/>
          </p:nvSpPr>
          <p:spPr bwMode="auto">
            <a:xfrm flipV="1">
              <a:off x="1762" y="2186"/>
              <a:ext cx="48" cy="144"/>
            </a:xfrm>
            <a:prstGeom prst="line">
              <a:avLst/>
            </a:prstGeom>
            <a:noFill/>
            <a:ln w="19050">
              <a:solidFill>
                <a:srgbClr val="000000"/>
              </a:solidFill>
              <a:round/>
              <a:headEnd/>
              <a:tailEnd/>
            </a:ln>
          </p:spPr>
          <p:txBody>
            <a:bodyPr lIns="0" tIns="0" rIns="0" bIns="0"/>
            <a:lstStyle/>
            <a:p>
              <a:endParaRPr lang="en-US"/>
            </a:p>
          </p:txBody>
        </p:sp>
      </p:grpSp>
      <p:pic>
        <p:nvPicPr>
          <p:cNvPr id="93188" name="Picture 2"/>
          <p:cNvPicPr>
            <a:picLocks noChangeAspect="1" noChangeArrowheads="1"/>
          </p:cNvPicPr>
          <p:nvPr/>
        </p:nvPicPr>
        <p:blipFill>
          <a:blip r:embed="rId3" cstate="print"/>
          <a:srcRect/>
          <a:stretch>
            <a:fillRect/>
          </a:stretch>
        </p:blipFill>
        <p:spPr bwMode="auto">
          <a:xfrm>
            <a:off x="4164013" y="511175"/>
            <a:ext cx="4649787" cy="4357688"/>
          </a:xfrm>
          <a:prstGeom prst="rect">
            <a:avLst/>
          </a:prstGeom>
          <a:noFill/>
          <a:ln w="25400">
            <a:noFill/>
            <a:miter lim="800000"/>
            <a:headEnd/>
            <a:tailEnd/>
          </a:ln>
        </p:spPr>
      </p:pic>
      <p:sp>
        <p:nvSpPr>
          <p:cNvPr id="93190" name="Footer Placeholder 17"/>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itle 1"/>
          <p:cNvSpPr>
            <a:spLocks noGrp="1"/>
          </p:cNvSpPr>
          <p:nvPr>
            <p:ph type="title"/>
          </p:nvPr>
        </p:nvSpPr>
        <p:spPr/>
        <p:txBody>
          <a:bodyPr/>
          <a:lstStyle/>
          <a:p>
            <a:r>
              <a:rPr lang="en-US" smtClean="0"/>
              <a:t>Calculated Temperature Rise: Beam Conditions</a:t>
            </a:r>
          </a:p>
        </p:txBody>
      </p:sp>
      <p:pic>
        <p:nvPicPr>
          <p:cNvPr id="3077" name="Picture 2"/>
          <p:cNvPicPr>
            <a:picLocks noChangeAspect="1" noChangeArrowheads="1"/>
          </p:cNvPicPr>
          <p:nvPr/>
        </p:nvPicPr>
        <p:blipFill>
          <a:blip r:embed="rId3" cstate="print"/>
          <a:srcRect/>
          <a:stretch>
            <a:fillRect/>
          </a:stretch>
        </p:blipFill>
        <p:spPr bwMode="auto">
          <a:xfrm>
            <a:off x="4092575" y="1997075"/>
            <a:ext cx="4891088" cy="1808163"/>
          </a:xfrm>
          <a:prstGeom prst="rect">
            <a:avLst/>
          </a:prstGeom>
          <a:noFill/>
          <a:ln w="25400">
            <a:noFill/>
            <a:miter lim="800000"/>
            <a:headEnd/>
            <a:tailEnd/>
          </a:ln>
        </p:spPr>
      </p:pic>
      <p:grpSp>
        <p:nvGrpSpPr>
          <p:cNvPr id="3078" name="Group 42"/>
          <p:cNvGrpSpPr>
            <a:grpSpLocks/>
          </p:cNvGrpSpPr>
          <p:nvPr/>
        </p:nvGrpSpPr>
        <p:grpSpPr bwMode="auto">
          <a:xfrm>
            <a:off x="454025" y="3849688"/>
            <a:ext cx="8242300" cy="2379662"/>
            <a:chOff x="453338" y="3849885"/>
            <a:chExt cx="8243561" cy="2379977"/>
          </a:xfrm>
        </p:grpSpPr>
        <p:graphicFrame>
          <p:nvGraphicFramePr>
            <p:cNvPr id="3074" name="Object 8"/>
            <p:cNvGraphicFramePr>
              <a:graphicFrameLocks/>
            </p:cNvGraphicFramePr>
            <p:nvPr/>
          </p:nvGraphicFramePr>
          <p:xfrm>
            <a:off x="4659887" y="3850200"/>
            <a:ext cx="4037012" cy="2379662"/>
          </p:xfrm>
          <a:graphic>
            <a:graphicData uri="http://schemas.openxmlformats.org/presentationml/2006/ole">
              <p:oleObj spid="_x0000_s3074" name="Chart" r:id="rId4" imgW="9492120" imgH="5490360" progId="Excel.Sheet.8">
                <p:embed/>
              </p:oleObj>
            </a:graphicData>
          </a:graphic>
        </p:graphicFrame>
        <p:sp>
          <p:nvSpPr>
            <p:cNvPr id="3116" name="Text Box 9"/>
            <p:cNvSpPr txBox="1">
              <a:spLocks noChangeArrowheads="1"/>
            </p:cNvSpPr>
            <p:nvPr/>
          </p:nvSpPr>
          <p:spPr bwMode="auto">
            <a:xfrm>
              <a:off x="5853351" y="3888061"/>
              <a:ext cx="1577975" cy="409575"/>
            </a:xfrm>
            <a:prstGeom prst="rect">
              <a:avLst/>
            </a:prstGeom>
            <a:solidFill>
              <a:srgbClr val="C37815"/>
            </a:solidFill>
            <a:ln w="12700">
              <a:solidFill>
                <a:schemeClr val="tx1"/>
              </a:solidFill>
              <a:miter lim="800000"/>
              <a:headEnd/>
              <a:tailEnd/>
            </a:ln>
          </p:spPr>
          <p:txBody>
            <a:bodyPr lIns="45720" rIns="45720">
              <a:spAutoFit/>
            </a:bodyPr>
            <a:lstStyle/>
            <a:p>
              <a:pPr>
                <a:spcBef>
                  <a:spcPct val="50000"/>
                </a:spcBef>
              </a:pPr>
              <a:r>
                <a:rPr lang="en-US"/>
                <a:t>95IRX: Rb</a:t>
              </a:r>
            </a:p>
          </p:txBody>
        </p:sp>
        <p:graphicFrame>
          <p:nvGraphicFramePr>
            <p:cNvPr id="3075" name="Object 10"/>
            <p:cNvGraphicFramePr>
              <a:graphicFrameLocks/>
            </p:cNvGraphicFramePr>
            <p:nvPr/>
          </p:nvGraphicFramePr>
          <p:xfrm>
            <a:off x="453338" y="3849885"/>
            <a:ext cx="4037013" cy="2379663"/>
          </p:xfrm>
          <a:graphic>
            <a:graphicData uri="http://schemas.openxmlformats.org/presentationml/2006/ole">
              <p:oleObj spid="_x0000_s3075" name="Chart" r:id="rId5" imgW="9492120" imgH="5490360" progId="Excel.Sheet.8">
                <p:embed/>
              </p:oleObj>
            </a:graphicData>
          </a:graphic>
        </p:graphicFrame>
        <p:sp>
          <p:nvSpPr>
            <p:cNvPr id="3117" name="Text Box 13"/>
            <p:cNvSpPr txBox="1">
              <a:spLocks noChangeArrowheads="1"/>
            </p:cNvSpPr>
            <p:nvPr/>
          </p:nvSpPr>
          <p:spPr bwMode="auto">
            <a:xfrm>
              <a:off x="1506645" y="3899579"/>
              <a:ext cx="1793875" cy="366713"/>
            </a:xfrm>
            <a:prstGeom prst="rect">
              <a:avLst/>
            </a:prstGeom>
            <a:solidFill>
              <a:srgbClr val="24D800"/>
            </a:solidFill>
            <a:ln w="12700">
              <a:solidFill>
                <a:schemeClr val="tx1"/>
              </a:solidFill>
              <a:miter lim="800000"/>
              <a:headEnd/>
              <a:tailEnd/>
            </a:ln>
          </p:spPr>
          <p:txBody>
            <a:bodyPr/>
            <a:lstStyle/>
            <a:p>
              <a:pPr marL="342900" indent="-342900">
                <a:lnSpc>
                  <a:spcPct val="90000"/>
                </a:lnSpc>
                <a:spcBef>
                  <a:spcPct val="50000"/>
                </a:spcBef>
              </a:pPr>
              <a:r>
                <a:rPr lang="en-US"/>
                <a:t>95IRV: K</a:t>
              </a:r>
            </a:p>
          </p:txBody>
        </p:sp>
        <p:sp>
          <p:nvSpPr>
            <p:cNvPr id="3118" name="Text Box 77"/>
            <p:cNvSpPr txBox="1">
              <a:spLocks noChangeArrowheads="1"/>
            </p:cNvSpPr>
            <p:nvPr/>
          </p:nvSpPr>
          <p:spPr bwMode="auto">
            <a:xfrm>
              <a:off x="1875738" y="5307210"/>
              <a:ext cx="762000" cy="396875"/>
            </a:xfrm>
            <a:prstGeom prst="rect">
              <a:avLst/>
            </a:prstGeom>
            <a:noFill/>
            <a:ln w="9525">
              <a:noFill/>
              <a:miter lim="800000"/>
              <a:headEnd/>
              <a:tailEnd/>
            </a:ln>
          </p:spPr>
          <p:txBody>
            <a:bodyPr>
              <a:spAutoFit/>
            </a:bodyPr>
            <a:lstStyle/>
            <a:p>
              <a:pPr>
                <a:spcBef>
                  <a:spcPct val="50000"/>
                </a:spcBef>
              </a:pPr>
              <a:r>
                <a:rPr lang="en-US"/>
                <a:t>5 </a:t>
              </a:r>
              <a:r>
                <a:rPr lang="en-US">
                  <a:latin typeface="Symbol" pitchFamily="18" charset="2"/>
                </a:rPr>
                <a:t>m</a:t>
              </a:r>
              <a:r>
                <a:rPr lang="en-US"/>
                <a:t>m</a:t>
              </a:r>
            </a:p>
          </p:txBody>
        </p:sp>
        <p:sp>
          <p:nvSpPr>
            <p:cNvPr id="3119" name="Text Box 79"/>
            <p:cNvSpPr txBox="1">
              <a:spLocks noChangeArrowheads="1"/>
            </p:cNvSpPr>
            <p:nvPr/>
          </p:nvSpPr>
          <p:spPr bwMode="auto">
            <a:xfrm>
              <a:off x="2847288" y="4688085"/>
              <a:ext cx="990600" cy="396875"/>
            </a:xfrm>
            <a:prstGeom prst="rect">
              <a:avLst/>
            </a:prstGeom>
            <a:noFill/>
            <a:ln w="9525">
              <a:noFill/>
              <a:miter lim="800000"/>
              <a:headEnd/>
              <a:tailEnd/>
            </a:ln>
          </p:spPr>
          <p:txBody>
            <a:bodyPr>
              <a:spAutoFit/>
            </a:bodyPr>
            <a:lstStyle/>
            <a:p>
              <a:pPr>
                <a:spcBef>
                  <a:spcPct val="50000"/>
                </a:spcBef>
              </a:pPr>
              <a:r>
                <a:rPr lang="en-US"/>
                <a:t>10 </a:t>
              </a:r>
              <a:r>
                <a:rPr lang="en-US">
                  <a:latin typeface="Symbol" pitchFamily="18" charset="2"/>
                </a:rPr>
                <a:t>m</a:t>
              </a:r>
              <a:r>
                <a:rPr lang="en-US"/>
                <a:t>m</a:t>
              </a:r>
            </a:p>
          </p:txBody>
        </p:sp>
        <p:sp>
          <p:nvSpPr>
            <p:cNvPr id="3120" name="Text Box 80"/>
            <p:cNvSpPr txBox="1">
              <a:spLocks noChangeArrowheads="1"/>
            </p:cNvSpPr>
            <p:nvPr/>
          </p:nvSpPr>
          <p:spPr bwMode="auto">
            <a:xfrm>
              <a:off x="7236562" y="4882287"/>
              <a:ext cx="762000" cy="396875"/>
            </a:xfrm>
            <a:prstGeom prst="rect">
              <a:avLst/>
            </a:prstGeom>
            <a:noFill/>
            <a:ln w="9525">
              <a:noFill/>
              <a:miter lim="800000"/>
              <a:headEnd/>
              <a:tailEnd/>
            </a:ln>
          </p:spPr>
          <p:txBody>
            <a:bodyPr>
              <a:spAutoFit/>
            </a:bodyPr>
            <a:lstStyle/>
            <a:p>
              <a:pPr>
                <a:spcBef>
                  <a:spcPct val="50000"/>
                </a:spcBef>
              </a:pPr>
              <a:r>
                <a:rPr lang="en-US"/>
                <a:t>5 </a:t>
              </a:r>
              <a:r>
                <a:rPr lang="en-US">
                  <a:latin typeface="Symbol" pitchFamily="18" charset="2"/>
                </a:rPr>
                <a:t>m</a:t>
              </a:r>
              <a:r>
                <a:rPr lang="en-US"/>
                <a:t>m</a:t>
              </a:r>
            </a:p>
          </p:txBody>
        </p:sp>
        <p:sp>
          <p:nvSpPr>
            <p:cNvPr id="3121" name="Text Box 81"/>
            <p:cNvSpPr txBox="1">
              <a:spLocks noChangeArrowheads="1"/>
            </p:cNvSpPr>
            <p:nvPr/>
          </p:nvSpPr>
          <p:spPr bwMode="auto">
            <a:xfrm>
              <a:off x="5788762" y="5521148"/>
              <a:ext cx="990600" cy="396875"/>
            </a:xfrm>
            <a:prstGeom prst="rect">
              <a:avLst/>
            </a:prstGeom>
            <a:solidFill>
              <a:schemeClr val="bg1"/>
            </a:solidFill>
            <a:ln w="9525">
              <a:noFill/>
              <a:miter lim="800000"/>
              <a:headEnd/>
              <a:tailEnd/>
            </a:ln>
          </p:spPr>
          <p:txBody>
            <a:bodyPr>
              <a:spAutoFit/>
            </a:bodyPr>
            <a:lstStyle/>
            <a:p>
              <a:pPr>
                <a:spcBef>
                  <a:spcPct val="50000"/>
                </a:spcBef>
              </a:pPr>
              <a:r>
                <a:rPr lang="en-US"/>
                <a:t>focused</a:t>
              </a:r>
            </a:p>
          </p:txBody>
        </p:sp>
      </p:grpSp>
      <p:sp>
        <p:nvSpPr>
          <p:cNvPr id="3079" name="Text Box 11"/>
          <p:cNvSpPr txBox="1">
            <a:spLocks noChangeArrowheads="1"/>
          </p:cNvSpPr>
          <p:nvPr/>
        </p:nvSpPr>
        <p:spPr bwMode="auto">
          <a:xfrm>
            <a:off x="1776413" y="6181725"/>
            <a:ext cx="5568950" cy="415925"/>
          </a:xfrm>
          <a:prstGeom prst="rect">
            <a:avLst/>
          </a:prstGeom>
          <a:solidFill>
            <a:schemeClr val="bg1"/>
          </a:solidFill>
          <a:ln w="19050">
            <a:solidFill>
              <a:schemeClr val="tx1"/>
            </a:solidFill>
            <a:miter lim="800000"/>
            <a:headEnd/>
            <a:tailEnd/>
          </a:ln>
        </p:spPr>
        <p:txBody>
          <a:bodyPr>
            <a:spAutoFit/>
          </a:bodyPr>
          <a:lstStyle/>
          <a:p>
            <a:pPr>
              <a:spcBef>
                <a:spcPct val="50000"/>
              </a:spcBef>
            </a:pPr>
            <a:r>
              <a:rPr lang="en-US"/>
              <a:t>Normalized X-ray Intensity vs. Time (2000 sec FS)</a:t>
            </a:r>
          </a:p>
        </p:txBody>
      </p:sp>
      <p:graphicFrame>
        <p:nvGraphicFramePr>
          <p:cNvPr id="40" name="Group 106"/>
          <p:cNvGraphicFramePr>
            <a:graphicFrameLocks noGrp="1"/>
          </p:cNvGraphicFramePr>
          <p:nvPr/>
        </p:nvGraphicFramePr>
        <p:xfrm>
          <a:off x="476250" y="2784475"/>
          <a:ext cx="3547143" cy="1017017"/>
        </p:xfrm>
        <a:graphic>
          <a:graphicData uri="http://schemas.openxmlformats.org/drawingml/2006/table">
            <a:tbl>
              <a:tblPr/>
              <a:tblGrid>
                <a:gridCol w="808998"/>
                <a:gridCol w="622306"/>
                <a:gridCol w="560075"/>
                <a:gridCol w="497845"/>
                <a:gridCol w="466729"/>
                <a:gridCol w="591190"/>
              </a:tblGrid>
              <a:tr h="346457">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2" pitchFamily="18"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w="12700" cap="flat" cmpd="sng" algn="ctr">
                      <a:solidFill>
                        <a:schemeClr val="tx1"/>
                      </a:solidFill>
                      <a:prstDash val="solid"/>
                      <a:miter lim="800000"/>
                      <a:headEnd type="none" w="med" len="med"/>
                      <a:tailEnd type="none" w="med" len="med"/>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dirty="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smtClean="0">
                          <a:ln>
                            <a:noFill/>
                          </a:ln>
                          <a:solidFill>
                            <a:schemeClr val="tx1"/>
                          </a:solidFill>
                          <a:effectLst/>
                          <a:latin typeface="Times New Roman" pitchFamily="18" charset="0"/>
                        </a:rPr>
                        <a:t>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smtClean="0">
                          <a:ln>
                            <a:noFill/>
                          </a:ln>
                          <a:solidFill>
                            <a:schemeClr val="tx1"/>
                          </a:solidFill>
                          <a:effectLst/>
                          <a:latin typeface="Times New Roman" pitchFamily="18" charset="0"/>
                        </a:rPr>
                        <a:t>10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smtClean="0">
                          <a:ln>
                            <a:noFill/>
                          </a:ln>
                          <a:solidFill>
                            <a:schemeClr val="tx1"/>
                          </a:solidFill>
                          <a:effectLst/>
                          <a:latin typeface="Times New Roman" pitchFamily="18" charset="0"/>
                        </a:rPr>
                        <a:t>20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dirty="0" smtClean="0">
                          <a:ln>
                            <a:noFill/>
                          </a:ln>
                          <a:solidFill>
                            <a:schemeClr val="tx1"/>
                          </a:solidFill>
                          <a:effectLst/>
                          <a:latin typeface="Times New Roman" pitchFamily="18" charset="0"/>
                        </a:rPr>
                        <a:t>100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1"/>
                    </a:solidFill>
                  </a:tcPr>
                </a:tc>
              </a:tr>
              <a:tr h="289211">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smtClean="0">
                          <a:ln>
                            <a:noFill/>
                          </a:ln>
                          <a:solidFill>
                            <a:schemeClr val="tx1"/>
                          </a:solidFill>
                          <a:effectLst/>
                          <a:latin typeface="Times New Roman" pitchFamily="18" charset="0"/>
                        </a:rPr>
                        <a:t>100 nA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dirty="0" smtClean="0">
                          <a:ln>
                            <a:noFill/>
                          </a:ln>
                          <a:solidFill>
                            <a:schemeClr val="tx1"/>
                          </a:solidFill>
                          <a:effectLst/>
                          <a:latin typeface="Times New Roman" pitchFamily="18" charset="0"/>
                        </a:rPr>
                        <a:t>96 K</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dirty="0" smtClean="0">
                          <a:ln>
                            <a:noFill/>
                          </a:ln>
                          <a:solidFill>
                            <a:schemeClr val="tx1"/>
                          </a:solidFill>
                          <a:effectLst/>
                          <a:latin typeface="Times New Roman" pitchFamily="18" charset="0"/>
                        </a:rPr>
                        <a:t>19</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smtClean="0">
                          <a:ln>
                            <a:noFill/>
                          </a:ln>
                          <a:solidFill>
                            <a:schemeClr val="tx1"/>
                          </a:solidFill>
                          <a:effectLst/>
                          <a:latin typeface="Times New Roman" pitchFamily="18" charset="0"/>
                        </a:rPr>
                        <a:t>10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dirty="0" smtClean="0">
                          <a:ln>
                            <a:noFill/>
                          </a:ln>
                          <a:solidFill>
                            <a:schemeClr val="tx1"/>
                          </a:solidFill>
                          <a:effectLst/>
                          <a:latin typeface="Times New Roman" pitchFamily="18" charset="0"/>
                        </a:rPr>
                        <a:t>5</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dirty="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r>
              <a:tr h="289211">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smtClean="0">
                          <a:ln>
                            <a:noFill/>
                          </a:ln>
                          <a:solidFill>
                            <a:schemeClr val="tx1"/>
                          </a:solidFill>
                          <a:effectLst/>
                          <a:latin typeface="Times New Roman" pitchFamily="18" charset="0"/>
                        </a:rPr>
                        <a:t>250 nA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smtClean="0">
                          <a:ln>
                            <a:noFill/>
                          </a:ln>
                          <a:solidFill>
                            <a:schemeClr val="tx1"/>
                          </a:solidFill>
                          <a:effectLst/>
                          <a:latin typeface="Times New Roman" pitchFamily="18" charset="0"/>
                        </a:rPr>
                        <a:t>240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smtClean="0">
                          <a:ln>
                            <a:noFill/>
                          </a:ln>
                          <a:solidFill>
                            <a:schemeClr val="tx1"/>
                          </a:solidFill>
                          <a:effectLst/>
                          <a:latin typeface="Times New Roman" pitchFamily="18" charset="0"/>
                        </a:rPr>
                        <a:t>48</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smtClean="0">
                          <a:ln>
                            <a:noFill/>
                          </a:ln>
                          <a:solidFill>
                            <a:schemeClr val="tx1"/>
                          </a:solidFill>
                          <a:effectLst/>
                          <a:latin typeface="Times New Roman" pitchFamily="18" charset="0"/>
                        </a:rPr>
                        <a:t>24</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dirty="0" smtClean="0">
                          <a:ln>
                            <a:noFill/>
                          </a:ln>
                          <a:solidFill>
                            <a:schemeClr val="tx1"/>
                          </a:solidFill>
                          <a:effectLst/>
                          <a:latin typeface="Times New Roman" pitchFamily="18" charset="0"/>
                        </a:rPr>
                        <a:t>12</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2" pitchFamily="18" charset="2"/>
                        <a:buNone/>
                        <a:tabLst/>
                      </a:pPr>
                      <a:r>
                        <a:rPr kumimoji="0" lang="en-US" sz="1600" b="0" i="0" u="none" strike="noStrike" cap="none" normalizeH="0" baseline="0" dirty="0" smtClean="0">
                          <a:ln>
                            <a:noFill/>
                          </a:ln>
                          <a:solidFill>
                            <a:schemeClr val="tx1"/>
                          </a:solidFill>
                          <a:effectLst/>
                          <a:latin typeface="Times New Roman" pitchFamily="18" charset="0"/>
                        </a:rPr>
                        <a:t>2.4</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r>
            </a:tbl>
          </a:graphicData>
        </a:graphic>
      </p:graphicFrame>
      <p:sp>
        <p:nvSpPr>
          <p:cNvPr id="3111" name="Text Box 76"/>
          <p:cNvSpPr txBox="1">
            <a:spLocks noChangeArrowheads="1"/>
          </p:cNvSpPr>
          <p:nvPr/>
        </p:nvSpPr>
        <p:spPr bwMode="auto">
          <a:xfrm>
            <a:off x="431800" y="1935163"/>
            <a:ext cx="3200400" cy="476250"/>
          </a:xfrm>
          <a:prstGeom prst="rect">
            <a:avLst/>
          </a:prstGeom>
          <a:solidFill>
            <a:schemeClr val="accent1"/>
          </a:solidFill>
          <a:ln w="19050">
            <a:solidFill>
              <a:schemeClr val="tx2"/>
            </a:solidFill>
            <a:miter lim="800000"/>
            <a:headEnd/>
            <a:tailEnd/>
          </a:ln>
        </p:spPr>
        <p:txBody>
          <a:bodyPr>
            <a:spAutoFit/>
          </a:bodyPr>
          <a:lstStyle/>
          <a:p>
            <a:pPr>
              <a:spcBef>
                <a:spcPct val="50000"/>
              </a:spcBef>
            </a:pPr>
            <a:r>
              <a:rPr lang="en-US"/>
              <a:t>Calculated </a:t>
            </a:r>
            <a:r>
              <a:rPr lang="en-US">
                <a:latin typeface="Symbol" pitchFamily="18" charset="2"/>
              </a:rPr>
              <a:t>D</a:t>
            </a:r>
            <a:r>
              <a:rPr lang="en-US"/>
              <a:t>T for i, d</a:t>
            </a:r>
          </a:p>
        </p:txBody>
      </p:sp>
      <p:sp>
        <p:nvSpPr>
          <p:cNvPr id="3112" name="Text Box 105"/>
          <p:cNvSpPr txBox="1">
            <a:spLocks noChangeArrowheads="1"/>
          </p:cNvSpPr>
          <p:nvPr/>
        </p:nvSpPr>
        <p:spPr bwMode="auto">
          <a:xfrm>
            <a:off x="1687513" y="2455863"/>
            <a:ext cx="1752600" cy="369887"/>
          </a:xfrm>
          <a:prstGeom prst="rect">
            <a:avLst/>
          </a:prstGeom>
          <a:solidFill>
            <a:schemeClr val="accent1"/>
          </a:solidFill>
          <a:ln w="19050">
            <a:solidFill>
              <a:schemeClr val="tx2"/>
            </a:solidFill>
            <a:miter lim="800000"/>
            <a:headEnd/>
            <a:tailEnd/>
          </a:ln>
        </p:spPr>
        <p:txBody>
          <a:bodyPr>
            <a:spAutoFit/>
          </a:bodyPr>
          <a:lstStyle/>
          <a:p>
            <a:pPr>
              <a:spcBef>
                <a:spcPct val="50000"/>
              </a:spcBef>
            </a:pPr>
            <a:r>
              <a:rPr lang="en-US" sz="1800"/>
              <a:t>Diameter, </a:t>
            </a:r>
            <a:r>
              <a:rPr lang="en-US" sz="1800">
                <a:latin typeface="Symbol" pitchFamily="18" charset="2"/>
              </a:rPr>
              <a:t>m</a:t>
            </a:r>
            <a:r>
              <a:rPr lang="en-US" sz="1800"/>
              <a:t>m</a:t>
            </a:r>
          </a:p>
        </p:txBody>
      </p:sp>
      <p:sp>
        <p:nvSpPr>
          <p:cNvPr id="3113" name="Rectangle 5"/>
          <p:cNvSpPr>
            <a:spLocks noChangeArrowheads="1"/>
          </p:cNvSpPr>
          <p:nvPr/>
        </p:nvSpPr>
        <p:spPr bwMode="auto">
          <a:xfrm>
            <a:off x="306388" y="954088"/>
            <a:ext cx="8578850" cy="1012825"/>
          </a:xfrm>
          <a:prstGeom prst="rect">
            <a:avLst/>
          </a:prstGeom>
          <a:solidFill>
            <a:schemeClr val="bg1"/>
          </a:solidFill>
          <a:ln w="12700">
            <a:solidFill>
              <a:schemeClr val="tx1"/>
            </a:solidFill>
            <a:miter lim="800000"/>
            <a:headEnd/>
            <a:tailEnd/>
          </a:ln>
        </p:spPr>
        <p:txBody>
          <a:bodyPr lIns="90488" tIns="44450" rIns="90488" bIns="44450">
            <a:spAutoFit/>
          </a:bodyPr>
          <a:lstStyle/>
          <a:p>
            <a:pPr algn="l">
              <a:spcBef>
                <a:spcPct val="50000"/>
              </a:spcBef>
            </a:pPr>
            <a:r>
              <a:rPr lang="en-US"/>
              <a:t>Electron beam damage is probably common due to use of fully focused beam.</a:t>
            </a:r>
            <a:br>
              <a:rPr lang="en-US"/>
            </a:br>
            <a:r>
              <a:rPr lang="en-US"/>
              <a:t>Use defocused beam (5-10 </a:t>
            </a:r>
            <a:r>
              <a:rPr lang="en-US">
                <a:latin typeface="Symbol" pitchFamily="18" charset="2"/>
              </a:rPr>
              <a:t>m</a:t>
            </a:r>
            <a:r>
              <a:rPr lang="en-US"/>
              <a:t>m) on stds and focused on samples as necessary.</a:t>
            </a:r>
            <a:br>
              <a:rPr lang="en-US"/>
            </a:br>
            <a:r>
              <a:rPr lang="en-US"/>
              <a:t>Use TDI on both to correct for time-dependent count rate behavior.</a:t>
            </a:r>
          </a:p>
        </p:txBody>
      </p:sp>
      <p:sp>
        <p:nvSpPr>
          <p:cNvPr id="3115" name="Footer Placeholder 45"/>
          <p:cNvSpPr>
            <a:spLocks noGrp="1"/>
          </p:cNvSpPr>
          <p:nvPr>
            <p:ph type="ftr" sz="quarter" idx="10"/>
          </p:nvPr>
        </p:nvSpPr>
        <p:spPr>
          <a:noFill/>
        </p:spPr>
        <p:txBody>
          <a:bodyPr/>
          <a:lstStyle/>
          <a:p>
            <a:r>
              <a:rPr lang="en-GB" smtClean="0"/>
              <a:t>Carpenter PFE Calczaf</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a:xfrm>
            <a:off x="685800" y="457200"/>
            <a:ext cx="7772400" cy="731838"/>
          </a:xfrm>
        </p:spPr>
        <p:txBody>
          <a:bodyPr/>
          <a:lstStyle/>
          <a:p>
            <a:r>
              <a:rPr lang="en-US" smtClean="0"/>
              <a:t>Important Points to Remember</a:t>
            </a:r>
          </a:p>
        </p:txBody>
      </p:sp>
      <p:sp>
        <p:nvSpPr>
          <p:cNvPr id="94211" name="Content Placeholder 3"/>
          <p:cNvSpPr>
            <a:spLocks noGrp="1"/>
          </p:cNvSpPr>
          <p:nvPr>
            <p:ph idx="1"/>
          </p:nvPr>
        </p:nvSpPr>
        <p:spPr>
          <a:xfrm>
            <a:off x="685800" y="1554163"/>
            <a:ext cx="7772400" cy="4481512"/>
          </a:xfrm>
        </p:spPr>
        <p:txBody>
          <a:bodyPr/>
          <a:lstStyle/>
          <a:p>
            <a:r>
              <a:rPr lang="en-US" smtClean="0"/>
              <a:t>Significant improvements in correction algorithms and data sets have been made</a:t>
            </a:r>
          </a:p>
          <a:p>
            <a:r>
              <a:rPr lang="en-US" smtClean="0"/>
              <a:t>Pure elements, oxides, simple silicates, preferred for typical primary calibration</a:t>
            </a:r>
          </a:p>
          <a:p>
            <a:r>
              <a:rPr lang="en-US" smtClean="0"/>
              <a:t>Secondary standards necessary for quality control</a:t>
            </a:r>
          </a:p>
          <a:p>
            <a:r>
              <a:rPr lang="en-US" smtClean="0"/>
              <a:t>Best analyses obtained using well characterized standard(s) close to unknown in composition. PFE secondary standard promoted to primary</a:t>
            </a:r>
          </a:p>
          <a:p>
            <a:r>
              <a:rPr lang="en-US" smtClean="0"/>
              <a:t>Reliance on one correction algorithm and mac data set will result in erroneous analysis, eventually</a:t>
            </a:r>
          </a:p>
          <a:p>
            <a:endParaRPr lang="en-US" smtClean="0"/>
          </a:p>
        </p:txBody>
      </p:sp>
      <p:sp>
        <p:nvSpPr>
          <p:cNvPr id="94213" name="Footer Placeholder 5"/>
          <p:cNvSpPr>
            <a:spLocks noGrp="1"/>
          </p:cNvSpPr>
          <p:nvPr>
            <p:ph type="ftr" sz="quarter" idx="11"/>
          </p:nvPr>
        </p:nvSpPr>
        <p:spPr>
          <a:noFill/>
        </p:spPr>
        <p:txBody>
          <a:bodyPr/>
          <a:lstStyle/>
          <a:p>
            <a:r>
              <a:rPr lang="en-GB" smtClean="0"/>
              <a:t>Carpenter PFE Calczaf</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r>
              <a:rPr lang="en-US" smtClean="0"/>
              <a:t>CalcZAF</a:t>
            </a:r>
          </a:p>
        </p:txBody>
      </p:sp>
      <p:sp>
        <p:nvSpPr>
          <p:cNvPr id="95236" name="Footer Placeholder 3"/>
          <p:cNvSpPr>
            <a:spLocks noGrp="1"/>
          </p:cNvSpPr>
          <p:nvPr>
            <p:ph type="ftr" sz="quarter" idx="10"/>
          </p:nvPr>
        </p:nvSpPr>
        <p:spPr>
          <a:noFill/>
        </p:spPr>
        <p:txBody>
          <a:bodyPr/>
          <a:lstStyle/>
          <a:p>
            <a:r>
              <a:rPr lang="en-GB" smtClean="0"/>
              <a:t>Carpenter PFE Calczaf</a:t>
            </a:r>
          </a:p>
        </p:txBody>
      </p:sp>
      <p:pic>
        <p:nvPicPr>
          <p:cNvPr id="95237" name="Picture 3"/>
          <p:cNvPicPr>
            <a:picLocks noChangeAspect="1" noChangeArrowheads="1"/>
          </p:cNvPicPr>
          <p:nvPr/>
        </p:nvPicPr>
        <p:blipFill>
          <a:blip r:embed="rId2" cstate="print"/>
          <a:srcRect/>
          <a:stretch>
            <a:fillRect/>
          </a:stretch>
        </p:blipFill>
        <p:spPr bwMode="auto">
          <a:xfrm>
            <a:off x="796925" y="1216025"/>
            <a:ext cx="7345363" cy="4897438"/>
          </a:xfrm>
          <a:prstGeom prst="rect">
            <a:avLst/>
          </a:prstGeom>
          <a:noFill/>
          <a:ln w="25400">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3"/>
          <p:cNvSpPr>
            <a:spLocks noGrp="1"/>
          </p:cNvSpPr>
          <p:nvPr>
            <p:ph type="title"/>
          </p:nvPr>
        </p:nvSpPr>
        <p:spPr>
          <a:xfrm>
            <a:off x="666750" y="214313"/>
            <a:ext cx="7772400" cy="1143000"/>
          </a:xfrm>
        </p:spPr>
        <p:txBody>
          <a:bodyPr/>
          <a:lstStyle/>
          <a:p>
            <a:r>
              <a:rPr lang="en-US" smtClean="0"/>
              <a:t>PFE Windows: Log, Acquire, Analyze, Automate</a:t>
            </a:r>
          </a:p>
        </p:txBody>
      </p:sp>
      <p:pic>
        <p:nvPicPr>
          <p:cNvPr id="16387" name="Picture 2"/>
          <p:cNvPicPr>
            <a:picLocks noChangeAspect="1" noChangeArrowheads="1"/>
          </p:cNvPicPr>
          <p:nvPr/>
        </p:nvPicPr>
        <p:blipFill>
          <a:blip r:embed="rId2" cstate="print"/>
          <a:srcRect/>
          <a:stretch>
            <a:fillRect/>
          </a:stretch>
        </p:blipFill>
        <p:spPr bwMode="auto">
          <a:xfrm>
            <a:off x="428625" y="1141413"/>
            <a:ext cx="4573588" cy="2298700"/>
          </a:xfrm>
          <a:prstGeom prst="rect">
            <a:avLst/>
          </a:prstGeom>
          <a:noFill/>
          <a:ln w="25400">
            <a:noFill/>
            <a:miter lim="800000"/>
            <a:headEnd/>
            <a:tailEnd/>
          </a:ln>
        </p:spPr>
      </p:pic>
      <p:pic>
        <p:nvPicPr>
          <p:cNvPr id="16388" name="Picture 3"/>
          <p:cNvPicPr>
            <a:picLocks noChangeAspect="1" noChangeArrowheads="1"/>
          </p:cNvPicPr>
          <p:nvPr/>
        </p:nvPicPr>
        <p:blipFill>
          <a:blip r:embed="rId3" cstate="print"/>
          <a:srcRect r="3149" b="29445"/>
          <a:stretch>
            <a:fillRect/>
          </a:stretch>
        </p:blipFill>
        <p:spPr bwMode="auto">
          <a:xfrm>
            <a:off x="5518150" y="4437063"/>
            <a:ext cx="3244850" cy="2332037"/>
          </a:xfrm>
          <a:prstGeom prst="rect">
            <a:avLst/>
          </a:prstGeom>
          <a:noFill/>
          <a:ln w="25400">
            <a:noFill/>
            <a:miter lim="800000"/>
            <a:headEnd/>
            <a:tailEnd/>
          </a:ln>
        </p:spPr>
      </p:pic>
      <p:pic>
        <p:nvPicPr>
          <p:cNvPr id="16389" name="Picture 2"/>
          <p:cNvPicPr>
            <a:picLocks noChangeAspect="1" noChangeArrowheads="1"/>
          </p:cNvPicPr>
          <p:nvPr/>
        </p:nvPicPr>
        <p:blipFill>
          <a:blip r:embed="rId4" cstate="print"/>
          <a:srcRect/>
          <a:stretch>
            <a:fillRect/>
          </a:stretch>
        </p:blipFill>
        <p:spPr bwMode="auto">
          <a:xfrm>
            <a:off x="404813" y="3502025"/>
            <a:ext cx="4467225" cy="1892300"/>
          </a:xfrm>
          <a:prstGeom prst="rect">
            <a:avLst/>
          </a:prstGeom>
          <a:noFill/>
          <a:ln w="25400">
            <a:noFill/>
            <a:miter lim="800000"/>
            <a:headEnd/>
            <a:tailEnd/>
          </a:ln>
        </p:spPr>
      </p:pic>
      <p:pic>
        <p:nvPicPr>
          <p:cNvPr id="16390" name="Picture 4"/>
          <p:cNvPicPr>
            <a:picLocks noChangeAspect="1" noChangeArrowheads="1"/>
          </p:cNvPicPr>
          <p:nvPr/>
        </p:nvPicPr>
        <p:blipFill>
          <a:blip r:embed="rId5" cstate="print"/>
          <a:srcRect/>
          <a:stretch>
            <a:fillRect/>
          </a:stretch>
        </p:blipFill>
        <p:spPr bwMode="auto">
          <a:xfrm>
            <a:off x="5502275" y="1120775"/>
            <a:ext cx="3408363" cy="3263900"/>
          </a:xfrm>
          <a:prstGeom prst="rect">
            <a:avLst/>
          </a:prstGeom>
          <a:noFill/>
          <a:ln w="25400">
            <a:noFill/>
            <a:miter lim="800000"/>
            <a:headEnd/>
            <a:tailEnd/>
          </a:ln>
        </p:spPr>
      </p:pic>
      <p:sp>
        <p:nvSpPr>
          <p:cNvPr id="16391" name="Rectangle 5"/>
          <p:cNvSpPr>
            <a:spLocks noChangeArrowheads="1"/>
          </p:cNvSpPr>
          <p:nvPr/>
        </p:nvSpPr>
        <p:spPr bwMode="auto">
          <a:xfrm>
            <a:off x="428625" y="5346700"/>
            <a:ext cx="4275138" cy="1368425"/>
          </a:xfrm>
          <a:prstGeom prst="rect">
            <a:avLst/>
          </a:prstGeom>
          <a:solidFill>
            <a:schemeClr val="bg1"/>
          </a:solidFill>
          <a:ln w="12700">
            <a:solidFill>
              <a:schemeClr val="accent2"/>
            </a:solidFill>
            <a:miter lim="800000"/>
            <a:headEnd/>
            <a:tailEnd/>
          </a:ln>
        </p:spPr>
        <p:txBody>
          <a:bodyPr lIns="90488" tIns="44450" rIns="90488" bIns="44450">
            <a:spAutoFit/>
          </a:bodyPr>
          <a:lstStyle/>
          <a:p>
            <a:pPr algn="l">
              <a:spcBef>
                <a:spcPct val="50000"/>
              </a:spcBef>
            </a:pPr>
            <a:r>
              <a:rPr lang="en-US"/>
              <a:t>Log: data output</a:t>
            </a:r>
            <a:br>
              <a:rPr lang="en-US"/>
            </a:br>
            <a:r>
              <a:rPr lang="en-US"/>
              <a:t>Acquire: Setup, Meas Params, Manual</a:t>
            </a:r>
            <a:br>
              <a:rPr lang="en-US"/>
            </a:br>
            <a:r>
              <a:rPr lang="en-US"/>
              <a:t>Automate: Automated operations</a:t>
            </a:r>
            <a:br>
              <a:rPr lang="en-US"/>
            </a:br>
            <a:r>
              <a:rPr lang="en-US"/>
              <a:t>Analyze: Processing of data, options</a:t>
            </a:r>
          </a:p>
        </p:txBody>
      </p:sp>
      <p:sp>
        <p:nvSpPr>
          <p:cNvPr id="16393" name="Footer Placeholder 8"/>
          <p:cNvSpPr>
            <a:spLocks noGrp="1"/>
          </p:cNvSpPr>
          <p:nvPr>
            <p:ph type="ftr" sz="quarter" idx="10"/>
          </p:nvPr>
        </p:nvSpPr>
        <p:spPr>
          <a:noFill/>
        </p:spPr>
        <p:txBody>
          <a:bodyPr/>
          <a:lstStyle/>
          <a:p>
            <a:r>
              <a:rPr lang="en-GB" smtClean="0"/>
              <a:t>Carpenter PFE Calczaf</a:t>
            </a:r>
          </a:p>
        </p:txBody>
      </p:sp>
    </p:spTree>
  </p:cSld>
  <p:clrMapOvr>
    <a:masterClrMapping/>
  </p:clrMapOvr>
</p:sld>
</file>

<file path=ppt/theme/theme1.xml><?xml version="1.0" encoding="utf-8"?>
<a:theme xmlns:a="http://schemas.openxmlformats.org/drawingml/2006/main" name="Blank Presentation">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2540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Office\Templates\Blank Presentation.pot</Template>
  <TotalTime>5391</TotalTime>
  <Words>3355</Words>
  <Application>Microsoft Office PowerPoint</Application>
  <PresentationFormat>On-screen Show (4:3)</PresentationFormat>
  <Paragraphs>829</Paragraphs>
  <Slides>89</Slides>
  <Notes>12</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89</vt:i4>
      </vt:variant>
    </vt:vector>
  </HeadingPairs>
  <TitlesOfParts>
    <vt:vector size="93" baseType="lpstr">
      <vt:lpstr>Blank Presentation</vt:lpstr>
      <vt:lpstr>Image</vt:lpstr>
      <vt:lpstr>Document</vt:lpstr>
      <vt:lpstr>Chart</vt:lpstr>
      <vt:lpstr>EPMA Microanalysis Tools:  Probe for EPMA  CalcZAF </vt:lpstr>
      <vt:lpstr>Native TCP/IP Support for Cameca SX100 and JEOL 8900/8200/8500</vt:lpstr>
      <vt:lpstr>Washington University JEOL 8200 System</vt:lpstr>
      <vt:lpstr>On-line, context sensitive help Files (~ 600 pages) with search, bookmark and print capability.</vt:lpstr>
      <vt:lpstr>Overview of Probe for EPMA Microprobe Software Designed by Users for Users</vt:lpstr>
      <vt:lpstr>Standard Database: Kakanui Hornblende</vt:lpstr>
      <vt:lpstr>Find Standards: Cr Standards Inventory</vt:lpstr>
      <vt:lpstr>Stage Maps with Digitized Standard Positions</vt:lpstr>
      <vt:lpstr>PFE Windows: Log, Acquire, Analyze, Automate</vt:lpstr>
      <vt:lpstr>Standards Added to Run</vt:lpstr>
      <vt:lpstr>Acquire</vt:lpstr>
      <vt:lpstr>New Sample, Element Setup</vt:lpstr>
      <vt:lpstr>New Sample, Load from File</vt:lpstr>
      <vt:lpstr>Load Element Setup, Load Sample Setup</vt:lpstr>
      <vt:lpstr>Elements/Cations Setup</vt:lpstr>
      <vt:lpstr>Kakanui Hornblende Al Peak: Background Settings</vt:lpstr>
      <vt:lpstr>Analytical Conditions, Combined Conditions</vt:lpstr>
      <vt:lpstr>Count Times: Standard, Sample, Wavescan, Factor</vt:lpstr>
      <vt:lpstr>Acquisition Options</vt:lpstr>
      <vt:lpstr>Automate Window, Spectrometer Peaking</vt:lpstr>
      <vt:lpstr>Peaking, Bias, SCA Records in database</vt:lpstr>
      <vt:lpstr>PHA Parameters Setup</vt:lpstr>
      <vt:lpstr>Bias and PHA Scans: Mg JEOL TAP P-10 flow counter</vt:lpstr>
      <vt:lpstr>Digitize: Setting Stage Points for Automated Analysis</vt:lpstr>
      <vt:lpstr>Digitize Image</vt:lpstr>
      <vt:lpstr>Automate, Sample Acquisition using Sample Setups</vt:lpstr>
      <vt:lpstr>Automate</vt:lpstr>
      <vt:lpstr>Picturesnap: Stage Calibrated Image Template</vt:lpstr>
      <vt:lpstr>Stillwater Peridotite BSE Picturesnap Image 1x1 cm</vt:lpstr>
      <vt:lpstr>Stillwater Peridotite RGB Picturesnap Image 1x1 cm</vt:lpstr>
      <vt:lpstr>Analyze Window: Analysis Processing</vt:lpstr>
      <vt:lpstr>Calculation Options</vt:lpstr>
      <vt:lpstr>Slide 33</vt:lpstr>
      <vt:lpstr>Carbonate Analysis Output, Ankerite</vt:lpstr>
      <vt:lpstr>Specified Concentrations</vt:lpstr>
      <vt:lpstr>Quantitative Particle Analysis</vt:lpstr>
      <vt:lpstr>X-ray Peak Interferences</vt:lpstr>
      <vt:lpstr>Interferences, arsenal of tools and information</vt:lpstr>
      <vt:lpstr>Slide 39</vt:lpstr>
      <vt:lpstr>Slide 40</vt:lpstr>
      <vt:lpstr>Interference Declaration</vt:lpstr>
      <vt:lpstr>Quantitative Interference Correction: Major and Trace Elements</vt:lpstr>
      <vt:lpstr>Fluorine Measurement in Glasses with Fe</vt:lpstr>
      <vt:lpstr>Linear Background</vt:lpstr>
      <vt:lpstr>Polynomial Background</vt:lpstr>
      <vt:lpstr>Background Modeling</vt:lpstr>
      <vt:lpstr>Continuum X-rays Schematic Energy-Dispersive Spectrum</vt:lpstr>
      <vt:lpstr>Mean Atomic Number Background Correction</vt:lpstr>
      <vt:lpstr>MAN Background Correction</vt:lpstr>
      <vt:lpstr>MAN vs. Off-peak: Lake County Labradorite Analysis</vt:lpstr>
      <vt:lpstr>Slide 51</vt:lpstr>
      <vt:lpstr>EDS Spectral Acquisition and Data Processing Interface</vt:lpstr>
      <vt:lpstr>Trace Element Analysis Capabilities</vt:lpstr>
      <vt:lpstr>Quantitative Analysis Options</vt:lpstr>
      <vt:lpstr>Quantitative Correction Algorithms and MAC sets</vt:lpstr>
      <vt:lpstr>Remote Automation Interface: Excel VBA</vt:lpstr>
      <vt:lpstr>WDS Spectrometer Alignment: Excel Example</vt:lpstr>
      <vt:lpstr>Probe for EPMA</vt:lpstr>
      <vt:lpstr>Calczaf overview</vt:lpstr>
      <vt:lpstr>CalcZAF Overview</vt:lpstr>
      <vt:lpstr>CalcZAF Program</vt:lpstr>
      <vt:lpstr>CalcZAF Quantitative Analysis Modes</vt:lpstr>
      <vt:lpstr>CalcZAF Log and Entry Windows</vt:lpstr>
      <vt:lpstr>Calculate K-ratio from Entered Composition</vt:lpstr>
      <vt:lpstr>Log Window Output for Forsterite 15kV, 40 deg</vt:lpstr>
      <vt:lpstr>Log Window Output for Forsterite 15kV, 40 deg</vt:lpstr>
      <vt:lpstr>Examples of Compositional Systems: Absorption</vt:lpstr>
      <vt:lpstr>Absorption of Al in Al3Cu97 Alloy</vt:lpstr>
      <vt:lpstr>Slide 69</vt:lpstr>
      <vt:lpstr>Alpha Factors in AlCu Binary</vt:lpstr>
      <vt:lpstr>Extreme Absorption Example: SiC</vt:lpstr>
      <vt:lpstr>Calculated SiC ZAF Factors at 10, 5, 2.5 kV</vt:lpstr>
      <vt:lpstr>Atomic Number Correction: Ir4Si5 Alloy, 20 kV</vt:lpstr>
      <vt:lpstr>Characteristic Fluorescence Example: FeNi alloys</vt:lpstr>
      <vt:lpstr>CuAu SRM Alloy K-ratio Data</vt:lpstr>
      <vt:lpstr>Setup Analytical Conditions and Enter K-ratios</vt:lpstr>
      <vt:lpstr>Analytical Menu – ZAF Selections</vt:lpstr>
      <vt:lpstr>CalcZAF Output CuAu Alloy</vt:lpstr>
      <vt:lpstr>CalcZAF Input File for CuAu Alloy Data</vt:lpstr>
      <vt:lpstr>SiIr Alloy: Using CalcZAF with Standards</vt:lpstr>
      <vt:lpstr>Set Analytical Conditions and Enter Element Data</vt:lpstr>
      <vt:lpstr>Results IrSi Alloy Using Pure Element Standards</vt:lpstr>
      <vt:lpstr>Results IrSi Alloy All Correction Algorithms</vt:lpstr>
      <vt:lpstr>Results IrSi Alloy Using Ir3Si5 Standard</vt:lpstr>
      <vt:lpstr>Calculated Electron and X-ray Ranges</vt:lpstr>
      <vt:lpstr>Model Detection Limits</vt:lpstr>
      <vt:lpstr>Calculated Temperature Rise: Beam Conditions</vt:lpstr>
      <vt:lpstr>Important Points to Remember</vt:lpstr>
      <vt:lpstr>CalcZAF</vt:lpstr>
    </vt:vector>
  </TitlesOfParts>
  <Company>Probe Software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EPMA Microanalysis Tools</dc:title>
  <dc:creator>Paul Carpenter</dc:creator>
  <cp:lastModifiedBy>Carpenter</cp:lastModifiedBy>
  <cp:revision>539</cp:revision>
  <cp:lastPrinted>2008-04-15T23:36:42Z</cp:lastPrinted>
  <dcterms:created xsi:type="dcterms:W3CDTF">2007-09-07T00:17:27Z</dcterms:created>
  <dcterms:modified xsi:type="dcterms:W3CDTF">2013-01-29T23:46:57Z</dcterms:modified>
</cp:coreProperties>
</file>