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Layouts/slideLayout4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 id="2147483679" r:id="rId2"/>
    <p:sldMasterId id="2147483694" r:id="rId3"/>
  </p:sldMasterIdLst>
  <p:notesMasterIdLst>
    <p:notesMasterId r:id="rId221"/>
  </p:notesMasterIdLst>
  <p:handoutMasterIdLst>
    <p:handoutMasterId r:id="rId222"/>
  </p:handoutMasterIdLst>
  <p:sldIdLst>
    <p:sldId id="870" r:id="rId4"/>
    <p:sldId id="795" r:id="rId5"/>
    <p:sldId id="865" r:id="rId6"/>
    <p:sldId id="866" r:id="rId7"/>
    <p:sldId id="867" r:id="rId8"/>
    <p:sldId id="869" r:id="rId9"/>
    <p:sldId id="874" r:id="rId10"/>
    <p:sldId id="875" r:id="rId11"/>
    <p:sldId id="876" r:id="rId12"/>
    <p:sldId id="868" r:id="rId13"/>
    <p:sldId id="873" r:id="rId14"/>
    <p:sldId id="851" r:id="rId15"/>
    <p:sldId id="850" r:id="rId16"/>
    <p:sldId id="826" r:id="rId17"/>
    <p:sldId id="849" r:id="rId18"/>
    <p:sldId id="852" r:id="rId19"/>
    <p:sldId id="853" r:id="rId20"/>
    <p:sldId id="796" r:id="rId21"/>
    <p:sldId id="871" r:id="rId22"/>
    <p:sldId id="262" r:id="rId23"/>
    <p:sldId id="263" r:id="rId24"/>
    <p:sldId id="259" r:id="rId25"/>
    <p:sldId id="260" r:id="rId26"/>
    <p:sldId id="872" r:id="rId27"/>
    <p:sldId id="267" r:id="rId28"/>
    <p:sldId id="626" r:id="rId29"/>
    <p:sldId id="877" r:id="rId30"/>
    <p:sldId id="878" r:id="rId31"/>
    <p:sldId id="879" r:id="rId32"/>
    <p:sldId id="880" r:id="rId33"/>
    <p:sldId id="881" r:id="rId34"/>
    <p:sldId id="882" r:id="rId35"/>
    <p:sldId id="883" r:id="rId36"/>
    <p:sldId id="884" r:id="rId37"/>
    <p:sldId id="886" r:id="rId38"/>
    <p:sldId id="885" r:id="rId39"/>
    <p:sldId id="890" r:id="rId40"/>
    <p:sldId id="287" r:id="rId41"/>
    <p:sldId id="288" r:id="rId42"/>
    <p:sldId id="888" r:id="rId43"/>
    <p:sldId id="292" r:id="rId44"/>
    <p:sldId id="696" r:id="rId45"/>
    <p:sldId id="827" r:id="rId46"/>
    <p:sldId id="828" r:id="rId47"/>
    <p:sldId id="829" r:id="rId48"/>
    <p:sldId id="293" r:id="rId49"/>
    <p:sldId id="299" r:id="rId50"/>
    <p:sldId id="823" r:id="rId51"/>
    <p:sldId id="303" r:id="rId52"/>
    <p:sldId id="697" r:id="rId53"/>
    <p:sldId id="698" r:id="rId54"/>
    <p:sldId id="699" r:id="rId55"/>
    <p:sldId id="700" r:id="rId56"/>
    <p:sldId id="891" r:id="rId57"/>
    <p:sldId id="304" r:id="rId58"/>
    <p:sldId id="305" r:id="rId59"/>
    <p:sldId id="306" r:id="rId60"/>
    <p:sldId id="307" r:id="rId61"/>
    <p:sldId id="309" r:id="rId62"/>
    <p:sldId id="310" r:id="rId63"/>
    <p:sldId id="311" r:id="rId64"/>
    <p:sldId id="318" r:id="rId65"/>
    <p:sldId id="319" r:id="rId66"/>
    <p:sldId id="322" r:id="rId67"/>
    <p:sldId id="323" r:id="rId68"/>
    <p:sldId id="324" r:id="rId69"/>
    <p:sldId id="325" r:id="rId70"/>
    <p:sldId id="701" r:id="rId71"/>
    <p:sldId id="333" r:id="rId72"/>
    <p:sldId id="334" r:id="rId73"/>
    <p:sldId id="658" r:id="rId74"/>
    <p:sldId id="897" r:id="rId75"/>
    <p:sldId id="898" r:id="rId76"/>
    <p:sldId id="892" r:id="rId77"/>
    <p:sldId id="694" r:id="rId78"/>
    <p:sldId id="676" r:id="rId79"/>
    <p:sldId id="702" r:id="rId80"/>
    <p:sldId id="707" r:id="rId81"/>
    <p:sldId id="683" r:id="rId82"/>
    <p:sldId id="834" r:id="rId83"/>
    <p:sldId id="824" r:id="rId84"/>
    <p:sldId id="678" r:id="rId85"/>
    <p:sldId id="830" r:id="rId86"/>
    <p:sldId id="831" r:id="rId87"/>
    <p:sldId id="832" r:id="rId88"/>
    <p:sldId id="679" r:id="rId89"/>
    <p:sldId id="682" r:id="rId90"/>
    <p:sldId id="797" r:id="rId91"/>
    <p:sldId id="794" r:id="rId92"/>
    <p:sldId id="680" r:id="rId93"/>
    <p:sldId id="681" r:id="rId94"/>
    <p:sldId id="705" r:id="rId95"/>
    <p:sldId id="841" r:id="rId96"/>
    <p:sldId id="842" r:id="rId97"/>
    <p:sldId id="843" r:id="rId98"/>
    <p:sldId id="825" r:id="rId99"/>
    <p:sldId id="684" r:id="rId100"/>
    <p:sldId id="730" r:id="rId101"/>
    <p:sldId id="731" r:id="rId102"/>
    <p:sldId id="777" r:id="rId103"/>
    <p:sldId id="778" r:id="rId104"/>
    <p:sldId id="833" r:id="rId105"/>
    <p:sldId id="782" r:id="rId106"/>
    <p:sldId id="835" r:id="rId107"/>
    <p:sldId id="732" r:id="rId108"/>
    <p:sldId id="899" r:id="rId109"/>
    <p:sldId id="686" r:id="rId110"/>
    <p:sldId id="687" r:id="rId111"/>
    <p:sldId id="688" r:id="rId112"/>
    <p:sldId id="689" r:id="rId113"/>
    <p:sldId id="690" r:id="rId114"/>
    <p:sldId id="691" r:id="rId115"/>
    <p:sldId id="692" r:id="rId116"/>
    <p:sldId id="693" r:id="rId117"/>
    <p:sldId id="335" r:id="rId118"/>
    <p:sldId id="337" r:id="rId119"/>
    <p:sldId id="341" r:id="rId120"/>
    <p:sldId id="629" r:id="rId121"/>
    <p:sldId id="761" r:id="rId122"/>
    <p:sldId id="762" r:id="rId123"/>
    <p:sldId id="763" r:id="rId124"/>
    <p:sldId id="764" r:id="rId125"/>
    <p:sldId id="765" r:id="rId126"/>
    <p:sldId id="773" r:id="rId127"/>
    <p:sldId id="766" r:id="rId128"/>
    <p:sldId id="767" r:id="rId129"/>
    <p:sldId id="768" r:id="rId130"/>
    <p:sldId id="769" r:id="rId131"/>
    <p:sldId id="770" r:id="rId132"/>
    <p:sldId id="771" r:id="rId133"/>
    <p:sldId id="772" r:id="rId134"/>
    <p:sldId id="365" r:id="rId135"/>
    <p:sldId id="484" r:id="rId136"/>
    <p:sldId id="485" r:id="rId137"/>
    <p:sldId id="486" r:id="rId138"/>
    <p:sldId id="495" r:id="rId139"/>
    <p:sldId id="496" r:id="rId140"/>
    <p:sldId id="900" r:id="rId141"/>
    <p:sldId id="519" r:id="rId142"/>
    <p:sldId id="520" r:id="rId143"/>
    <p:sldId id="521" r:id="rId144"/>
    <p:sldId id="809" r:id="rId145"/>
    <p:sldId id="812" r:id="rId146"/>
    <p:sldId id="810" r:id="rId147"/>
    <p:sldId id="813" r:id="rId148"/>
    <p:sldId id="814" r:id="rId149"/>
    <p:sldId id="522" r:id="rId150"/>
    <p:sldId id="523" r:id="rId151"/>
    <p:sldId id="524" r:id="rId152"/>
    <p:sldId id="525" r:id="rId153"/>
    <p:sldId id="526" r:id="rId154"/>
    <p:sldId id="527" r:id="rId155"/>
    <p:sldId id="528" r:id="rId156"/>
    <p:sldId id="901" r:id="rId157"/>
    <p:sldId id="531" r:id="rId158"/>
    <p:sldId id="627" r:id="rId159"/>
    <p:sldId id="532" r:id="rId160"/>
    <p:sldId id="533" r:id="rId161"/>
    <p:sldId id="534" r:id="rId162"/>
    <p:sldId id="535" r:id="rId163"/>
    <p:sldId id="902" r:id="rId164"/>
    <p:sldId id="893" r:id="rId165"/>
    <p:sldId id="894" r:id="rId166"/>
    <p:sldId id="895" r:id="rId167"/>
    <p:sldId id="537" r:id="rId168"/>
    <p:sldId id="538" r:id="rId169"/>
    <p:sldId id="539" r:id="rId170"/>
    <p:sldId id="540" r:id="rId171"/>
    <p:sldId id="541" r:id="rId172"/>
    <p:sldId id="542" r:id="rId173"/>
    <p:sldId id="543" r:id="rId174"/>
    <p:sldId id="544" r:id="rId175"/>
    <p:sldId id="545" r:id="rId176"/>
    <p:sldId id="706" r:id="rId177"/>
    <p:sldId id="546" r:id="rId178"/>
    <p:sldId id="896" r:id="rId179"/>
    <p:sldId id="547" r:id="rId180"/>
    <p:sldId id="548" r:id="rId181"/>
    <p:sldId id="549" r:id="rId182"/>
    <p:sldId id="550" r:id="rId183"/>
    <p:sldId id="551" r:id="rId184"/>
    <p:sldId id="552" r:id="rId185"/>
    <p:sldId id="553" r:id="rId186"/>
    <p:sldId id="554" r:id="rId187"/>
    <p:sldId id="555" r:id="rId188"/>
    <p:sldId id="556" r:id="rId189"/>
    <p:sldId id="557" r:id="rId190"/>
    <p:sldId id="558" r:id="rId191"/>
    <p:sldId id="559" r:id="rId192"/>
    <p:sldId id="560" r:id="rId193"/>
    <p:sldId id="561" r:id="rId194"/>
    <p:sldId id="562" r:id="rId195"/>
    <p:sldId id="563" r:id="rId196"/>
    <p:sldId id="564" r:id="rId197"/>
    <p:sldId id="628" r:id="rId198"/>
    <p:sldId id="565" r:id="rId199"/>
    <p:sldId id="566" r:id="rId200"/>
    <p:sldId id="567" r:id="rId201"/>
    <p:sldId id="568" r:id="rId202"/>
    <p:sldId id="569" r:id="rId203"/>
    <p:sldId id="570" r:id="rId204"/>
    <p:sldId id="578" r:id="rId205"/>
    <p:sldId id="579" r:id="rId206"/>
    <p:sldId id="580" r:id="rId207"/>
    <p:sldId id="581" r:id="rId208"/>
    <p:sldId id="582" r:id="rId209"/>
    <p:sldId id="583" r:id="rId210"/>
    <p:sldId id="584" r:id="rId211"/>
    <p:sldId id="585" r:id="rId212"/>
    <p:sldId id="586" r:id="rId213"/>
    <p:sldId id="587" r:id="rId214"/>
    <p:sldId id="588" r:id="rId215"/>
    <p:sldId id="589" r:id="rId216"/>
    <p:sldId id="590" r:id="rId217"/>
    <p:sldId id="591" r:id="rId218"/>
    <p:sldId id="592" r:id="rId219"/>
    <p:sldId id="855" r:id="rId220"/>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162"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323"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484"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646"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5808" algn="l" defTabSz="914323" rtl="0" eaLnBrk="1" latinLnBrk="0" hangingPunct="1">
      <a:defRPr sz="2400" kern="1200">
        <a:solidFill>
          <a:schemeClr val="tx1"/>
        </a:solidFill>
        <a:latin typeface="Arial" pitchFamily="34" charset="0"/>
        <a:ea typeface="+mn-ea"/>
        <a:cs typeface="+mn-cs"/>
      </a:defRPr>
    </a:lvl6pPr>
    <a:lvl7pPr marL="2742969" algn="l" defTabSz="914323" rtl="0" eaLnBrk="1" latinLnBrk="0" hangingPunct="1">
      <a:defRPr sz="2400" kern="1200">
        <a:solidFill>
          <a:schemeClr val="tx1"/>
        </a:solidFill>
        <a:latin typeface="Arial" pitchFamily="34" charset="0"/>
        <a:ea typeface="+mn-ea"/>
        <a:cs typeface="+mn-cs"/>
      </a:defRPr>
    </a:lvl7pPr>
    <a:lvl8pPr marL="3200130" algn="l" defTabSz="914323" rtl="0" eaLnBrk="1" latinLnBrk="0" hangingPunct="1">
      <a:defRPr sz="2400" kern="1200">
        <a:solidFill>
          <a:schemeClr val="tx1"/>
        </a:solidFill>
        <a:latin typeface="Arial" pitchFamily="34" charset="0"/>
        <a:ea typeface="+mn-ea"/>
        <a:cs typeface="+mn-cs"/>
      </a:defRPr>
    </a:lvl8pPr>
    <a:lvl9pPr marL="3657292" algn="l" defTabSz="914323"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286" autoAdjust="0"/>
  </p:normalViewPr>
  <p:slideViewPr>
    <p:cSldViewPr>
      <p:cViewPr>
        <p:scale>
          <a:sx n="70" d="100"/>
          <a:sy n="70" d="100"/>
        </p:scale>
        <p:origin x="-1218" y="-54"/>
      </p:cViewPr>
      <p:guideLst>
        <p:guide orient="horz" pos="2160"/>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2952"/>
    </p:cViewPr>
  </p:sorterViewPr>
  <p:notesViewPr>
    <p:cSldViewPr>
      <p:cViewPr varScale="1">
        <p:scale>
          <a:sx n="66" d="100"/>
          <a:sy n="66" d="100"/>
        </p:scale>
        <p:origin x="-1291" y="-101"/>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91" Type="http://schemas.openxmlformats.org/officeDocument/2006/relationships/slide" Target="slides/slide188.xml"/><Relationship Id="rId205" Type="http://schemas.openxmlformats.org/officeDocument/2006/relationships/slide" Target="slides/slide202.xml"/><Relationship Id="rId226" Type="http://schemas.openxmlformats.org/officeDocument/2006/relationships/tableStyles" Target="tableStyle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181" Type="http://schemas.openxmlformats.org/officeDocument/2006/relationships/slide" Target="slides/slide178.xml"/><Relationship Id="rId216" Type="http://schemas.openxmlformats.org/officeDocument/2006/relationships/slide" Target="slides/slide213.xml"/><Relationship Id="rId211" Type="http://schemas.openxmlformats.org/officeDocument/2006/relationships/slide" Target="slides/slide208.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71" Type="http://schemas.openxmlformats.org/officeDocument/2006/relationships/slide" Target="slides/slide168.xml"/><Relationship Id="rId176" Type="http://schemas.openxmlformats.org/officeDocument/2006/relationships/slide" Target="slides/slide173.xml"/><Relationship Id="rId192" Type="http://schemas.openxmlformats.org/officeDocument/2006/relationships/slide" Target="slides/slide189.xml"/><Relationship Id="rId197" Type="http://schemas.openxmlformats.org/officeDocument/2006/relationships/slide" Target="slides/slide194.xml"/><Relationship Id="rId206" Type="http://schemas.openxmlformats.org/officeDocument/2006/relationships/slide" Target="slides/slide203.xml"/><Relationship Id="rId201" Type="http://schemas.openxmlformats.org/officeDocument/2006/relationships/slide" Target="slides/slide198.xml"/><Relationship Id="rId222" Type="http://schemas.openxmlformats.org/officeDocument/2006/relationships/handoutMaster" Target="handoutMasters/handoutMaster1.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82" Type="http://schemas.openxmlformats.org/officeDocument/2006/relationships/slide" Target="slides/slide179.xml"/><Relationship Id="rId187" Type="http://schemas.openxmlformats.org/officeDocument/2006/relationships/slide" Target="slides/slide184.xml"/><Relationship Id="rId217" Type="http://schemas.openxmlformats.org/officeDocument/2006/relationships/slide" Target="slides/slide214.xml"/><Relationship Id="rId1" Type="http://schemas.openxmlformats.org/officeDocument/2006/relationships/slideMaster" Target="slideMasters/slideMaster1.xml"/><Relationship Id="rId6" Type="http://schemas.openxmlformats.org/officeDocument/2006/relationships/slide" Target="slides/slide3.xml"/><Relationship Id="rId212" Type="http://schemas.openxmlformats.org/officeDocument/2006/relationships/slide" Target="slides/slide209.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172" Type="http://schemas.openxmlformats.org/officeDocument/2006/relationships/slide" Target="slides/slide169.xml"/><Relationship Id="rId193" Type="http://schemas.openxmlformats.org/officeDocument/2006/relationships/slide" Target="slides/slide190.xml"/><Relationship Id="rId202" Type="http://schemas.openxmlformats.org/officeDocument/2006/relationships/slide" Target="slides/slide199.xml"/><Relationship Id="rId207" Type="http://schemas.openxmlformats.org/officeDocument/2006/relationships/slide" Target="slides/slide204.xml"/><Relationship Id="rId223" Type="http://schemas.openxmlformats.org/officeDocument/2006/relationships/presProps" Target="presProp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183" Type="http://schemas.openxmlformats.org/officeDocument/2006/relationships/slide" Target="slides/slide180.xml"/><Relationship Id="rId213" Type="http://schemas.openxmlformats.org/officeDocument/2006/relationships/slide" Target="slides/slide210.xml"/><Relationship Id="rId218" Type="http://schemas.openxmlformats.org/officeDocument/2006/relationships/slide" Target="slides/slide215.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slide" Target="slides/slide191.xml"/><Relationship Id="rId199" Type="http://schemas.openxmlformats.org/officeDocument/2006/relationships/slide" Target="slides/slide196.xml"/><Relationship Id="rId203" Type="http://schemas.openxmlformats.org/officeDocument/2006/relationships/slide" Target="slides/slide200.xml"/><Relationship Id="rId208" Type="http://schemas.openxmlformats.org/officeDocument/2006/relationships/slide" Target="slides/slide205.xml"/><Relationship Id="rId19" Type="http://schemas.openxmlformats.org/officeDocument/2006/relationships/slide" Target="slides/slide16.xml"/><Relationship Id="rId224" Type="http://schemas.openxmlformats.org/officeDocument/2006/relationships/viewProps" Target="viewProps.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slide" Target="slides/slide181.xml"/><Relationship Id="rId189" Type="http://schemas.openxmlformats.org/officeDocument/2006/relationships/slide" Target="slides/slide186.xml"/><Relationship Id="rId219" Type="http://schemas.openxmlformats.org/officeDocument/2006/relationships/slide" Target="slides/slide216.xml"/><Relationship Id="rId3" Type="http://schemas.openxmlformats.org/officeDocument/2006/relationships/slideMaster" Target="slideMasters/slideMaster3.xml"/><Relationship Id="rId214" Type="http://schemas.openxmlformats.org/officeDocument/2006/relationships/slide" Target="slides/slide21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slide" Target="slides/slide176.xml"/><Relationship Id="rId195" Type="http://schemas.openxmlformats.org/officeDocument/2006/relationships/slide" Target="slides/slide192.xml"/><Relationship Id="rId209" Type="http://schemas.openxmlformats.org/officeDocument/2006/relationships/slide" Target="slides/slide206.xml"/><Relationship Id="rId190" Type="http://schemas.openxmlformats.org/officeDocument/2006/relationships/slide" Target="slides/slide187.xml"/><Relationship Id="rId204" Type="http://schemas.openxmlformats.org/officeDocument/2006/relationships/slide" Target="slides/slide201.xml"/><Relationship Id="rId220" Type="http://schemas.openxmlformats.org/officeDocument/2006/relationships/slide" Target="slides/slide217.xml"/><Relationship Id="rId225" Type="http://schemas.openxmlformats.org/officeDocument/2006/relationships/theme" Target="theme/theme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185" Type="http://schemas.openxmlformats.org/officeDocument/2006/relationships/slide" Target="slides/slide182.xml"/><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slide" Target="slides/slide177.xml"/><Relationship Id="rId210" Type="http://schemas.openxmlformats.org/officeDocument/2006/relationships/slide" Target="slides/slide207.xml"/><Relationship Id="rId215" Type="http://schemas.openxmlformats.org/officeDocument/2006/relationships/slide" Target="slides/slide212.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96" Type="http://schemas.openxmlformats.org/officeDocument/2006/relationships/slide" Target="slides/slide193.xml"/><Relationship Id="rId200" Type="http://schemas.openxmlformats.org/officeDocument/2006/relationships/slide" Target="slides/slide197.xml"/><Relationship Id="rId16" Type="http://schemas.openxmlformats.org/officeDocument/2006/relationships/slide" Target="slides/slide13.xml"/><Relationship Id="rId221" Type="http://schemas.openxmlformats.org/officeDocument/2006/relationships/notesMaster" Target="notesMasters/notesMaster1.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186" Type="http://schemas.openxmlformats.org/officeDocument/2006/relationships/slide" Target="slides/slide18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171825" cy="479425"/>
          </a:xfrm>
          <a:prstGeom prst="rect">
            <a:avLst/>
          </a:prstGeom>
          <a:noFill/>
          <a:ln w="9525">
            <a:noFill/>
            <a:miter lim="800000"/>
            <a:headEnd/>
            <a:tailEnd/>
          </a:ln>
          <a:effectLst/>
        </p:spPr>
        <p:txBody>
          <a:bodyPr vert="horz" wrap="square" lIns="96543" tIns="48272" rIns="96543" bIns="48272" numCol="1" anchor="t" anchorCtr="0" compatLnSpc="1">
            <a:prstTxWarp prst="textNoShape">
              <a:avLst/>
            </a:prstTxWarp>
          </a:bodyPr>
          <a:lstStyle>
            <a:lvl1pPr defTabSz="965200">
              <a:defRPr sz="1200" smtClean="0"/>
            </a:lvl1pPr>
          </a:lstStyle>
          <a:p>
            <a:pPr>
              <a:defRPr/>
            </a:pPr>
            <a:endParaRPr lang="en-US"/>
          </a:p>
        </p:txBody>
      </p:sp>
      <p:sp>
        <p:nvSpPr>
          <p:cNvPr id="10243" name="Rectangle 3"/>
          <p:cNvSpPr>
            <a:spLocks noGrp="1" noChangeArrowheads="1"/>
          </p:cNvSpPr>
          <p:nvPr>
            <p:ph type="dt" sz="quarter" idx="1"/>
          </p:nvPr>
        </p:nvSpPr>
        <p:spPr bwMode="auto">
          <a:xfrm>
            <a:off x="4143375" y="0"/>
            <a:ext cx="3171825" cy="479425"/>
          </a:xfrm>
          <a:prstGeom prst="rect">
            <a:avLst/>
          </a:prstGeom>
          <a:noFill/>
          <a:ln w="9525">
            <a:noFill/>
            <a:miter lim="800000"/>
            <a:headEnd/>
            <a:tailEnd/>
          </a:ln>
          <a:effectLst/>
        </p:spPr>
        <p:txBody>
          <a:bodyPr vert="horz" wrap="square" lIns="96543" tIns="48272" rIns="96543" bIns="48272" numCol="1" anchor="t" anchorCtr="0" compatLnSpc="1">
            <a:prstTxWarp prst="textNoShape">
              <a:avLst/>
            </a:prstTxWarp>
          </a:bodyPr>
          <a:lstStyle>
            <a:lvl1pPr algn="r" defTabSz="965200">
              <a:defRPr sz="1200" smtClean="0"/>
            </a:lvl1pPr>
          </a:lstStyle>
          <a:p>
            <a:pPr>
              <a:defRPr/>
            </a:pPr>
            <a:endParaRPr lang="en-US"/>
          </a:p>
        </p:txBody>
      </p:sp>
      <p:sp>
        <p:nvSpPr>
          <p:cNvPr id="10244" name="Rectangle 4"/>
          <p:cNvSpPr>
            <a:spLocks noGrp="1" noChangeArrowheads="1"/>
          </p:cNvSpPr>
          <p:nvPr>
            <p:ph type="ftr" sz="quarter" idx="2"/>
          </p:nvPr>
        </p:nvSpPr>
        <p:spPr bwMode="auto">
          <a:xfrm>
            <a:off x="0" y="9121775"/>
            <a:ext cx="3171825" cy="479425"/>
          </a:xfrm>
          <a:prstGeom prst="rect">
            <a:avLst/>
          </a:prstGeom>
          <a:noFill/>
          <a:ln w="9525">
            <a:noFill/>
            <a:miter lim="800000"/>
            <a:headEnd/>
            <a:tailEnd/>
          </a:ln>
          <a:effectLst/>
        </p:spPr>
        <p:txBody>
          <a:bodyPr vert="horz" wrap="square" lIns="96543" tIns="48272" rIns="96543" bIns="48272" numCol="1" anchor="b" anchorCtr="0" compatLnSpc="1">
            <a:prstTxWarp prst="textNoShape">
              <a:avLst/>
            </a:prstTxWarp>
          </a:bodyPr>
          <a:lstStyle>
            <a:lvl1pPr defTabSz="965200">
              <a:defRPr sz="1200" smtClean="0"/>
            </a:lvl1pPr>
          </a:lstStyle>
          <a:p>
            <a:pPr>
              <a:defRPr/>
            </a:pPr>
            <a:endParaRPr lang="en-US"/>
          </a:p>
        </p:txBody>
      </p:sp>
      <p:sp>
        <p:nvSpPr>
          <p:cNvPr id="10245" name="Rectangle 5"/>
          <p:cNvSpPr>
            <a:spLocks noGrp="1" noChangeArrowheads="1"/>
          </p:cNvSpPr>
          <p:nvPr>
            <p:ph type="sldNum" sz="quarter" idx="3"/>
          </p:nvPr>
        </p:nvSpPr>
        <p:spPr bwMode="auto">
          <a:xfrm>
            <a:off x="4143375" y="9121775"/>
            <a:ext cx="3171825" cy="479425"/>
          </a:xfrm>
          <a:prstGeom prst="rect">
            <a:avLst/>
          </a:prstGeom>
          <a:noFill/>
          <a:ln w="9525">
            <a:noFill/>
            <a:miter lim="800000"/>
            <a:headEnd/>
            <a:tailEnd/>
          </a:ln>
          <a:effectLst/>
        </p:spPr>
        <p:txBody>
          <a:bodyPr vert="horz" wrap="square" lIns="96543" tIns="48272" rIns="96543" bIns="48272" numCol="1" anchor="b" anchorCtr="0" compatLnSpc="1">
            <a:prstTxWarp prst="textNoShape">
              <a:avLst/>
            </a:prstTxWarp>
          </a:bodyPr>
          <a:lstStyle>
            <a:lvl1pPr algn="r" defTabSz="965200">
              <a:defRPr sz="1200" smtClean="0"/>
            </a:lvl1pPr>
          </a:lstStyle>
          <a:p>
            <a:pPr>
              <a:defRPr/>
            </a:pPr>
            <a:fld id="{E7300AAA-D234-4E95-A38F-C14336912CB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5079" tIns="47540" rIns="95079" bIns="47540" numCol="1" anchor="t" anchorCtr="0" compatLnSpc="1">
            <a:prstTxWarp prst="textNoShape">
              <a:avLst/>
            </a:prstTxWarp>
          </a:bodyPr>
          <a:lstStyle>
            <a:lvl1pPr defTabSz="950913" eaLnBrk="1" hangingPunct="1">
              <a:defRPr sz="1200" smtClean="0">
                <a:latin typeface="Times New Roman" pitchFamily="18" charset="0"/>
              </a:defRPr>
            </a:lvl1pPr>
          </a:lstStyle>
          <a:p>
            <a:pPr>
              <a:defRPr/>
            </a:pPr>
            <a:endParaRPr lang="en-US"/>
          </a:p>
        </p:txBody>
      </p:sp>
      <p:sp>
        <p:nvSpPr>
          <p:cNvPr id="78851"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5079" tIns="47540" rIns="95079" bIns="47540" numCol="1" anchor="t" anchorCtr="0" compatLnSpc="1">
            <a:prstTxWarp prst="textNoShape">
              <a:avLst/>
            </a:prstTxWarp>
          </a:bodyPr>
          <a:lstStyle>
            <a:lvl1pPr algn="r" defTabSz="950913" eaLnBrk="1" hangingPunct="1">
              <a:defRPr sz="1200" smtClean="0">
                <a:latin typeface="Times New Roman" pitchFamily="18" charset="0"/>
              </a:defRPr>
            </a:lvl1pPr>
          </a:lstStyle>
          <a:p>
            <a:pPr>
              <a:defRPr/>
            </a:pPr>
            <a:endParaRPr lang="en-US"/>
          </a:p>
        </p:txBody>
      </p:sp>
      <p:sp>
        <p:nvSpPr>
          <p:cNvPr id="34714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78853"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5079" tIns="47540" rIns="95079" bIns="4754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8854"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5079" tIns="47540" rIns="95079" bIns="47540" numCol="1" anchor="b" anchorCtr="0" compatLnSpc="1">
            <a:prstTxWarp prst="textNoShape">
              <a:avLst/>
            </a:prstTxWarp>
          </a:bodyPr>
          <a:lstStyle>
            <a:lvl1pPr defTabSz="950913" eaLnBrk="1" hangingPunct="1">
              <a:defRPr sz="1200" smtClean="0">
                <a:latin typeface="Times New Roman" pitchFamily="18" charset="0"/>
              </a:defRPr>
            </a:lvl1pPr>
          </a:lstStyle>
          <a:p>
            <a:pPr>
              <a:defRPr/>
            </a:pPr>
            <a:endParaRPr lang="en-US"/>
          </a:p>
        </p:txBody>
      </p:sp>
      <p:sp>
        <p:nvSpPr>
          <p:cNvPr id="78855"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5079" tIns="47540" rIns="95079" bIns="47540" numCol="1" anchor="b" anchorCtr="0" compatLnSpc="1">
            <a:prstTxWarp prst="textNoShape">
              <a:avLst/>
            </a:prstTxWarp>
          </a:bodyPr>
          <a:lstStyle>
            <a:lvl1pPr algn="r" defTabSz="950913" eaLnBrk="1" hangingPunct="1">
              <a:defRPr sz="1200" smtClean="0">
                <a:latin typeface="Times New Roman" pitchFamily="18" charset="0"/>
              </a:defRPr>
            </a:lvl1pPr>
          </a:lstStyle>
          <a:p>
            <a:pPr>
              <a:defRPr/>
            </a:pPr>
            <a:fld id="{DAA6B1CE-D73A-4184-89B2-71E2D9DDFFC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162"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323"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484"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646"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5808" algn="l" defTabSz="914323" rtl="0" eaLnBrk="1" latinLnBrk="0" hangingPunct="1">
      <a:defRPr sz="1200" kern="1200">
        <a:solidFill>
          <a:schemeClr val="tx1"/>
        </a:solidFill>
        <a:latin typeface="+mn-lt"/>
        <a:ea typeface="+mn-ea"/>
        <a:cs typeface="+mn-cs"/>
      </a:defRPr>
    </a:lvl6pPr>
    <a:lvl7pPr marL="2742969" algn="l" defTabSz="914323" rtl="0" eaLnBrk="1" latinLnBrk="0" hangingPunct="1">
      <a:defRPr sz="1200" kern="1200">
        <a:solidFill>
          <a:schemeClr val="tx1"/>
        </a:solidFill>
        <a:latin typeface="+mn-lt"/>
        <a:ea typeface="+mn-ea"/>
        <a:cs typeface="+mn-cs"/>
      </a:defRPr>
    </a:lvl7pPr>
    <a:lvl8pPr marL="3200130" algn="l" defTabSz="914323" rtl="0" eaLnBrk="1" latinLnBrk="0" hangingPunct="1">
      <a:defRPr sz="1200" kern="1200">
        <a:solidFill>
          <a:schemeClr val="tx1"/>
        </a:solidFill>
        <a:latin typeface="+mn-lt"/>
        <a:ea typeface="+mn-ea"/>
        <a:cs typeface="+mn-cs"/>
      </a:defRPr>
    </a:lvl8pPr>
    <a:lvl9pPr marL="3657292" algn="l" defTabSz="91432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CBADA94C-3767-4477-A5BE-953EF839F547}" type="slidenum">
              <a:rPr lang="en-GB" altLang="en-GB" smtClean="0"/>
              <a:pPr/>
              <a:t>1</a:t>
            </a:fld>
            <a:endParaRPr lang="en-GB" altLang="en-GB" smtClean="0"/>
          </a:p>
        </p:txBody>
      </p:sp>
      <p:sp>
        <p:nvSpPr>
          <p:cNvPr id="115715" name="Rectangle 2"/>
          <p:cNvSpPr>
            <a:spLocks noGrp="1" noRot="1" noChangeAspect="1" noChangeArrowheads="1" noTextEdit="1"/>
          </p:cNvSpPr>
          <p:nvPr>
            <p:ph type="sldImg"/>
          </p:nvPr>
        </p:nvSpPr>
        <p:spPr>
          <a:xfrm>
            <a:off x="1257300" y="720725"/>
            <a:ext cx="4800600" cy="3600450"/>
          </a:xfrm>
          <a:ln/>
        </p:spPr>
      </p:sp>
      <p:sp>
        <p:nvSpPr>
          <p:cNvPr id="115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p:spPr>
        <p:txBody>
          <a:bodyPr/>
          <a:lstStyle/>
          <a:p>
            <a:fld id="{351D36F0-435B-4520-AD82-B084680844A5}" type="slidenum">
              <a:rPr lang="en-US"/>
              <a:pPr/>
              <a:t>48</a:t>
            </a:fld>
            <a:endParaRPr lang="en-US"/>
          </a:p>
        </p:txBody>
      </p:sp>
      <p:sp>
        <p:nvSpPr>
          <p:cNvPr id="348163" name="Rectangle 7"/>
          <p:cNvSpPr txBox="1">
            <a:spLocks noGrp="1" noChangeArrowheads="1"/>
          </p:cNvSpPr>
          <p:nvPr/>
        </p:nvSpPr>
        <p:spPr bwMode="auto">
          <a:xfrm>
            <a:off x="4144963" y="9123363"/>
            <a:ext cx="3170237" cy="477837"/>
          </a:xfrm>
          <a:prstGeom prst="rect">
            <a:avLst/>
          </a:prstGeom>
          <a:noFill/>
          <a:ln w="9525">
            <a:noFill/>
            <a:miter lim="800000"/>
            <a:headEnd/>
            <a:tailEnd/>
          </a:ln>
        </p:spPr>
        <p:txBody>
          <a:bodyPr lIns="100494" tIns="50246" rIns="100494" bIns="50246" anchor="b"/>
          <a:lstStyle/>
          <a:p>
            <a:pPr algn="r" defTabSz="1003300"/>
            <a:fld id="{8ABC62CC-92D7-4F18-9C85-D844F01788DA}" type="slidenum">
              <a:rPr lang="en-US" sz="1200"/>
              <a:pPr algn="r" defTabSz="1003300"/>
              <a:t>48</a:t>
            </a:fld>
            <a:endParaRPr lang="en-US" sz="1200"/>
          </a:p>
        </p:txBody>
      </p:sp>
      <p:sp>
        <p:nvSpPr>
          <p:cNvPr id="348164" name="Rectangle 2"/>
          <p:cNvSpPr>
            <a:spLocks noGrp="1" noRot="1" noChangeAspect="1" noChangeArrowheads="1" noTextEdit="1"/>
          </p:cNvSpPr>
          <p:nvPr>
            <p:ph type="sldImg"/>
          </p:nvPr>
        </p:nvSpPr>
        <p:spPr>
          <a:xfrm>
            <a:off x="1254125" y="717550"/>
            <a:ext cx="4776788" cy="3582988"/>
          </a:xfrm>
          <a:solidFill>
            <a:srgbClr val="FFFFFF"/>
          </a:solidFill>
          <a:ln/>
        </p:spPr>
      </p:sp>
      <p:sp>
        <p:nvSpPr>
          <p:cNvPr id="348165" name="Rectangle 3"/>
          <p:cNvSpPr>
            <a:spLocks noGrp="1" noChangeArrowheads="1"/>
          </p:cNvSpPr>
          <p:nvPr>
            <p:ph type="body" idx="1"/>
          </p:nvPr>
        </p:nvSpPr>
        <p:spPr>
          <a:xfrm>
            <a:off x="949325" y="4540250"/>
            <a:ext cx="5386388" cy="4379913"/>
          </a:xfrm>
          <a:solidFill>
            <a:srgbClr val="FFFFFF"/>
          </a:solidFill>
          <a:ln>
            <a:solidFill>
              <a:srgbClr val="000000"/>
            </a:solidFill>
          </a:ln>
        </p:spPr>
        <p:txBody>
          <a:bodyPr lIns="100494" tIns="50246" rIns="100494" bIns="50246"/>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7"/>
          <p:cNvSpPr>
            <a:spLocks noGrp="1" noChangeArrowheads="1"/>
          </p:cNvSpPr>
          <p:nvPr>
            <p:ph type="sldNum" sz="quarter" idx="5"/>
          </p:nvPr>
        </p:nvSpPr>
        <p:spPr>
          <a:noFill/>
        </p:spPr>
        <p:txBody>
          <a:bodyPr/>
          <a:lstStyle/>
          <a:p>
            <a:fld id="{16AC8D52-3BC8-4344-AE90-0995C5A2579F}" type="slidenum">
              <a:rPr lang="en-US"/>
              <a:pPr/>
              <a:t>207</a:t>
            </a:fld>
            <a:endParaRPr lang="en-US"/>
          </a:p>
        </p:txBody>
      </p:sp>
      <p:sp>
        <p:nvSpPr>
          <p:cNvPr id="353283" name="Rectangle 2"/>
          <p:cNvSpPr>
            <a:spLocks noGrp="1" noRot="1" noChangeAspect="1" noChangeArrowheads="1" noTextEdit="1"/>
          </p:cNvSpPr>
          <p:nvPr>
            <p:ph type="sldImg"/>
          </p:nvPr>
        </p:nvSpPr>
        <p:spPr>
          <a:xfrm>
            <a:off x="1257300" y="720725"/>
            <a:ext cx="4800600" cy="3600450"/>
          </a:xfrm>
          <a:ln/>
        </p:spPr>
      </p:sp>
      <p:sp>
        <p:nvSpPr>
          <p:cNvPr id="353284" name="Rectangle 3"/>
          <p:cNvSpPr>
            <a:spLocks noGrp="1" noChangeArrowheads="1"/>
          </p:cNvSpPr>
          <p:nvPr>
            <p:ph type="body" idx="1"/>
          </p:nvPr>
        </p:nvSpPr>
        <p:spPr>
          <a:xfrm>
            <a:off x="976313" y="4560888"/>
            <a:ext cx="5362575" cy="4319587"/>
          </a:xfrm>
          <a:noFill/>
          <a:ln/>
        </p:spPr>
        <p:txBody>
          <a:bodyPr lIns="96643" tIns="48322" rIns="96643" bIns="48322"/>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p>
            <a:fld id="{1D7C64FE-C0A0-4B87-A9EA-02537D5C7D60}" type="slidenum">
              <a:rPr lang="en-US"/>
              <a:pPr/>
              <a:t>208</a:t>
            </a:fld>
            <a:endParaRPr lang="en-US"/>
          </a:p>
        </p:txBody>
      </p:sp>
      <p:sp>
        <p:nvSpPr>
          <p:cNvPr id="354307" name="Rectangle 2"/>
          <p:cNvSpPr>
            <a:spLocks noGrp="1" noRot="1" noChangeAspect="1" noChangeArrowheads="1" noTextEdit="1"/>
          </p:cNvSpPr>
          <p:nvPr>
            <p:ph type="sldImg"/>
          </p:nvPr>
        </p:nvSpPr>
        <p:spPr>
          <a:xfrm>
            <a:off x="1257300" y="720725"/>
            <a:ext cx="4800600" cy="3600450"/>
          </a:xfrm>
          <a:ln/>
        </p:spPr>
      </p:sp>
      <p:sp>
        <p:nvSpPr>
          <p:cNvPr id="354308" name="Rectangle 3"/>
          <p:cNvSpPr>
            <a:spLocks noGrp="1" noChangeArrowheads="1"/>
          </p:cNvSpPr>
          <p:nvPr>
            <p:ph type="body" idx="1"/>
          </p:nvPr>
        </p:nvSpPr>
        <p:spPr>
          <a:xfrm>
            <a:off x="976313" y="4560888"/>
            <a:ext cx="5362575" cy="4319587"/>
          </a:xfrm>
          <a:noFill/>
          <a:ln/>
        </p:spPr>
        <p:txBody>
          <a:bodyPr lIns="96643" tIns="48322" rIns="96643" bIns="48322"/>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83DA90E6-5C2F-4FB8-9325-D5D68E73BD45}" type="slidenum">
              <a:rPr lang="en-US"/>
              <a:pPr/>
              <a:t>209</a:t>
            </a:fld>
            <a:endParaRPr lang="en-US"/>
          </a:p>
        </p:txBody>
      </p:sp>
      <p:sp>
        <p:nvSpPr>
          <p:cNvPr id="355331" name="Rectangle 2"/>
          <p:cNvSpPr>
            <a:spLocks noGrp="1" noRot="1" noChangeAspect="1" noChangeArrowheads="1" noTextEdit="1"/>
          </p:cNvSpPr>
          <p:nvPr>
            <p:ph type="sldImg"/>
          </p:nvPr>
        </p:nvSpPr>
        <p:spPr>
          <a:xfrm>
            <a:off x="1257300" y="720725"/>
            <a:ext cx="4800600" cy="3600450"/>
          </a:xfrm>
          <a:ln/>
        </p:spPr>
      </p:sp>
      <p:sp>
        <p:nvSpPr>
          <p:cNvPr id="355332" name="Rectangle 3"/>
          <p:cNvSpPr>
            <a:spLocks noGrp="1" noChangeArrowheads="1"/>
          </p:cNvSpPr>
          <p:nvPr>
            <p:ph type="body" idx="1"/>
          </p:nvPr>
        </p:nvSpPr>
        <p:spPr>
          <a:xfrm>
            <a:off x="976313" y="4560888"/>
            <a:ext cx="5362575" cy="4319587"/>
          </a:xfrm>
          <a:noFill/>
          <a:ln/>
        </p:spPr>
        <p:txBody>
          <a:bodyPr lIns="96643" tIns="48322" rIns="96643" bIns="48322"/>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8F4075D3-5432-44EC-A045-170EE35BA35C}" type="slidenum">
              <a:rPr lang="en-US"/>
              <a:pPr/>
              <a:t>212</a:t>
            </a:fld>
            <a:endParaRPr lang="en-US"/>
          </a:p>
        </p:txBody>
      </p:sp>
      <p:sp>
        <p:nvSpPr>
          <p:cNvPr id="356355" name="Rectangle 2"/>
          <p:cNvSpPr>
            <a:spLocks noGrp="1" noRot="1" noChangeAspect="1" noChangeArrowheads="1" noTextEdit="1"/>
          </p:cNvSpPr>
          <p:nvPr>
            <p:ph type="sldImg"/>
          </p:nvPr>
        </p:nvSpPr>
        <p:spPr>
          <a:xfrm>
            <a:off x="1257300" y="720725"/>
            <a:ext cx="4800600" cy="3600450"/>
          </a:xfrm>
          <a:ln/>
        </p:spPr>
      </p:sp>
      <p:sp>
        <p:nvSpPr>
          <p:cNvPr id="356356" name="Rectangle 3"/>
          <p:cNvSpPr>
            <a:spLocks noGrp="1" noChangeArrowheads="1"/>
          </p:cNvSpPr>
          <p:nvPr>
            <p:ph type="body" idx="1"/>
          </p:nvPr>
        </p:nvSpPr>
        <p:spPr>
          <a:xfrm>
            <a:off x="976313" y="4560888"/>
            <a:ext cx="5362575" cy="4319587"/>
          </a:xfrm>
          <a:noFill/>
          <a:ln/>
        </p:spPr>
        <p:txBody>
          <a:bodyPr lIns="96643" tIns="48322" rIns="96643" bIns="48322"/>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noFill/>
        </p:spPr>
        <p:txBody>
          <a:bodyPr/>
          <a:lstStyle/>
          <a:p>
            <a:fld id="{C39288D2-3CFE-4261-B4F3-D594898BFD0D}" type="slidenum">
              <a:rPr lang="en-US"/>
              <a:pPr/>
              <a:t>213</a:t>
            </a:fld>
            <a:endParaRPr lang="en-US"/>
          </a:p>
        </p:txBody>
      </p:sp>
      <p:sp>
        <p:nvSpPr>
          <p:cNvPr id="357379" name="Rectangle 2"/>
          <p:cNvSpPr>
            <a:spLocks noGrp="1" noRot="1" noChangeAspect="1" noChangeArrowheads="1" noTextEdit="1"/>
          </p:cNvSpPr>
          <p:nvPr>
            <p:ph type="sldImg"/>
          </p:nvPr>
        </p:nvSpPr>
        <p:spPr>
          <a:xfrm>
            <a:off x="1257300" y="720725"/>
            <a:ext cx="4800600" cy="3600450"/>
          </a:xfrm>
          <a:ln/>
        </p:spPr>
      </p:sp>
      <p:sp>
        <p:nvSpPr>
          <p:cNvPr id="357380" name="Rectangle 3"/>
          <p:cNvSpPr>
            <a:spLocks noGrp="1" noChangeArrowheads="1"/>
          </p:cNvSpPr>
          <p:nvPr>
            <p:ph type="body" idx="1"/>
          </p:nvPr>
        </p:nvSpPr>
        <p:spPr>
          <a:xfrm>
            <a:off x="976313" y="4560888"/>
            <a:ext cx="5362575" cy="4319587"/>
          </a:xfrm>
          <a:noFill/>
          <a:ln/>
        </p:spPr>
        <p:txBody>
          <a:bodyPr lIns="96643" tIns="48322" rIns="96643" bIns="48322"/>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E02F73CE-2053-491B-88F3-E8AA8A07E0E7}" type="slidenum">
              <a:rPr lang="en-US"/>
              <a:pPr/>
              <a:t>214</a:t>
            </a:fld>
            <a:endParaRPr lang="en-US"/>
          </a:p>
        </p:txBody>
      </p:sp>
      <p:sp>
        <p:nvSpPr>
          <p:cNvPr id="358403" name="Rectangle 2"/>
          <p:cNvSpPr>
            <a:spLocks noGrp="1" noRot="1" noChangeAspect="1" noChangeArrowheads="1" noTextEdit="1"/>
          </p:cNvSpPr>
          <p:nvPr>
            <p:ph type="sldImg"/>
          </p:nvPr>
        </p:nvSpPr>
        <p:spPr>
          <a:xfrm>
            <a:off x="1257300" y="720725"/>
            <a:ext cx="4800600" cy="3600450"/>
          </a:xfrm>
          <a:ln/>
        </p:spPr>
      </p:sp>
      <p:sp>
        <p:nvSpPr>
          <p:cNvPr id="358404" name="Rectangle 3"/>
          <p:cNvSpPr>
            <a:spLocks noGrp="1" noChangeArrowheads="1"/>
          </p:cNvSpPr>
          <p:nvPr>
            <p:ph type="body" idx="1"/>
          </p:nvPr>
        </p:nvSpPr>
        <p:spPr>
          <a:xfrm>
            <a:off x="976313" y="4560888"/>
            <a:ext cx="5362575" cy="4319587"/>
          </a:xfrm>
          <a:noFill/>
          <a:ln/>
        </p:spPr>
        <p:txBody>
          <a:bodyPr lIns="96643" tIns="48322" rIns="96643" bIns="48322"/>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a:noFill/>
        </p:spPr>
        <p:txBody>
          <a:bodyPr/>
          <a:lstStyle/>
          <a:p>
            <a:fld id="{C1D39CE0-7E5D-4328-93F8-8E0A03E8B7BE}" type="slidenum">
              <a:rPr lang="en-US"/>
              <a:pPr/>
              <a:t>216</a:t>
            </a:fld>
            <a:endParaRPr lang="en-US"/>
          </a:p>
        </p:txBody>
      </p:sp>
      <p:sp>
        <p:nvSpPr>
          <p:cNvPr id="359427" name="Rectangle 2"/>
          <p:cNvSpPr>
            <a:spLocks noGrp="1" noRot="1" noChangeAspect="1" noChangeArrowheads="1" noTextEdit="1"/>
          </p:cNvSpPr>
          <p:nvPr>
            <p:ph type="sldImg"/>
          </p:nvPr>
        </p:nvSpPr>
        <p:spPr>
          <a:xfrm>
            <a:off x="1257300" y="720725"/>
            <a:ext cx="4800600" cy="3600450"/>
          </a:xfrm>
          <a:ln/>
        </p:spPr>
      </p:sp>
      <p:sp>
        <p:nvSpPr>
          <p:cNvPr id="359428" name="Rectangle 3"/>
          <p:cNvSpPr>
            <a:spLocks noGrp="1" noChangeArrowheads="1"/>
          </p:cNvSpPr>
          <p:nvPr>
            <p:ph type="body" idx="1"/>
          </p:nvPr>
        </p:nvSpPr>
        <p:spPr>
          <a:xfrm>
            <a:off x="976313" y="4560888"/>
            <a:ext cx="5362575" cy="4319587"/>
          </a:xfrm>
          <a:noFill/>
          <a:ln/>
        </p:spPr>
        <p:txBody>
          <a:bodyPr lIns="96643" tIns="48322" rIns="96643" bIns="48322"/>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116" name="Rectangle 20"/>
          <p:cNvSpPr>
            <a:spLocks noGrp="1" noChangeArrowheads="1"/>
          </p:cNvSpPr>
          <p:nvPr>
            <p:ph type="ctrTitle" sz="quarter"/>
          </p:nvPr>
        </p:nvSpPr>
        <p:spPr>
          <a:xfrm>
            <a:off x="685801" y="2286000"/>
            <a:ext cx="7772400" cy="1143000"/>
          </a:xfrm>
        </p:spPr>
        <p:txBody>
          <a:bodyPr anchor="ctr"/>
          <a:lstStyle>
            <a:lvl1pPr algn="ctr">
              <a:defRPr/>
            </a:lvl1pPr>
          </a:lstStyle>
          <a:p>
            <a:r>
              <a:rPr lang="en-US"/>
              <a:t>Click to edit Master title style</a:t>
            </a:r>
          </a:p>
        </p:txBody>
      </p:sp>
      <p:sp>
        <p:nvSpPr>
          <p:cNvPr id="4117" name="Rectangle 21"/>
          <p:cNvSpPr>
            <a:spLocks noGrp="1" noChangeArrowheads="1"/>
          </p:cNvSpPr>
          <p:nvPr>
            <p:ph type="subTitle" sz="quarter" idx="1"/>
          </p:nvPr>
        </p:nvSpPr>
        <p:spPr>
          <a:xfrm>
            <a:off x="1371601" y="3886200"/>
            <a:ext cx="6400800" cy="1752600"/>
          </a:xfrm>
          <a:noFill/>
        </p:spPr>
        <p:txBody>
          <a:bodyPr/>
          <a:lstStyle>
            <a:lvl1pPr marL="0" indent="0" algn="ctr">
              <a:buFont typeface="Monotype Sorts" pitchFamily="2" charset="2"/>
              <a:buNone/>
              <a:defRPr/>
            </a:lvl1pPr>
          </a:lstStyle>
          <a:p>
            <a:r>
              <a:rPr lang="en-US"/>
              <a:t>Click to edit Master subtitle style</a:t>
            </a:r>
          </a:p>
        </p:txBody>
      </p:sp>
      <p:sp>
        <p:nvSpPr>
          <p:cNvPr id="4" name="Rectangle 22"/>
          <p:cNvSpPr>
            <a:spLocks noGrp="1" noChangeArrowheads="1"/>
          </p:cNvSpPr>
          <p:nvPr>
            <p:ph type="dt" sz="quarter" idx="10"/>
          </p:nvPr>
        </p:nvSpPr>
        <p:spPr bwMode="auto">
          <a:xfrm>
            <a:off x="685800" y="6248400"/>
            <a:ext cx="1905000" cy="457200"/>
          </a:xfrm>
          <a:prstGeom prst="rect">
            <a:avLst/>
          </a:prstGeom>
          <a:ln>
            <a:miter lim="800000"/>
            <a:headEnd/>
            <a:tailEnd/>
          </a:ln>
        </p:spPr>
        <p:txBody>
          <a:bodyPr vert="horz" wrap="none" lIns="92067" tIns="46035" rIns="92067" bIns="46035" numCol="1" anchor="ctr" anchorCtr="0" compatLnSpc="1">
            <a:prstTxWarp prst="textNoShape">
              <a:avLst/>
            </a:prstTxWarp>
          </a:bodyPr>
          <a:lstStyle>
            <a:lvl1pPr>
              <a:defRPr sz="1400" smtClean="0">
                <a:solidFill>
                  <a:schemeClr val="bg1"/>
                </a:solidFill>
              </a:defRPr>
            </a:lvl1pPr>
          </a:lstStyle>
          <a:p>
            <a:pPr>
              <a:defRPr/>
            </a:pPr>
            <a:endParaRPr lang="en-US"/>
          </a:p>
        </p:txBody>
      </p:sp>
      <p:sp>
        <p:nvSpPr>
          <p:cNvPr id="5" name="Rectangle 23"/>
          <p:cNvSpPr>
            <a:spLocks noGrp="1" noChangeArrowheads="1"/>
          </p:cNvSpPr>
          <p:nvPr>
            <p:ph type="ftr" sz="quarter" idx="11"/>
          </p:nvPr>
        </p:nvSpPr>
        <p:spPr>
          <a:xfrm>
            <a:off x="3124201" y="6324601"/>
            <a:ext cx="2895600" cy="457200"/>
          </a:xfrm>
          <a:noFill/>
        </p:spPr>
        <p:txBody>
          <a:bodyPr/>
          <a:lstStyle>
            <a:lvl1pPr algn="ctr">
              <a:defRPr sz="1400" smtClean="0"/>
            </a:lvl1pPr>
          </a:lstStyle>
          <a:p>
            <a:pPr>
              <a:defRPr/>
            </a:pPr>
            <a:r>
              <a:rPr lang="en-US" smtClean="0"/>
              <a:t>Carpenter EPMA Overview 2013</a:t>
            </a:r>
            <a:endParaRPr lang="en-US"/>
          </a:p>
        </p:txBody>
      </p:sp>
      <p:sp>
        <p:nvSpPr>
          <p:cNvPr id="6" name="Rectangle 24"/>
          <p:cNvSpPr>
            <a:spLocks noGrp="1" noChangeArrowheads="1"/>
          </p:cNvSpPr>
          <p:nvPr>
            <p:ph type="sldNum" sz="quarter" idx="12"/>
          </p:nvPr>
        </p:nvSpPr>
        <p:spPr>
          <a:xfrm>
            <a:off x="7162801" y="6324601"/>
            <a:ext cx="1905000" cy="457200"/>
          </a:xfrm>
          <a:noFill/>
        </p:spPr>
        <p:txBody>
          <a:bodyPr/>
          <a:lstStyle>
            <a:lvl1pPr>
              <a:defRPr sz="1400" smtClean="0"/>
            </a:lvl1pPr>
          </a:lstStyle>
          <a:p>
            <a:pPr>
              <a:defRPr/>
            </a:pPr>
            <a:fld id="{887BFBF0-8014-40D8-AF06-6892F2745DA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5" name="Rectangle 22"/>
          <p:cNvSpPr>
            <a:spLocks noGrp="1" noChangeArrowheads="1"/>
          </p:cNvSpPr>
          <p:nvPr>
            <p:ph type="sldNum" sz="quarter" idx="11"/>
          </p:nvPr>
        </p:nvSpPr>
        <p:spPr>
          <a:ln/>
        </p:spPr>
        <p:txBody>
          <a:bodyPr/>
          <a:lstStyle>
            <a:lvl1pPr>
              <a:defRPr/>
            </a:lvl1pPr>
          </a:lstStyle>
          <a:p>
            <a:pPr>
              <a:defRPr/>
            </a:pPr>
            <a:fld id="{5EAF9D76-349C-492F-815F-CF6F8A2AB34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90488"/>
            <a:ext cx="2152650" cy="60817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4" y="90488"/>
            <a:ext cx="6307137" cy="60817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5" name="Rectangle 22"/>
          <p:cNvSpPr>
            <a:spLocks noGrp="1" noChangeArrowheads="1"/>
          </p:cNvSpPr>
          <p:nvPr>
            <p:ph type="sldNum" sz="quarter" idx="11"/>
          </p:nvPr>
        </p:nvSpPr>
        <p:spPr>
          <a:ln/>
        </p:spPr>
        <p:txBody>
          <a:bodyPr/>
          <a:lstStyle>
            <a:lvl1pPr>
              <a:defRPr/>
            </a:lvl1pPr>
          </a:lstStyle>
          <a:p>
            <a:pPr>
              <a:defRPr/>
            </a:pPr>
            <a:fld id="{A39AEB78-DBD0-4461-B286-4DC8C66C6D2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7014" y="90488"/>
            <a:ext cx="8610599" cy="762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1" y="1371601"/>
            <a:ext cx="8534400" cy="4800600"/>
          </a:xfrm>
        </p:spPr>
        <p:txBody>
          <a:bodyPr/>
          <a:lstStyle/>
          <a:p>
            <a:pPr lvl="0"/>
            <a:endParaRPr lang="en-US" noProof="0" smtClean="0"/>
          </a:p>
        </p:txBody>
      </p:sp>
      <p:sp>
        <p:nvSpPr>
          <p:cNvPr id="4"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5" name="Rectangle 22"/>
          <p:cNvSpPr>
            <a:spLocks noGrp="1" noChangeArrowheads="1"/>
          </p:cNvSpPr>
          <p:nvPr>
            <p:ph type="sldNum" sz="quarter" idx="11"/>
          </p:nvPr>
        </p:nvSpPr>
        <p:spPr>
          <a:ln/>
        </p:spPr>
        <p:txBody>
          <a:bodyPr/>
          <a:lstStyle>
            <a:lvl1pPr>
              <a:defRPr/>
            </a:lvl1pPr>
          </a:lstStyle>
          <a:p>
            <a:pPr>
              <a:defRPr/>
            </a:pPr>
            <a:fld id="{21B6B51D-61AD-450C-859E-F0564682E45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7014" y="90488"/>
            <a:ext cx="8610599"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371601"/>
            <a:ext cx="4191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1"/>
            <a:ext cx="4191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6" name="Rectangle 22"/>
          <p:cNvSpPr>
            <a:spLocks noGrp="1" noChangeArrowheads="1"/>
          </p:cNvSpPr>
          <p:nvPr>
            <p:ph type="sldNum" sz="quarter" idx="11"/>
          </p:nvPr>
        </p:nvSpPr>
        <p:spPr>
          <a:ln/>
        </p:spPr>
        <p:txBody>
          <a:bodyPr/>
          <a:lstStyle>
            <a:lvl1pPr>
              <a:defRPr/>
            </a:lvl1pPr>
          </a:lstStyle>
          <a:p>
            <a:pPr>
              <a:defRPr/>
            </a:pPr>
            <a:fld id="{374F8E5F-277D-4998-8263-3EAF5BD8905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7014" y="90488"/>
            <a:ext cx="8610599" cy="762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371601"/>
            <a:ext cx="4191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371601"/>
            <a:ext cx="4191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6" name="Rectangle 22"/>
          <p:cNvSpPr>
            <a:spLocks noGrp="1" noChangeArrowheads="1"/>
          </p:cNvSpPr>
          <p:nvPr>
            <p:ph type="sldNum" sz="quarter" idx="11"/>
          </p:nvPr>
        </p:nvSpPr>
        <p:spPr>
          <a:ln/>
        </p:spPr>
        <p:txBody>
          <a:bodyPr/>
          <a:lstStyle>
            <a:lvl1pPr>
              <a:defRPr/>
            </a:lvl1pPr>
          </a:lstStyle>
          <a:p>
            <a:pPr>
              <a:defRPr/>
            </a:pPr>
            <a:fld id="{7BEED0B3-C7ED-4CCB-93C0-9E21C39925E6}"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Title Slide">
    <p:bg>
      <p:bgPr>
        <a:solidFill>
          <a:srgbClr val="0071B6"/>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78830" y="1897537"/>
            <a:ext cx="8386339" cy="1934480"/>
          </a:xfrm>
        </p:spPr>
        <p:txBody>
          <a:bodyPr/>
          <a:lstStyle>
            <a:lvl1pPr>
              <a:defRPr sz="3800" b="0">
                <a:solidFill>
                  <a:schemeClr val="tx1"/>
                </a:solidFill>
              </a:defRPr>
            </a:lvl1pPr>
          </a:lstStyle>
          <a:p>
            <a:r>
              <a:rPr lang="en-GB" altLang="en-GB" dirty="0"/>
              <a:t>Click to edit Master title style</a:t>
            </a:r>
          </a:p>
        </p:txBody>
      </p:sp>
      <p:sp>
        <p:nvSpPr>
          <p:cNvPr id="4" name="Rectangle 14"/>
          <p:cNvSpPr>
            <a:spLocks noGrp="1" noChangeArrowheads="1"/>
          </p:cNvSpPr>
          <p:nvPr>
            <p:ph type="ftr" sz="quarter" idx="10"/>
          </p:nvPr>
        </p:nvSpPr>
        <p:spPr>
          <a:xfrm>
            <a:off x="136078" y="6572530"/>
            <a:ext cx="863497" cy="139377"/>
          </a:xfrm>
        </p:spPr>
        <p:txBody>
          <a:bodyPr/>
          <a:lstStyle>
            <a:lvl1pPr algn="l">
              <a:defRPr sz="1100">
                <a:latin typeface="Arial" charset="0"/>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0071B6"/>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78831" y="1897537"/>
            <a:ext cx="8386339" cy="1934480"/>
          </a:xfrm>
        </p:spPr>
        <p:txBody>
          <a:bodyPr/>
          <a:lstStyle>
            <a:lvl1pPr>
              <a:defRPr sz="3800" b="0">
                <a:solidFill>
                  <a:schemeClr val="tx1"/>
                </a:solidFill>
              </a:defRPr>
            </a:lvl1pPr>
          </a:lstStyle>
          <a:p>
            <a:r>
              <a:rPr lang="en-GB" altLang="en-GB" dirty="0"/>
              <a:t>Click to edit Master title style</a:t>
            </a:r>
          </a:p>
        </p:txBody>
      </p:sp>
      <p:sp>
        <p:nvSpPr>
          <p:cNvPr id="4" name="Rectangle 14"/>
          <p:cNvSpPr>
            <a:spLocks noGrp="1" noChangeArrowheads="1"/>
          </p:cNvSpPr>
          <p:nvPr>
            <p:ph type="ftr" sz="quarter" idx="10"/>
          </p:nvPr>
        </p:nvSpPr>
        <p:spPr>
          <a:xfrm>
            <a:off x="136079" y="6572532"/>
            <a:ext cx="863497" cy="139377"/>
          </a:xfrm>
        </p:spPr>
        <p:txBody>
          <a:bodyPr/>
          <a:lstStyle>
            <a:lvl1pPr algn="l">
              <a:defRPr sz="1100">
                <a:latin typeface="Arial" charset="0"/>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83" y="4406317"/>
            <a:ext cx="7773156" cy="1361861"/>
          </a:xfrm>
        </p:spPr>
        <p:txBody>
          <a:bodyPr/>
          <a:lstStyle>
            <a:lvl1pPr algn="l">
              <a:defRPr sz="4200" b="1" cap="all"/>
            </a:lvl1pPr>
          </a:lstStyle>
          <a:p>
            <a:r>
              <a:rPr lang="en-US" smtClean="0"/>
              <a:t>Click to edit Master title style</a:t>
            </a:r>
            <a:endParaRPr lang="en-US"/>
          </a:p>
        </p:txBody>
      </p:sp>
      <p:sp>
        <p:nvSpPr>
          <p:cNvPr id="3" name="Text Placeholder 2"/>
          <p:cNvSpPr>
            <a:spLocks noGrp="1"/>
          </p:cNvSpPr>
          <p:nvPr>
            <p:ph type="body" idx="1"/>
          </p:nvPr>
        </p:nvSpPr>
        <p:spPr>
          <a:xfrm>
            <a:off x="722383" y="2906760"/>
            <a:ext cx="7773156" cy="1499557"/>
          </a:xfrm>
        </p:spPr>
        <p:txBody>
          <a:bodyPr anchor="b"/>
          <a:lstStyle>
            <a:lvl1pPr marL="0" indent="0">
              <a:buNone/>
              <a:defRPr sz="2100"/>
            </a:lvl1pPr>
            <a:lvl2pPr marL="483677" indent="0">
              <a:buNone/>
              <a:defRPr sz="1900"/>
            </a:lvl2pPr>
            <a:lvl3pPr marL="967354" indent="0">
              <a:buNone/>
              <a:defRPr sz="1700"/>
            </a:lvl3pPr>
            <a:lvl4pPr marL="1451031" indent="0">
              <a:buNone/>
              <a:defRPr sz="1500"/>
            </a:lvl4pPr>
            <a:lvl5pPr marL="1934707" indent="0">
              <a:buNone/>
              <a:defRPr sz="1500"/>
            </a:lvl5pPr>
            <a:lvl6pPr marL="2418385" indent="0">
              <a:buNone/>
              <a:defRPr sz="1500"/>
            </a:lvl6pPr>
            <a:lvl7pPr marL="2902061" indent="0">
              <a:buNone/>
              <a:defRPr sz="1500"/>
            </a:lvl7pPr>
            <a:lvl8pPr marL="3385738" indent="0">
              <a:buNone/>
              <a:defRPr sz="1500"/>
            </a:lvl8pPr>
            <a:lvl9pPr marL="3869415" indent="0">
              <a:buNone/>
              <a:defRPr sz="1500"/>
            </a:lvl9pPr>
          </a:lstStyle>
          <a:p>
            <a:pPr lvl="0"/>
            <a:r>
              <a:rPr lang="en-US" smtClean="0"/>
              <a:t>Click to edit Master text styles</a:t>
            </a:r>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9671" y="1252710"/>
            <a:ext cx="4152851" cy="4997406"/>
          </a:xfrm>
        </p:spPr>
        <p:txBody>
          <a:bodyPr/>
          <a:lstStyle>
            <a:lvl1pPr>
              <a:defRPr sz="30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3796" y="1252710"/>
            <a:ext cx="4152851" cy="4997406"/>
          </a:xfrm>
        </p:spPr>
        <p:txBody>
          <a:bodyPr/>
          <a:lstStyle>
            <a:lvl1pPr>
              <a:defRPr sz="30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5" name="Rectangle 22"/>
          <p:cNvSpPr>
            <a:spLocks noGrp="1" noChangeArrowheads="1"/>
          </p:cNvSpPr>
          <p:nvPr>
            <p:ph type="sldNum" sz="quarter" idx="11"/>
          </p:nvPr>
        </p:nvSpPr>
        <p:spPr>
          <a:ln/>
        </p:spPr>
        <p:txBody>
          <a:bodyPr/>
          <a:lstStyle>
            <a:lvl1pPr>
              <a:defRPr/>
            </a:lvl1pPr>
          </a:lstStyle>
          <a:p>
            <a:pPr>
              <a:defRPr/>
            </a:pPr>
            <a:fld id="{3C8D48C7-EB06-4735-BFD6-15E68D20A250}"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950" y="275394"/>
            <a:ext cx="8230104" cy="114188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6948" y="1534822"/>
            <a:ext cx="4040294" cy="639789"/>
          </a:xfrm>
        </p:spPr>
        <p:txBody>
          <a:bodyPr anchor="b"/>
          <a:lstStyle>
            <a:lvl1pPr marL="0" indent="0">
              <a:buNone/>
              <a:defRPr sz="2500" b="1"/>
            </a:lvl1pPr>
            <a:lvl2pPr marL="483677" indent="0">
              <a:buNone/>
              <a:defRPr sz="2100" b="1"/>
            </a:lvl2pPr>
            <a:lvl3pPr marL="967354" indent="0">
              <a:buNone/>
              <a:defRPr sz="1900" b="1"/>
            </a:lvl3pPr>
            <a:lvl4pPr marL="1451031" indent="0">
              <a:buNone/>
              <a:defRPr sz="1700" b="1"/>
            </a:lvl4pPr>
            <a:lvl5pPr marL="1934707" indent="0">
              <a:buNone/>
              <a:defRPr sz="1700" b="1"/>
            </a:lvl5pPr>
            <a:lvl6pPr marL="2418385" indent="0">
              <a:buNone/>
              <a:defRPr sz="1700" b="1"/>
            </a:lvl6pPr>
            <a:lvl7pPr marL="2902061" indent="0">
              <a:buNone/>
              <a:defRPr sz="1700" b="1"/>
            </a:lvl7pPr>
            <a:lvl8pPr marL="3385738" indent="0">
              <a:buNone/>
              <a:defRPr sz="1700" b="1"/>
            </a:lvl8pPr>
            <a:lvl9pPr marL="3869415"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456948" y="2174613"/>
            <a:ext cx="4040294" cy="3951242"/>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80" y="1534822"/>
            <a:ext cx="4041974" cy="639789"/>
          </a:xfrm>
        </p:spPr>
        <p:txBody>
          <a:bodyPr anchor="b"/>
          <a:lstStyle>
            <a:lvl1pPr marL="0" indent="0">
              <a:buNone/>
              <a:defRPr sz="2500" b="1"/>
            </a:lvl1pPr>
            <a:lvl2pPr marL="483677" indent="0">
              <a:buNone/>
              <a:defRPr sz="2100" b="1"/>
            </a:lvl2pPr>
            <a:lvl3pPr marL="967354" indent="0">
              <a:buNone/>
              <a:defRPr sz="1900" b="1"/>
            </a:lvl3pPr>
            <a:lvl4pPr marL="1451031" indent="0">
              <a:buNone/>
              <a:defRPr sz="1700" b="1"/>
            </a:lvl4pPr>
            <a:lvl5pPr marL="1934707" indent="0">
              <a:buNone/>
              <a:defRPr sz="1700" b="1"/>
            </a:lvl5pPr>
            <a:lvl6pPr marL="2418385" indent="0">
              <a:buNone/>
              <a:defRPr sz="1700" b="1"/>
            </a:lvl6pPr>
            <a:lvl7pPr marL="2902061" indent="0">
              <a:buNone/>
              <a:defRPr sz="1700" b="1"/>
            </a:lvl7pPr>
            <a:lvl8pPr marL="3385738" indent="0">
              <a:buNone/>
              <a:defRPr sz="1700" b="1"/>
            </a:lvl8pPr>
            <a:lvl9pPr marL="3869415"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4645080" y="2174613"/>
            <a:ext cx="4041974" cy="3951242"/>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950" y="273716"/>
            <a:ext cx="3008801" cy="1162031"/>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3574948" y="273718"/>
            <a:ext cx="5112106" cy="5852137"/>
          </a:xfrm>
        </p:spPr>
        <p:txBody>
          <a:bodyPr/>
          <a:lstStyle>
            <a:lvl1pPr>
              <a:defRPr sz="3400"/>
            </a:lvl1pPr>
            <a:lvl2pPr>
              <a:defRPr sz="3000"/>
            </a:lvl2pPr>
            <a:lvl3pPr>
              <a:defRPr sz="25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6950" y="1435749"/>
            <a:ext cx="3008801" cy="4690106"/>
          </a:xfrm>
        </p:spPr>
        <p:txBody>
          <a:bodyPr/>
          <a:lstStyle>
            <a:lvl1pPr marL="0" indent="0">
              <a:buNone/>
              <a:defRPr sz="1500"/>
            </a:lvl1pPr>
            <a:lvl2pPr marL="483677" indent="0">
              <a:buNone/>
              <a:defRPr sz="1300"/>
            </a:lvl2pPr>
            <a:lvl3pPr marL="967354" indent="0">
              <a:buNone/>
              <a:defRPr sz="1100"/>
            </a:lvl3pPr>
            <a:lvl4pPr marL="1451031" indent="0">
              <a:buNone/>
              <a:defRPr sz="1000"/>
            </a:lvl4pPr>
            <a:lvl5pPr marL="1934707" indent="0">
              <a:buNone/>
              <a:defRPr sz="1000"/>
            </a:lvl5pPr>
            <a:lvl6pPr marL="2418385" indent="0">
              <a:buNone/>
              <a:defRPr sz="1000"/>
            </a:lvl6pPr>
            <a:lvl7pPr marL="2902061" indent="0">
              <a:buNone/>
              <a:defRPr sz="1000"/>
            </a:lvl7pPr>
            <a:lvl8pPr marL="3385738" indent="0">
              <a:buNone/>
              <a:defRPr sz="1000"/>
            </a:lvl8pPr>
            <a:lvl9pPr marL="3869415" indent="0">
              <a:buNone/>
              <a:defRPr sz="10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515" y="4800938"/>
            <a:ext cx="5486736" cy="565902"/>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1792515" y="612922"/>
            <a:ext cx="5486736" cy="4114128"/>
          </a:xfrm>
        </p:spPr>
        <p:txBody>
          <a:bodyPr/>
          <a:lstStyle>
            <a:lvl1pPr marL="0" indent="0">
              <a:buNone/>
              <a:defRPr sz="3400"/>
            </a:lvl1pPr>
            <a:lvl2pPr marL="483677" indent="0">
              <a:buNone/>
              <a:defRPr sz="3000"/>
            </a:lvl2pPr>
            <a:lvl3pPr marL="967354" indent="0">
              <a:buNone/>
              <a:defRPr sz="2500"/>
            </a:lvl3pPr>
            <a:lvl4pPr marL="1451031" indent="0">
              <a:buNone/>
              <a:defRPr sz="2100"/>
            </a:lvl4pPr>
            <a:lvl5pPr marL="1934707" indent="0">
              <a:buNone/>
              <a:defRPr sz="2100"/>
            </a:lvl5pPr>
            <a:lvl6pPr marL="2418385" indent="0">
              <a:buNone/>
              <a:defRPr sz="2100"/>
            </a:lvl6pPr>
            <a:lvl7pPr marL="2902061" indent="0">
              <a:buNone/>
              <a:defRPr sz="2100"/>
            </a:lvl7pPr>
            <a:lvl8pPr marL="3385738" indent="0">
              <a:buNone/>
              <a:defRPr sz="2100"/>
            </a:lvl8pPr>
            <a:lvl9pPr marL="3869415" indent="0">
              <a:buNone/>
              <a:defRPr sz="2100"/>
            </a:lvl9pPr>
          </a:lstStyle>
          <a:p>
            <a:pPr lvl="0"/>
            <a:endParaRPr lang="en-US" noProof="0" smtClean="0"/>
          </a:p>
        </p:txBody>
      </p:sp>
      <p:sp>
        <p:nvSpPr>
          <p:cNvPr id="4" name="Text Placeholder 3"/>
          <p:cNvSpPr>
            <a:spLocks noGrp="1"/>
          </p:cNvSpPr>
          <p:nvPr>
            <p:ph type="body" sz="half" idx="2"/>
          </p:nvPr>
        </p:nvSpPr>
        <p:spPr>
          <a:xfrm>
            <a:off x="1792515" y="5366840"/>
            <a:ext cx="5486736" cy="806033"/>
          </a:xfrm>
        </p:spPr>
        <p:txBody>
          <a:bodyPr/>
          <a:lstStyle>
            <a:lvl1pPr marL="0" indent="0">
              <a:buNone/>
              <a:defRPr sz="1500"/>
            </a:lvl1pPr>
            <a:lvl2pPr marL="483677" indent="0">
              <a:buNone/>
              <a:defRPr sz="1300"/>
            </a:lvl2pPr>
            <a:lvl3pPr marL="967354" indent="0">
              <a:buNone/>
              <a:defRPr sz="1100"/>
            </a:lvl3pPr>
            <a:lvl4pPr marL="1451031" indent="0">
              <a:buNone/>
              <a:defRPr sz="1000"/>
            </a:lvl4pPr>
            <a:lvl5pPr marL="1934707" indent="0">
              <a:buNone/>
              <a:defRPr sz="1000"/>
            </a:lvl5pPr>
            <a:lvl6pPr marL="2418385" indent="0">
              <a:buNone/>
              <a:defRPr sz="1000"/>
            </a:lvl6pPr>
            <a:lvl7pPr marL="2902061" indent="0">
              <a:buNone/>
              <a:defRPr sz="1000"/>
            </a:lvl7pPr>
            <a:lvl8pPr marL="3385738" indent="0">
              <a:buNone/>
              <a:defRPr sz="1000"/>
            </a:lvl8pPr>
            <a:lvl9pPr marL="3869415" indent="0">
              <a:buNone/>
              <a:defRPr sz="10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584" y="102435"/>
            <a:ext cx="2157063" cy="614768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5036" y="102435"/>
            <a:ext cx="6313274" cy="614768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5036" y="102436"/>
            <a:ext cx="8631613" cy="908466"/>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79671" y="1252710"/>
            <a:ext cx="4152851" cy="49974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3796" y="1252710"/>
            <a:ext cx="4152851" cy="49974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15036" y="102436"/>
            <a:ext cx="8631613" cy="908466"/>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79670" y="1252710"/>
            <a:ext cx="8466977" cy="4997406"/>
          </a:xfrm>
        </p:spPr>
        <p:txBody>
          <a:bodyPr/>
          <a:lstStyle/>
          <a:p>
            <a:pPr lvl="0"/>
            <a:endParaRPr lang="en-US" noProof="0" smtClean="0"/>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15036" y="102436"/>
            <a:ext cx="8631613" cy="908466"/>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79671" y="1252710"/>
            <a:ext cx="4152851" cy="49974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93796" y="1252710"/>
            <a:ext cx="4152851" cy="2418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93796" y="3832017"/>
            <a:ext cx="4152851" cy="2418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406901"/>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4" y="2906714"/>
            <a:ext cx="7772400" cy="1500187"/>
          </a:xfrm>
        </p:spPr>
        <p:txBody>
          <a:bodyPr anchor="b"/>
          <a:lstStyle>
            <a:lvl1pPr marL="0" indent="0">
              <a:buNone/>
              <a:defRPr sz="2000"/>
            </a:lvl1pPr>
            <a:lvl2pPr marL="457162" indent="0">
              <a:buNone/>
              <a:defRPr sz="1800"/>
            </a:lvl2pPr>
            <a:lvl3pPr marL="914323" indent="0">
              <a:buNone/>
              <a:defRPr sz="1600"/>
            </a:lvl3pPr>
            <a:lvl4pPr marL="1371484" indent="0">
              <a:buNone/>
              <a:defRPr sz="1400"/>
            </a:lvl4pPr>
            <a:lvl5pPr marL="1828646" indent="0">
              <a:buNone/>
              <a:defRPr sz="1400"/>
            </a:lvl5pPr>
            <a:lvl6pPr marL="2285808" indent="0">
              <a:buNone/>
              <a:defRPr sz="1400"/>
            </a:lvl6pPr>
            <a:lvl7pPr marL="2742969" indent="0">
              <a:buNone/>
              <a:defRPr sz="1400"/>
            </a:lvl7pPr>
            <a:lvl8pPr marL="3200130" indent="0">
              <a:buNone/>
              <a:defRPr sz="1400"/>
            </a:lvl8pPr>
            <a:lvl9pPr marL="3657292" indent="0">
              <a:buNone/>
              <a:defRPr sz="1400"/>
            </a:lvl9pPr>
          </a:lstStyle>
          <a:p>
            <a:pPr lvl="0"/>
            <a:r>
              <a:rPr lang="en-US" smtClean="0"/>
              <a:t>Click to edit Master text styles</a:t>
            </a:r>
          </a:p>
        </p:txBody>
      </p:sp>
      <p:sp>
        <p:nvSpPr>
          <p:cNvPr id="4"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5" name="Rectangle 22"/>
          <p:cNvSpPr>
            <a:spLocks noGrp="1" noChangeArrowheads="1"/>
          </p:cNvSpPr>
          <p:nvPr>
            <p:ph type="sldNum" sz="quarter" idx="11"/>
          </p:nvPr>
        </p:nvSpPr>
        <p:spPr>
          <a:ln/>
        </p:spPr>
        <p:txBody>
          <a:bodyPr/>
          <a:lstStyle>
            <a:lvl1pPr>
              <a:defRPr/>
            </a:lvl1pPr>
          </a:lstStyle>
          <a:p>
            <a:pPr>
              <a:defRPr/>
            </a:pPr>
            <a:fld id="{1295EC0D-CCA8-4F78-81C2-8D5C5C6510C2}"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0071B6"/>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78830" y="1897537"/>
            <a:ext cx="8386339" cy="1934480"/>
          </a:xfrm>
        </p:spPr>
        <p:txBody>
          <a:bodyPr/>
          <a:lstStyle>
            <a:lvl1pPr>
              <a:defRPr sz="3800" b="0">
                <a:solidFill>
                  <a:schemeClr val="tx1"/>
                </a:solidFill>
              </a:defRPr>
            </a:lvl1pPr>
          </a:lstStyle>
          <a:p>
            <a:r>
              <a:rPr lang="en-GB" altLang="en-GB" dirty="0"/>
              <a:t>Click to edit Master title style</a:t>
            </a:r>
          </a:p>
        </p:txBody>
      </p:sp>
      <p:sp>
        <p:nvSpPr>
          <p:cNvPr id="4" name="Rectangle 14"/>
          <p:cNvSpPr>
            <a:spLocks noGrp="1" noChangeArrowheads="1"/>
          </p:cNvSpPr>
          <p:nvPr>
            <p:ph type="ftr" sz="quarter" idx="10"/>
          </p:nvPr>
        </p:nvSpPr>
        <p:spPr>
          <a:xfrm>
            <a:off x="136078" y="6572530"/>
            <a:ext cx="863497" cy="139377"/>
          </a:xfrm>
        </p:spPr>
        <p:txBody>
          <a:bodyPr/>
          <a:lstStyle>
            <a:lvl1pPr algn="l">
              <a:defRPr sz="1100">
                <a:latin typeface="Arial" charset="0"/>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82" y="4406316"/>
            <a:ext cx="7773156" cy="1361861"/>
          </a:xfrm>
        </p:spPr>
        <p:txBody>
          <a:bodyPr/>
          <a:lstStyle>
            <a:lvl1pPr algn="l">
              <a:defRPr sz="4200" b="1" cap="all"/>
            </a:lvl1pPr>
          </a:lstStyle>
          <a:p>
            <a:r>
              <a:rPr lang="en-US" smtClean="0"/>
              <a:t>Click to edit Master title style</a:t>
            </a:r>
            <a:endParaRPr lang="en-US"/>
          </a:p>
        </p:txBody>
      </p:sp>
      <p:sp>
        <p:nvSpPr>
          <p:cNvPr id="3" name="Text Placeholder 2"/>
          <p:cNvSpPr>
            <a:spLocks noGrp="1"/>
          </p:cNvSpPr>
          <p:nvPr>
            <p:ph type="body" idx="1"/>
          </p:nvPr>
        </p:nvSpPr>
        <p:spPr>
          <a:xfrm>
            <a:off x="722382" y="2906759"/>
            <a:ext cx="7773156" cy="1499557"/>
          </a:xfrm>
        </p:spPr>
        <p:txBody>
          <a:bodyPr anchor="b"/>
          <a:lstStyle>
            <a:lvl1pPr marL="0" indent="0">
              <a:buNone/>
              <a:defRPr sz="2100"/>
            </a:lvl1pPr>
            <a:lvl2pPr marL="483718" indent="0">
              <a:buNone/>
              <a:defRPr sz="1900"/>
            </a:lvl2pPr>
            <a:lvl3pPr marL="967435" indent="0">
              <a:buNone/>
              <a:defRPr sz="1700"/>
            </a:lvl3pPr>
            <a:lvl4pPr marL="1451153" indent="0">
              <a:buNone/>
              <a:defRPr sz="1500"/>
            </a:lvl4pPr>
            <a:lvl5pPr marL="1934870" indent="0">
              <a:buNone/>
              <a:defRPr sz="1500"/>
            </a:lvl5pPr>
            <a:lvl6pPr marL="2418588" indent="0">
              <a:buNone/>
              <a:defRPr sz="1500"/>
            </a:lvl6pPr>
            <a:lvl7pPr marL="2902306" indent="0">
              <a:buNone/>
              <a:defRPr sz="1500"/>
            </a:lvl7pPr>
            <a:lvl8pPr marL="3386023" indent="0">
              <a:buNone/>
              <a:defRPr sz="1500"/>
            </a:lvl8pPr>
            <a:lvl9pPr marL="3869741" indent="0">
              <a:buNone/>
              <a:defRPr sz="1500"/>
            </a:lvl9pPr>
          </a:lstStyle>
          <a:p>
            <a:pPr lvl="0"/>
            <a:r>
              <a:rPr lang="en-US" smtClean="0"/>
              <a:t>Click to edit Master text styles</a:t>
            </a:r>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9670" y="1252710"/>
            <a:ext cx="4152851" cy="4997406"/>
          </a:xfrm>
        </p:spPr>
        <p:txBody>
          <a:bodyPr/>
          <a:lstStyle>
            <a:lvl1pPr>
              <a:defRPr sz="30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3796" y="1252710"/>
            <a:ext cx="4152851" cy="4997406"/>
          </a:xfrm>
        </p:spPr>
        <p:txBody>
          <a:bodyPr/>
          <a:lstStyle>
            <a:lvl1pPr>
              <a:defRPr sz="30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949" y="275394"/>
            <a:ext cx="8230104" cy="1141881"/>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6948" y="1534822"/>
            <a:ext cx="4040294" cy="639789"/>
          </a:xfrm>
        </p:spPr>
        <p:txBody>
          <a:bodyPr anchor="b"/>
          <a:lstStyle>
            <a:lvl1pPr marL="0" indent="0">
              <a:buNone/>
              <a:defRPr sz="2500" b="1"/>
            </a:lvl1pPr>
            <a:lvl2pPr marL="483718" indent="0">
              <a:buNone/>
              <a:defRPr sz="2100" b="1"/>
            </a:lvl2pPr>
            <a:lvl3pPr marL="967435" indent="0">
              <a:buNone/>
              <a:defRPr sz="1900" b="1"/>
            </a:lvl3pPr>
            <a:lvl4pPr marL="1451153" indent="0">
              <a:buNone/>
              <a:defRPr sz="1700" b="1"/>
            </a:lvl4pPr>
            <a:lvl5pPr marL="1934870" indent="0">
              <a:buNone/>
              <a:defRPr sz="1700" b="1"/>
            </a:lvl5pPr>
            <a:lvl6pPr marL="2418588" indent="0">
              <a:buNone/>
              <a:defRPr sz="1700" b="1"/>
            </a:lvl6pPr>
            <a:lvl7pPr marL="2902306" indent="0">
              <a:buNone/>
              <a:defRPr sz="1700" b="1"/>
            </a:lvl7pPr>
            <a:lvl8pPr marL="3386023" indent="0">
              <a:buNone/>
              <a:defRPr sz="1700" b="1"/>
            </a:lvl8pPr>
            <a:lvl9pPr marL="3869741"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456948" y="2174612"/>
            <a:ext cx="4040294" cy="3951242"/>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79" y="1534822"/>
            <a:ext cx="4041974" cy="639789"/>
          </a:xfrm>
        </p:spPr>
        <p:txBody>
          <a:bodyPr anchor="b"/>
          <a:lstStyle>
            <a:lvl1pPr marL="0" indent="0">
              <a:buNone/>
              <a:defRPr sz="2500" b="1"/>
            </a:lvl1pPr>
            <a:lvl2pPr marL="483718" indent="0">
              <a:buNone/>
              <a:defRPr sz="2100" b="1"/>
            </a:lvl2pPr>
            <a:lvl3pPr marL="967435" indent="0">
              <a:buNone/>
              <a:defRPr sz="1900" b="1"/>
            </a:lvl3pPr>
            <a:lvl4pPr marL="1451153" indent="0">
              <a:buNone/>
              <a:defRPr sz="1700" b="1"/>
            </a:lvl4pPr>
            <a:lvl5pPr marL="1934870" indent="0">
              <a:buNone/>
              <a:defRPr sz="1700" b="1"/>
            </a:lvl5pPr>
            <a:lvl6pPr marL="2418588" indent="0">
              <a:buNone/>
              <a:defRPr sz="1700" b="1"/>
            </a:lvl6pPr>
            <a:lvl7pPr marL="2902306" indent="0">
              <a:buNone/>
              <a:defRPr sz="1700" b="1"/>
            </a:lvl7pPr>
            <a:lvl8pPr marL="3386023" indent="0">
              <a:buNone/>
              <a:defRPr sz="1700" b="1"/>
            </a:lvl8pPr>
            <a:lvl9pPr marL="3869741"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4645079" y="2174612"/>
            <a:ext cx="4041974" cy="3951242"/>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949" y="273716"/>
            <a:ext cx="3008801" cy="1162031"/>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3574947" y="273717"/>
            <a:ext cx="5112106" cy="5852137"/>
          </a:xfrm>
        </p:spPr>
        <p:txBody>
          <a:bodyPr/>
          <a:lstStyle>
            <a:lvl1pPr>
              <a:defRPr sz="3400"/>
            </a:lvl1pPr>
            <a:lvl2pPr>
              <a:defRPr sz="3000"/>
            </a:lvl2pPr>
            <a:lvl3pPr>
              <a:defRPr sz="25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6949" y="1435748"/>
            <a:ext cx="3008801" cy="4690106"/>
          </a:xfrm>
        </p:spPr>
        <p:txBody>
          <a:bodyPr/>
          <a:lstStyle>
            <a:lvl1pPr marL="0" indent="0">
              <a:buNone/>
              <a:defRPr sz="1500"/>
            </a:lvl1pPr>
            <a:lvl2pPr marL="483718" indent="0">
              <a:buNone/>
              <a:defRPr sz="1300"/>
            </a:lvl2pPr>
            <a:lvl3pPr marL="967435" indent="0">
              <a:buNone/>
              <a:defRPr sz="1100"/>
            </a:lvl3pPr>
            <a:lvl4pPr marL="1451153" indent="0">
              <a:buNone/>
              <a:defRPr sz="1000"/>
            </a:lvl4pPr>
            <a:lvl5pPr marL="1934870" indent="0">
              <a:buNone/>
              <a:defRPr sz="1000"/>
            </a:lvl5pPr>
            <a:lvl6pPr marL="2418588" indent="0">
              <a:buNone/>
              <a:defRPr sz="1000"/>
            </a:lvl6pPr>
            <a:lvl7pPr marL="2902306" indent="0">
              <a:buNone/>
              <a:defRPr sz="1000"/>
            </a:lvl7pPr>
            <a:lvl8pPr marL="3386023" indent="0">
              <a:buNone/>
              <a:defRPr sz="1000"/>
            </a:lvl8pPr>
            <a:lvl9pPr marL="3869741" indent="0">
              <a:buNone/>
              <a:defRPr sz="10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514" y="4800937"/>
            <a:ext cx="5486736" cy="565902"/>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1792514" y="612922"/>
            <a:ext cx="5486736" cy="4114128"/>
          </a:xfrm>
        </p:spPr>
        <p:txBody>
          <a:bodyPr/>
          <a:lstStyle>
            <a:lvl1pPr marL="0" indent="0">
              <a:buNone/>
              <a:defRPr sz="3400"/>
            </a:lvl1pPr>
            <a:lvl2pPr marL="483718" indent="0">
              <a:buNone/>
              <a:defRPr sz="3000"/>
            </a:lvl2pPr>
            <a:lvl3pPr marL="967435" indent="0">
              <a:buNone/>
              <a:defRPr sz="2500"/>
            </a:lvl3pPr>
            <a:lvl4pPr marL="1451153" indent="0">
              <a:buNone/>
              <a:defRPr sz="2100"/>
            </a:lvl4pPr>
            <a:lvl5pPr marL="1934870" indent="0">
              <a:buNone/>
              <a:defRPr sz="2100"/>
            </a:lvl5pPr>
            <a:lvl6pPr marL="2418588" indent="0">
              <a:buNone/>
              <a:defRPr sz="2100"/>
            </a:lvl6pPr>
            <a:lvl7pPr marL="2902306" indent="0">
              <a:buNone/>
              <a:defRPr sz="2100"/>
            </a:lvl7pPr>
            <a:lvl8pPr marL="3386023" indent="0">
              <a:buNone/>
              <a:defRPr sz="2100"/>
            </a:lvl8pPr>
            <a:lvl9pPr marL="3869741" indent="0">
              <a:buNone/>
              <a:defRPr sz="2100"/>
            </a:lvl9pPr>
          </a:lstStyle>
          <a:p>
            <a:pPr lvl="0"/>
            <a:endParaRPr lang="en-US" noProof="0" smtClean="0"/>
          </a:p>
        </p:txBody>
      </p:sp>
      <p:sp>
        <p:nvSpPr>
          <p:cNvPr id="4" name="Text Placeholder 3"/>
          <p:cNvSpPr>
            <a:spLocks noGrp="1"/>
          </p:cNvSpPr>
          <p:nvPr>
            <p:ph type="body" sz="half" idx="2"/>
          </p:nvPr>
        </p:nvSpPr>
        <p:spPr>
          <a:xfrm>
            <a:off x="1792514" y="5366839"/>
            <a:ext cx="5486736" cy="806033"/>
          </a:xfrm>
        </p:spPr>
        <p:txBody>
          <a:bodyPr/>
          <a:lstStyle>
            <a:lvl1pPr marL="0" indent="0">
              <a:buNone/>
              <a:defRPr sz="1500"/>
            </a:lvl1pPr>
            <a:lvl2pPr marL="483718" indent="0">
              <a:buNone/>
              <a:defRPr sz="1300"/>
            </a:lvl2pPr>
            <a:lvl3pPr marL="967435" indent="0">
              <a:buNone/>
              <a:defRPr sz="1100"/>
            </a:lvl3pPr>
            <a:lvl4pPr marL="1451153" indent="0">
              <a:buNone/>
              <a:defRPr sz="1000"/>
            </a:lvl4pPr>
            <a:lvl5pPr marL="1934870" indent="0">
              <a:buNone/>
              <a:defRPr sz="1000"/>
            </a:lvl5pPr>
            <a:lvl6pPr marL="2418588" indent="0">
              <a:buNone/>
              <a:defRPr sz="1000"/>
            </a:lvl6pPr>
            <a:lvl7pPr marL="2902306" indent="0">
              <a:buNone/>
              <a:defRPr sz="1000"/>
            </a:lvl7pPr>
            <a:lvl8pPr marL="3386023" indent="0">
              <a:buNone/>
              <a:defRPr sz="1000"/>
            </a:lvl8pPr>
            <a:lvl9pPr marL="3869741" indent="0">
              <a:buNone/>
              <a:defRPr sz="10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371601"/>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1"/>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6" name="Rectangle 22"/>
          <p:cNvSpPr>
            <a:spLocks noGrp="1" noChangeArrowheads="1"/>
          </p:cNvSpPr>
          <p:nvPr>
            <p:ph type="sldNum" sz="quarter" idx="11"/>
          </p:nvPr>
        </p:nvSpPr>
        <p:spPr>
          <a:ln/>
        </p:spPr>
        <p:txBody>
          <a:bodyPr/>
          <a:lstStyle>
            <a:lvl1pPr>
              <a:defRPr/>
            </a:lvl1pPr>
          </a:lstStyle>
          <a:p>
            <a:pPr>
              <a:defRPr/>
            </a:pPr>
            <a:fld id="{9B6CEE32-1426-4B1E-874C-D4CFA128AF51}"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584" y="102434"/>
            <a:ext cx="2157063" cy="614768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5035" y="102434"/>
            <a:ext cx="6313274" cy="614768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5035" y="102435"/>
            <a:ext cx="8631613" cy="908466"/>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79670" y="1252710"/>
            <a:ext cx="4152851" cy="49974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3796" y="1252710"/>
            <a:ext cx="4152851" cy="49974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15035" y="102435"/>
            <a:ext cx="8631613" cy="908466"/>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79670" y="1252710"/>
            <a:ext cx="8466977" cy="4997406"/>
          </a:xfrm>
        </p:spPr>
        <p:txBody>
          <a:bodyPr/>
          <a:lstStyle/>
          <a:p>
            <a:pPr lvl="0"/>
            <a:endParaRPr lang="en-US" noProof="0" smtClean="0"/>
          </a:p>
        </p:txBody>
      </p:sp>
      <p:sp>
        <p:nvSpPr>
          <p:cNvPr id="4"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15035" y="102435"/>
            <a:ext cx="8631613" cy="908466"/>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79670" y="1252710"/>
            <a:ext cx="4152851" cy="49974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93796" y="1252710"/>
            <a:ext cx="4152851" cy="2418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93796" y="3832017"/>
            <a:ext cx="4152851" cy="2418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ftr" sz="quarter" idx="10"/>
          </p:nvPr>
        </p:nvSpPr>
        <p:spPr/>
        <p:txBody>
          <a:bodyPr/>
          <a:lstStyle>
            <a:lvl1pPr>
              <a:defRPr/>
            </a:lvl1pPr>
          </a:lstStyle>
          <a:p>
            <a:pPr>
              <a:defRPr/>
            </a:pPr>
            <a:r>
              <a:rPr lang="en-GB" altLang="en-GB" smtClean="0">
                <a:solidFill>
                  <a:srgbClr val="000000"/>
                </a:solidFill>
              </a:rPr>
              <a:t>AMAS 2013</a:t>
            </a:r>
            <a:endParaRPr lang="en-GB" altLang="en-GB">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62" indent="0">
              <a:buNone/>
              <a:defRPr sz="2000" b="1"/>
            </a:lvl2pPr>
            <a:lvl3pPr marL="914323" indent="0">
              <a:buNone/>
              <a:defRPr sz="1800" b="1"/>
            </a:lvl3pPr>
            <a:lvl4pPr marL="1371484" indent="0">
              <a:buNone/>
              <a:defRPr sz="1600" b="1"/>
            </a:lvl4pPr>
            <a:lvl5pPr marL="1828646" indent="0">
              <a:buNone/>
              <a:defRPr sz="1600" b="1"/>
            </a:lvl5pPr>
            <a:lvl6pPr marL="2285808" indent="0">
              <a:buNone/>
              <a:defRPr sz="1600" b="1"/>
            </a:lvl6pPr>
            <a:lvl7pPr marL="2742969" indent="0">
              <a:buNone/>
              <a:defRPr sz="1600" b="1"/>
            </a:lvl7pPr>
            <a:lvl8pPr marL="3200130" indent="0">
              <a:buNone/>
              <a:defRPr sz="1600" b="1"/>
            </a:lvl8pPr>
            <a:lvl9pPr marL="365729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62" indent="0">
              <a:buNone/>
              <a:defRPr sz="2000" b="1"/>
            </a:lvl2pPr>
            <a:lvl3pPr marL="914323" indent="0">
              <a:buNone/>
              <a:defRPr sz="1800" b="1"/>
            </a:lvl3pPr>
            <a:lvl4pPr marL="1371484" indent="0">
              <a:buNone/>
              <a:defRPr sz="1600" b="1"/>
            </a:lvl4pPr>
            <a:lvl5pPr marL="1828646" indent="0">
              <a:buNone/>
              <a:defRPr sz="1600" b="1"/>
            </a:lvl5pPr>
            <a:lvl6pPr marL="2285808" indent="0">
              <a:buNone/>
              <a:defRPr sz="1600" b="1"/>
            </a:lvl6pPr>
            <a:lvl7pPr marL="2742969" indent="0">
              <a:buNone/>
              <a:defRPr sz="1600" b="1"/>
            </a:lvl7pPr>
            <a:lvl8pPr marL="3200130" indent="0">
              <a:buNone/>
              <a:defRPr sz="1600" b="1"/>
            </a:lvl8pPr>
            <a:lvl9pPr marL="365729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8" name="Rectangle 22"/>
          <p:cNvSpPr>
            <a:spLocks noGrp="1" noChangeArrowheads="1"/>
          </p:cNvSpPr>
          <p:nvPr>
            <p:ph type="sldNum" sz="quarter" idx="11"/>
          </p:nvPr>
        </p:nvSpPr>
        <p:spPr>
          <a:ln/>
        </p:spPr>
        <p:txBody>
          <a:bodyPr/>
          <a:lstStyle>
            <a:lvl1pPr>
              <a:defRPr/>
            </a:lvl1pPr>
          </a:lstStyle>
          <a:p>
            <a:pPr>
              <a:defRPr/>
            </a:pPr>
            <a:fld id="{0257E392-F284-4DCF-9B3D-E368416D852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4" name="Rectangle 22"/>
          <p:cNvSpPr>
            <a:spLocks noGrp="1" noChangeArrowheads="1"/>
          </p:cNvSpPr>
          <p:nvPr>
            <p:ph type="sldNum" sz="quarter" idx="11"/>
          </p:nvPr>
        </p:nvSpPr>
        <p:spPr>
          <a:ln/>
        </p:spPr>
        <p:txBody>
          <a:bodyPr/>
          <a:lstStyle>
            <a:lvl1pPr>
              <a:defRPr/>
            </a:lvl1pPr>
          </a:lstStyle>
          <a:p>
            <a:pPr>
              <a:defRPr/>
            </a:pPr>
            <a:fld id="{0D6BAE62-B6BB-47CB-B356-7749A329AB1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3" name="Rectangle 22"/>
          <p:cNvSpPr>
            <a:spLocks noGrp="1" noChangeArrowheads="1"/>
          </p:cNvSpPr>
          <p:nvPr>
            <p:ph type="sldNum" sz="quarter" idx="11"/>
          </p:nvPr>
        </p:nvSpPr>
        <p:spPr>
          <a:ln/>
        </p:spPr>
        <p:txBody>
          <a:bodyPr/>
          <a:lstStyle>
            <a:lvl1pPr>
              <a:defRPr/>
            </a:lvl1pPr>
          </a:lstStyle>
          <a:p>
            <a:pPr>
              <a:defRPr/>
            </a:pPr>
            <a:fld id="{9B9460B9-24D1-43C7-82E7-55826A57AB4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2"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0"/>
            <a:ext cx="3008312" cy="4691063"/>
          </a:xfrm>
        </p:spPr>
        <p:txBody>
          <a:bodyPr/>
          <a:lstStyle>
            <a:lvl1pPr marL="0" indent="0">
              <a:buNone/>
              <a:defRPr sz="1400"/>
            </a:lvl1pPr>
            <a:lvl2pPr marL="457162" indent="0">
              <a:buNone/>
              <a:defRPr sz="1200"/>
            </a:lvl2pPr>
            <a:lvl3pPr marL="914323" indent="0">
              <a:buNone/>
              <a:defRPr sz="1000"/>
            </a:lvl3pPr>
            <a:lvl4pPr marL="1371484" indent="0">
              <a:buNone/>
              <a:defRPr sz="1000"/>
            </a:lvl4pPr>
            <a:lvl5pPr marL="1828646" indent="0">
              <a:buNone/>
              <a:defRPr sz="1000"/>
            </a:lvl5pPr>
            <a:lvl6pPr marL="2285808" indent="0">
              <a:buNone/>
              <a:defRPr sz="1000"/>
            </a:lvl6pPr>
            <a:lvl7pPr marL="2742969" indent="0">
              <a:buNone/>
              <a:defRPr sz="1000"/>
            </a:lvl7pPr>
            <a:lvl8pPr marL="3200130" indent="0">
              <a:buNone/>
              <a:defRPr sz="1000"/>
            </a:lvl8pPr>
            <a:lvl9pPr marL="3657292" indent="0">
              <a:buNone/>
              <a:defRPr sz="1000"/>
            </a:lvl9pPr>
          </a:lstStyle>
          <a:p>
            <a:pPr lvl="0"/>
            <a:r>
              <a:rPr lang="en-US" smtClean="0"/>
              <a:t>Click to edit Master text styles</a:t>
            </a:r>
          </a:p>
        </p:txBody>
      </p:sp>
      <p:sp>
        <p:nvSpPr>
          <p:cNvPr id="5"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6" name="Rectangle 22"/>
          <p:cNvSpPr>
            <a:spLocks noGrp="1" noChangeArrowheads="1"/>
          </p:cNvSpPr>
          <p:nvPr>
            <p:ph type="sldNum" sz="quarter" idx="11"/>
          </p:nvPr>
        </p:nvSpPr>
        <p:spPr>
          <a:ln/>
        </p:spPr>
        <p:txBody>
          <a:bodyPr/>
          <a:lstStyle>
            <a:lvl1pPr>
              <a:defRPr/>
            </a:lvl1pPr>
          </a:lstStyle>
          <a:p>
            <a:pPr>
              <a:defRPr/>
            </a:pPr>
            <a:fld id="{6797266B-8BFC-4E2D-A82B-A350D8229D8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62" indent="0">
              <a:buNone/>
              <a:defRPr sz="2800"/>
            </a:lvl2pPr>
            <a:lvl3pPr marL="914323" indent="0">
              <a:buNone/>
              <a:defRPr sz="2400"/>
            </a:lvl3pPr>
            <a:lvl4pPr marL="1371484" indent="0">
              <a:buNone/>
              <a:defRPr sz="2000"/>
            </a:lvl4pPr>
            <a:lvl5pPr marL="1828646" indent="0">
              <a:buNone/>
              <a:defRPr sz="2000"/>
            </a:lvl5pPr>
            <a:lvl6pPr marL="2285808" indent="0">
              <a:buNone/>
              <a:defRPr sz="2000"/>
            </a:lvl6pPr>
            <a:lvl7pPr marL="2742969" indent="0">
              <a:buNone/>
              <a:defRPr sz="2000"/>
            </a:lvl7pPr>
            <a:lvl8pPr marL="3200130" indent="0">
              <a:buNone/>
              <a:defRPr sz="2000"/>
            </a:lvl8pPr>
            <a:lvl9pPr marL="3657292"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62" indent="0">
              <a:buNone/>
              <a:defRPr sz="1200"/>
            </a:lvl2pPr>
            <a:lvl3pPr marL="914323" indent="0">
              <a:buNone/>
              <a:defRPr sz="1000"/>
            </a:lvl3pPr>
            <a:lvl4pPr marL="1371484" indent="0">
              <a:buNone/>
              <a:defRPr sz="1000"/>
            </a:lvl4pPr>
            <a:lvl5pPr marL="1828646" indent="0">
              <a:buNone/>
              <a:defRPr sz="1000"/>
            </a:lvl5pPr>
            <a:lvl6pPr marL="2285808" indent="0">
              <a:buNone/>
              <a:defRPr sz="1000"/>
            </a:lvl6pPr>
            <a:lvl7pPr marL="2742969" indent="0">
              <a:buNone/>
              <a:defRPr sz="1000"/>
            </a:lvl7pPr>
            <a:lvl8pPr marL="3200130" indent="0">
              <a:buNone/>
              <a:defRPr sz="1000"/>
            </a:lvl8pPr>
            <a:lvl9pPr marL="3657292" indent="0">
              <a:buNone/>
              <a:defRPr sz="1000"/>
            </a:lvl9pPr>
          </a:lstStyle>
          <a:p>
            <a:pPr lvl="0"/>
            <a:r>
              <a:rPr lang="en-US" smtClean="0"/>
              <a:t>Click to edit Master text styles</a:t>
            </a:r>
          </a:p>
        </p:txBody>
      </p:sp>
      <p:sp>
        <p:nvSpPr>
          <p:cNvPr id="5" name="Rectangle 21"/>
          <p:cNvSpPr>
            <a:spLocks noGrp="1" noChangeArrowheads="1"/>
          </p:cNvSpPr>
          <p:nvPr>
            <p:ph type="ftr" sz="quarter" idx="10"/>
          </p:nvPr>
        </p:nvSpPr>
        <p:spPr>
          <a:ln/>
        </p:spPr>
        <p:txBody>
          <a:bodyPr/>
          <a:lstStyle>
            <a:lvl1pPr>
              <a:defRPr/>
            </a:lvl1pPr>
          </a:lstStyle>
          <a:p>
            <a:pPr>
              <a:defRPr/>
            </a:pPr>
            <a:r>
              <a:rPr lang="en-US" smtClean="0"/>
              <a:t>Carpenter EPMA Overview 2013</a:t>
            </a:r>
            <a:endParaRPr lang="en-US"/>
          </a:p>
        </p:txBody>
      </p:sp>
      <p:sp>
        <p:nvSpPr>
          <p:cNvPr id="6" name="Rectangle 22"/>
          <p:cNvSpPr>
            <a:spLocks noGrp="1" noChangeArrowheads="1"/>
          </p:cNvSpPr>
          <p:nvPr>
            <p:ph type="sldNum" sz="quarter" idx="11"/>
          </p:nvPr>
        </p:nvSpPr>
        <p:spPr>
          <a:ln/>
        </p:spPr>
        <p:txBody>
          <a:bodyPr/>
          <a:lstStyle>
            <a:lvl1pPr>
              <a:defRPr/>
            </a:lvl1pPr>
          </a:lstStyle>
          <a:p>
            <a:pPr>
              <a:defRPr/>
            </a:pPr>
            <a:fld id="{7C475797-0231-4640-8B4C-5EFD4F1035C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theme" Target="../theme/theme3.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506" name="Rectangle 18"/>
          <p:cNvSpPr>
            <a:spLocks noGrp="1" noChangeArrowheads="1"/>
          </p:cNvSpPr>
          <p:nvPr>
            <p:ph type="title"/>
          </p:nvPr>
        </p:nvSpPr>
        <p:spPr bwMode="auto">
          <a:xfrm>
            <a:off x="227014" y="90488"/>
            <a:ext cx="8610599" cy="762000"/>
          </a:xfrm>
          <a:prstGeom prst="rect">
            <a:avLst/>
          </a:prstGeom>
          <a:noFill/>
          <a:ln w="9525">
            <a:noFill/>
            <a:miter lim="800000"/>
            <a:headEnd/>
            <a:tailEnd/>
          </a:ln>
        </p:spPr>
        <p:txBody>
          <a:bodyPr vert="horz" wrap="square" lIns="92067" tIns="46035" rIns="92067" bIns="46035" numCol="1" anchor="t" anchorCtr="0" compatLnSpc="1">
            <a:prstTxWarp prst="textNoShape">
              <a:avLst/>
            </a:prstTxWarp>
          </a:bodyPr>
          <a:lstStyle/>
          <a:p>
            <a:pPr lvl="0"/>
            <a:r>
              <a:rPr lang="en-US" smtClean="0"/>
              <a:t>Click to edit Master title style</a:t>
            </a:r>
          </a:p>
        </p:txBody>
      </p:sp>
      <p:sp>
        <p:nvSpPr>
          <p:cNvPr id="21507" name="Rectangle 19"/>
          <p:cNvSpPr>
            <a:spLocks noGrp="1" noChangeArrowheads="1"/>
          </p:cNvSpPr>
          <p:nvPr>
            <p:ph type="body" idx="1"/>
          </p:nvPr>
        </p:nvSpPr>
        <p:spPr bwMode="auto">
          <a:xfrm>
            <a:off x="304801" y="1371601"/>
            <a:ext cx="8534400" cy="4800600"/>
          </a:xfrm>
          <a:prstGeom prst="rect">
            <a:avLst/>
          </a:prstGeom>
          <a:solidFill>
            <a:srgbClr val="FFFFFF"/>
          </a:solidFill>
          <a:ln w="9525">
            <a:noFill/>
            <a:miter lim="800000"/>
            <a:headEnd/>
            <a:tailEnd/>
          </a:ln>
        </p:spPr>
        <p:txBody>
          <a:bodyPr vert="horz" wrap="square" lIns="92067" tIns="46035" rIns="92067" bIns="4603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93" name="Rectangle 21"/>
          <p:cNvSpPr>
            <a:spLocks noGrp="1" noChangeArrowheads="1"/>
          </p:cNvSpPr>
          <p:nvPr>
            <p:ph type="ftr" sz="quarter" idx="3"/>
          </p:nvPr>
        </p:nvSpPr>
        <p:spPr bwMode="auto">
          <a:xfrm>
            <a:off x="0" y="6400801"/>
            <a:ext cx="2895600" cy="457200"/>
          </a:xfrm>
          <a:prstGeom prst="rect">
            <a:avLst/>
          </a:prstGeom>
          <a:solidFill>
            <a:schemeClr val="tx1"/>
          </a:solidFill>
          <a:ln w="9525">
            <a:noFill/>
            <a:miter lim="800000"/>
            <a:headEnd/>
            <a:tailEnd/>
          </a:ln>
          <a:effectLst/>
        </p:spPr>
        <p:txBody>
          <a:bodyPr vert="horz" wrap="none" lIns="92067" tIns="46035" rIns="92067" bIns="46035" numCol="1" anchor="ctr" anchorCtr="0" compatLnSpc="1">
            <a:prstTxWarp prst="textNoShape">
              <a:avLst/>
            </a:prstTxWarp>
          </a:bodyPr>
          <a:lstStyle>
            <a:lvl1pPr>
              <a:defRPr sz="1000" smtClean="0">
                <a:solidFill>
                  <a:schemeClr val="bg1"/>
                </a:solidFill>
              </a:defRPr>
            </a:lvl1pPr>
          </a:lstStyle>
          <a:p>
            <a:pPr>
              <a:defRPr/>
            </a:pPr>
            <a:r>
              <a:rPr lang="en-US" smtClean="0"/>
              <a:t>Carpenter EPMA Overview 2013</a:t>
            </a:r>
            <a:endParaRPr lang="en-US"/>
          </a:p>
        </p:txBody>
      </p:sp>
      <p:sp>
        <p:nvSpPr>
          <p:cNvPr id="3094" name="Rectangle 22"/>
          <p:cNvSpPr>
            <a:spLocks noGrp="1" noChangeArrowheads="1"/>
          </p:cNvSpPr>
          <p:nvPr>
            <p:ph type="sldNum" sz="quarter" idx="4"/>
          </p:nvPr>
        </p:nvSpPr>
        <p:spPr bwMode="auto">
          <a:xfrm>
            <a:off x="7239001" y="6400801"/>
            <a:ext cx="1905000" cy="457200"/>
          </a:xfrm>
          <a:prstGeom prst="rect">
            <a:avLst/>
          </a:prstGeom>
          <a:solidFill>
            <a:schemeClr val="tx1"/>
          </a:solidFill>
          <a:ln w="9525">
            <a:noFill/>
            <a:miter lim="800000"/>
            <a:headEnd/>
            <a:tailEnd/>
          </a:ln>
          <a:effectLst/>
        </p:spPr>
        <p:txBody>
          <a:bodyPr vert="horz" wrap="none" lIns="92067" tIns="46035" rIns="92067" bIns="46035" numCol="1" anchor="ctr" anchorCtr="0" compatLnSpc="1">
            <a:prstTxWarp prst="textNoShape">
              <a:avLst/>
            </a:prstTxWarp>
          </a:bodyPr>
          <a:lstStyle>
            <a:lvl1pPr algn="r">
              <a:defRPr sz="1000" smtClean="0">
                <a:solidFill>
                  <a:schemeClr val="bg1"/>
                </a:solidFill>
              </a:defRPr>
            </a:lvl1pPr>
          </a:lstStyle>
          <a:p>
            <a:pPr>
              <a:defRPr/>
            </a:pPr>
            <a:fld id="{7B59A3DE-920E-4502-8BDF-416E9ADE106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8"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709" r:id="rId15"/>
  </p:sldLayoutIdLst>
  <p:hf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162" algn="l" rtl="0" eaLnBrk="0" fontAlgn="base" hangingPunct="0">
        <a:spcBef>
          <a:spcPct val="0"/>
        </a:spcBef>
        <a:spcAft>
          <a:spcPct val="0"/>
        </a:spcAft>
        <a:defRPr sz="3200">
          <a:solidFill>
            <a:schemeClr val="bg1"/>
          </a:solidFill>
          <a:latin typeface="Times New Roman" pitchFamily="18" charset="0"/>
        </a:defRPr>
      </a:lvl6pPr>
      <a:lvl7pPr marL="914323" algn="l" rtl="0" eaLnBrk="0" fontAlgn="base" hangingPunct="0">
        <a:spcBef>
          <a:spcPct val="0"/>
        </a:spcBef>
        <a:spcAft>
          <a:spcPct val="0"/>
        </a:spcAft>
        <a:defRPr sz="3200">
          <a:solidFill>
            <a:schemeClr val="bg1"/>
          </a:solidFill>
          <a:latin typeface="Times New Roman" pitchFamily="18" charset="0"/>
        </a:defRPr>
      </a:lvl7pPr>
      <a:lvl8pPr marL="1371484" algn="l" rtl="0" eaLnBrk="0" fontAlgn="base" hangingPunct="0">
        <a:spcBef>
          <a:spcPct val="0"/>
        </a:spcBef>
        <a:spcAft>
          <a:spcPct val="0"/>
        </a:spcAft>
        <a:defRPr sz="3200">
          <a:solidFill>
            <a:schemeClr val="bg1"/>
          </a:solidFill>
          <a:latin typeface="Times New Roman" pitchFamily="18" charset="0"/>
        </a:defRPr>
      </a:lvl8pPr>
      <a:lvl9pPr marL="1828646" algn="l" rtl="0" eaLnBrk="0" fontAlgn="base" hangingPunct="0">
        <a:spcBef>
          <a:spcPct val="0"/>
        </a:spcBef>
        <a:spcAft>
          <a:spcPct val="0"/>
        </a:spcAft>
        <a:defRPr sz="3200">
          <a:solidFill>
            <a:schemeClr val="bg1"/>
          </a:solidFill>
          <a:latin typeface="Times New Roman" pitchFamily="18" charset="0"/>
        </a:defRPr>
      </a:lvl9pPr>
    </p:titleStyle>
    <p:bodyStyle>
      <a:lvl1pPr marL="342871" indent="-342871" algn="l" rtl="0" eaLnBrk="0" fontAlgn="base" hangingPunct="0">
        <a:spcBef>
          <a:spcPct val="20000"/>
        </a:spcBef>
        <a:spcAft>
          <a:spcPct val="0"/>
        </a:spcAft>
        <a:buClr>
          <a:schemeClr val="accent2"/>
        </a:buClr>
        <a:buSzPct val="75000"/>
        <a:buFont typeface="Monotype Sorts" pitchFamily="2" charset="2"/>
        <a:buChar char="u"/>
        <a:defRPr sz="2200">
          <a:solidFill>
            <a:schemeClr val="bg1"/>
          </a:solidFill>
          <a:latin typeface="+mn-lt"/>
          <a:ea typeface="+mn-ea"/>
          <a:cs typeface="+mn-cs"/>
        </a:defRPr>
      </a:lvl1pPr>
      <a:lvl2pPr marL="742887" indent="-285726" algn="l" rtl="0" eaLnBrk="0" fontAlgn="base" hangingPunct="0">
        <a:spcBef>
          <a:spcPct val="20000"/>
        </a:spcBef>
        <a:spcAft>
          <a:spcPct val="0"/>
        </a:spcAft>
        <a:buClr>
          <a:schemeClr val="accent2"/>
        </a:buClr>
        <a:buChar char="–"/>
        <a:defRPr>
          <a:solidFill>
            <a:schemeClr val="bg1"/>
          </a:solidFill>
          <a:latin typeface="+mn-lt"/>
        </a:defRPr>
      </a:lvl2pPr>
      <a:lvl3pPr marL="1142903" indent="-228581" algn="l" rtl="0" eaLnBrk="0" fontAlgn="base" hangingPunct="0">
        <a:spcBef>
          <a:spcPct val="20000"/>
        </a:spcBef>
        <a:spcAft>
          <a:spcPct val="0"/>
        </a:spcAft>
        <a:buClr>
          <a:schemeClr val="accent2"/>
        </a:buClr>
        <a:buFont typeface="Monotype Sorts" pitchFamily="2" charset="2"/>
        <a:buChar char="v"/>
        <a:defRPr sz="1600">
          <a:solidFill>
            <a:schemeClr val="bg1"/>
          </a:solidFill>
          <a:latin typeface="+mn-lt"/>
        </a:defRPr>
      </a:lvl3pPr>
      <a:lvl4pPr marL="1600065" indent="-228581" algn="l" rtl="0" eaLnBrk="0" fontAlgn="base" hangingPunct="0">
        <a:spcBef>
          <a:spcPct val="20000"/>
        </a:spcBef>
        <a:spcAft>
          <a:spcPct val="0"/>
        </a:spcAft>
        <a:buClr>
          <a:schemeClr val="accent2"/>
        </a:buClr>
        <a:buChar char="–"/>
        <a:defRPr sz="1400">
          <a:solidFill>
            <a:schemeClr val="bg1"/>
          </a:solidFill>
          <a:latin typeface="+mn-lt"/>
        </a:defRPr>
      </a:lvl4pPr>
      <a:lvl5pPr marL="2057227" indent="-228581" algn="l" rtl="0" eaLnBrk="0" fontAlgn="base" hangingPunct="0">
        <a:spcBef>
          <a:spcPct val="20000"/>
        </a:spcBef>
        <a:spcAft>
          <a:spcPct val="0"/>
        </a:spcAft>
        <a:buClr>
          <a:schemeClr val="accent2"/>
        </a:buClr>
        <a:buChar char="–"/>
        <a:defRPr sz="1200">
          <a:solidFill>
            <a:schemeClr val="bg1"/>
          </a:solidFill>
          <a:latin typeface="+mn-lt"/>
        </a:defRPr>
      </a:lvl5pPr>
      <a:lvl6pPr marL="2514388" indent="-228581" algn="l" rtl="0" eaLnBrk="0" fontAlgn="base" hangingPunct="0">
        <a:spcBef>
          <a:spcPct val="20000"/>
        </a:spcBef>
        <a:spcAft>
          <a:spcPct val="0"/>
        </a:spcAft>
        <a:buClr>
          <a:schemeClr val="accent2"/>
        </a:buClr>
        <a:buChar char="–"/>
        <a:defRPr sz="1200">
          <a:solidFill>
            <a:schemeClr val="bg1"/>
          </a:solidFill>
          <a:latin typeface="+mn-lt"/>
        </a:defRPr>
      </a:lvl6pPr>
      <a:lvl7pPr marL="2971550" indent="-228581" algn="l" rtl="0" eaLnBrk="0" fontAlgn="base" hangingPunct="0">
        <a:spcBef>
          <a:spcPct val="20000"/>
        </a:spcBef>
        <a:spcAft>
          <a:spcPct val="0"/>
        </a:spcAft>
        <a:buClr>
          <a:schemeClr val="accent2"/>
        </a:buClr>
        <a:buChar char="–"/>
        <a:defRPr sz="1200">
          <a:solidFill>
            <a:schemeClr val="bg1"/>
          </a:solidFill>
          <a:latin typeface="+mn-lt"/>
        </a:defRPr>
      </a:lvl7pPr>
      <a:lvl8pPr marL="3428711" indent="-228581" algn="l" rtl="0" eaLnBrk="0" fontAlgn="base" hangingPunct="0">
        <a:spcBef>
          <a:spcPct val="20000"/>
        </a:spcBef>
        <a:spcAft>
          <a:spcPct val="0"/>
        </a:spcAft>
        <a:buClr>
          <a:schemeClr val="accent2"/>
        </a:buClr>
        <a:buChar char="–"/>
        <a:defRPr sz="1200">
          <a:solidFill>
            <a:schemeClr val="bg1"/>
          </a:solidFill>
          <a:latin typeface="+mn-lt"/>
        </a:defRPr>
      </a:lvl8pPr>
      <a:lvl9pPr marL="3885873" indent="-228581" algn="l" rtl="0" eaLnBrk="0" fontAlgn="base" hangingPunct="0">
        <a:spcBef>
          <a:spcPct val="20000"/>
        </a:spcBef>
        <a:spcAft>
          <a:spcPct val="0"/>
        </a:spcAft>
        <a:buClr>
          <a:schemeClr val="accent2"/>
        </a:buClr>
        <a:buChar char="–"/>
        <a:defRPr sz="1200">
          <a:solidFill>
            <a:schemeClr val="bg1"/>
          </a:solidFill>
          <a:latin typeface="+mn-lt"/>
        </a:defRPr>
      </a:lvl9pPr>
    </p:bodyStyle>
    <p:otherStyle>
      <a:defPPr>
        <a:defRPr lang="en-US"/>
      </a:defPPr>
      <a:lvl1pPr marL="0" algn="l" defTabSz="914323" rtl="0" eaLnBrk="1" latinLnBrk="0" hangingPunct="1">
        <a:defRPr sz="1800" kern="1200">
          <a:solidFill>
            <a:schemeClr val="tx1"/>
          </a:solidFill>
          <a:latin typeface="+mn-lt"/>
          <a:ea typeface="+mn-ea"/>
          <a:cs typeface="+mn-cs"/>
        </a:defRPr>
      </a:lvl1pPr>
      <a:lvl2pPr marL="457162" algn="l" defTabSz="914323" rtl="0" eaLnBrk="1" latinLnBrk="0" hangingPunct="1">
        <a:defRPr sz="1800" kern="1200">
          <a:solidFill>
            <a:schemeClr val="tx1"/>
          </a:solidFill>
          <a:latin typeface="+mn-lt"/>
          <a:ea typeface="+mn-ea"/>
          <a:cs typeface="+mn-cs"/>
        </a:defRPr>
      </a:lvl2pPr>
      <a:lvl3pPr marL="914323" algn="l" defTabSz="914323" rtl="0" eaLnBrk="1" latinLnBrk="0" hangingPunct="1">
        <a:defRPr sz="1800" kern="1200">
          <a:solidFill>
            <a:schemeClr val="tx1"/>
          </a:solidFill>
          <a:latin typeface="+mn-lt"/>
          <a:ea typeface="+mn-ea"/>
          <a:cs typeface="+mn-cs"/>
        </a:defRPr>
      </a:lvl3pPr>
      <a:lvl4pPr marL="1371484" algn="l" defTabSz="914323" rtl="0" eaLnBrk="1" latinLnBrk="0" hangingPunct="1">
        <a:defRPr sz="1800" kern="1200">
          <a:solidFill>
            <a:schemeClr val="tx1"/>
          </a:solidFill>
          <a:latin typeface="+mn-lt"/>
          <a:ea typeface="+mn-ea"/>
          <a:cs typeface="+mn-cs"/>
        </a:defRPr>
      </a:lvl4pPr>
      <a:lvl5pPr marL="1828646" algn="l" defTabSz="914323" rtl="0" eaLnBrk="1" latinLnBrk="0" hangingPunct="1">
        <a:defRPr sz="1800" kern="1200">
          <a:solidFill>
            <a:schemeClr val="tx1"/>
          </a:solidFill>
          <a:latin typeface="+mn-lt"/>
          <a:ea typeface="+mn-ea"/>
          <a:cs typeface="+mn-cs"/>
        </a:defRPr>
      </a:lvl5pPr>
      <a:lvl6pPr marL="2285808" algn="l" defTabSz="914323" rtl="0" eaLnBrk="1" latinLnBrk="0" hangingPunct="1">
        <a:defRPr sz="1800" kern="1200">
          <a:solidFill>
            <a:schemeClr val="tx1"/>
          </a:solidFill>
          <a:latin typeface="+mn-lt"/>
          <a:ea typeface="+mn-ea"/>
          <a:cs typeface="+mn-cs"/>
        </a:defRPr>
      </a:lvl6pPr>
      <a:lvl7pPr marL="2742969" algn="l" defTabSz="914323" rtl="0" eaLnBrk="1" latinLnBrk="0" hangingPunct="1">
        <a:defRPr sz="1800" kern="1200">
          <a:solidFill>
            <a:schemeClr val="tx1"/>
          </a:solidFill>
          <a:latin typeface="+mn-lt"/>
          <a:ea typeface="+mn-ea"/>
          <a:cs typeface="+mn-cs"/>
        </a:defRPr>
      </a:lvl7pPr>
      <a:lvl8pPr marL="3200130" algn="l" defTabSz="914323" rtl="0" eaLnBrk="1" latinLnBrk="0" hangingPunct="1">
        <a:defRPr sz="1800" kern="1200">
          <a:solidFill>
            <a:schemeClr val="tx1"/>
          </a:solidFill>
          <a:latin typeface="+mn-lt"/>
          <a:ea typeface="+mn-ea"/>
          <a:cs typeface="+mn-cs"/>
        </a:defRPr>
      </a:lvl8pPr>
      <a:lvl9pPr marL="3657292" algn="l" defTabSz="9143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215036" y="102436"/>
            <a:ext cx="8631613" cy="90846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GB" smtClean="0"/>
              <a:t>Click to edit Master title style</a:t>
            </a:r>
          </a:p>
        </p:txBody>
      </p:sp>
      <p:sp>
        <p:nvSpPr>
          <p:cNvPr id="7171" name="Rectangle 3"/>
          <p:cNvSpPr>
            <a:spLocks noGrp="1" noChangeArrowheads="1"/>
          </p:cNvSpPr>
          <p:nvPr>
            <p:ph type="body" idx="1"/>
          </p:nvPr>
        </p:nvSpPr>
        <p:spPr bwMode="auto">
          <a:xfrm>
            <a:off x="379670" y="1252710"/>
            <a:ext cx="8466977" cy="49974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GB" smtClean="0"/>
              <a:t> Click to edit Master text styles</a:t>
            </a:r>
          </a:p>
          <a:p>
            <a:pPr lvl="1"/>
            <a:r>
              <a:rPr lang="en-GB" altLang="en-GB" smtClean="0"/>
              <a:t> Second level</a:t>
            </a:r>
          </a:p>
          <a:p>
            <a:pPr lvl="2"/>
            <a:r>
              <a:rPr lang="en-GB" altLang="en-GB" smtClean="0"/>
              <a:t>Third level</a:t>
            </a:r>
          </a:p>
          <a:p>
            <a:pPr lvl="3"/>
            <a:r>
              <a:rPr lang="en-GB" altLang="en-GB" smtClean="0"/>
              <a:t>Fourth level</a:t>
            </a:r>
          </a:p>
          <a:p>
            <a:pPr lvl="4"/>
            <a:r>
              <a:rPr lang="en-GB" altLang="en-GB" smtClean="0"/>
              <a:t>Fifth level</a:t>
            </a:r>
          </a:p>
        </p:txBody>
      </p:sp>
      <p:sp>
        <p:nvSpPr>
          <p:cNvPr id="1029" name="Rectangle 5"/>
          <p:cNvSpPr>
            <a:spLocks noGrp="1" noChangeArrowheads="1"/>
          </p:cNvSpPr>
          <p:nvPr>
            <p:ph type="ftr" sz="quarter" idx="3"/>
          </p:nvPr>
        </p:nvSpPr>
        <p:spPr bwMode="auto">
          <a:xfrm>
            <a:off x="136077" y="6572530"/>
            <a:ext cx="1048292" cy="28547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spcBef>
                <a:spcPct val="0"/>
              </a:spcBef>
              <a:defRPr sz="1300">
                <a:solidFill>
                  <a:schemeClr val="bg2"/>
                </a:solidFill>
                <a:latin typeface="Times New Roman" pitchFamily="18" charset="0"/>
              </a:defRPr>
            </a:lvl1pPr>
          </a:lstStyle>
          <a:p>
            <a:pPr eaLnBrk="1" hangingPunct="1">
              <a:defRPr/>
            </a:pPr>
            <a:r>
              <a:rPr lang="en-GB" altLang="en-GB" smtClean="0">
                <a:solidFill>
                  <a:srgbClr val="000000"/>
                </a:solidFill>
              </a:rPr>
              <a:t>AMAS 2013</a:t>
            </a:r>
            <a:endParaRPr lang="en-GB" altLang="en-GB">
              <a:solidFill>
                <a:srgbClr val="000000"/>
              </a:solidFill>
            </a:endParaRPr>
          </a:p>
        </p:txBody>
      </p:sp>
      <p:sp>
        <p:nvSpPr>
          <p:cNvPr id="1036" name="Line 12"/>
          <p:cNvSpPr>
            <a:spLocks noChangeShapeType="1"/>
          </p:cNvSpPr>
          <p:nvPr/>
        </p:nvSpPr>
        <p:spPr bwMode="auto">
          <a:xfrm flipV="1">
            <a:off x="2" y="6528870"/>
            <a:ext cx="9144000" cy="0"/>
          </a:xfrm>
          <a:prstGeom prst="line">
            <a:avLst/>
          </a:prstGeom>
          <a:noFill/>
          <a:ln w="4445">
            <a:solidFill>
              <a:srgbClr val="0071B6"/>
            </a:solidFill>
            <a:round/>
            <a:headEnd/>
            <a:tailEnd/>
          </a:ln>
          <a:effectLst/>
        </p:spPr>
        <p:txBody>
          <a:bodyPr lIns="96736" tIns="48368" rIns="96736" bIns="48368" anchor="ctr"/>
          <a:lstStyle/>
          <a:p>
            <a:pPr eaLnBrk="1" hangingPunct="1">
              <a:spcBef>
                <a:spcPct val="20000"/>
              </a:spcBef>
              <a:defRPr/>
            </a:pPr>
            <a:endParaRPr lang="en-US" sz="1600" dirty="0">
              <a:solidFill>
                <a:srgbClr val="E5E0D2"/>
              </a:solidFill>
              <a:latin typeface="ITCFranklinGothic LT Demi" pitchFamily="18" charset="0"/>
            </a:endParaRPr>
          </a:p>
        </p:txBody>
      </p:sp>
      <p:sp>
        <p:nvSpPr>
          <p:cNvPr id="8" name="Slide Number Placeholder 7"/>
          <p:cNvSpPr>
            <a:spLocks noGrp="1"/>
          </p:cNvSpPr>
          <p:nvPr>
            <p:ph type="sldNum" sz="quarter" idx="4"/>
          </p:nvPr>
        </p:nvSpPr>
        <p:spPr>
          <a:xfrm>
            <a:off x="8280504" y="6560776"/>
            <a:ext cx="645103" cy="297224"/>
          </a:xfrm>
          <a:prstGeom prst="rect">
            <a:avLst/>
          </a:prstGeom>
        </p:spPr>
        <p:txBody>
          <a:bodyPr vert="horz" lIns="96736" tIns="48368" rIns="96736" bIns="48368" rtlCol="0" anchor="ctr"/>
          <a:lstStyle>
            <a:lvl1pPr algn="r">
              <a:defRPr sz="1300">
                <a:solidFill>
                  <a:schemeClr val="bg2"/>
                </a:solidFill>
                <a:latin typeface="+mn-lt"/>
              </a:defRPr>
            </a:lvl1pPr>
          </a:lstStyle>
          <a:p>
            <a:pPr eaLnBrk="1" hangingPunct="1">
              <a:spcBef>
                <a:spcPct val="20000"/>
              </a:spcBef>
              <a:defRPr/>
            </a:pPr>
            <a:fld id="{84D0E69F-773A-4009-B3CD-77C030CB3C09}" type="slidenum">
              <a:rPr lang="en-US">
                <a:solidFill>
                  <a:srgbClr val="000000"/>
                </a:solidFill>
              </a:rPr>
              <a:pPr eaLnBrk="1" hangingPunct="1">
                <a:spcBef>
                  <a:spcPct val="20000"/>
                </a:spcBef>
                <a:defRPr/>
              </a:pPr>
              <a:t>‹#›</a:t>
            </a:fld>
            <a:endParaRPr lang="en-US"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Lst>
  <p:hf sldNum="0" hdr="0" dt="0"/>
  <p:txStyles>
    <p:titleStyle>
      <a:lvl1pPr algn="l" defTabSz="913612" rtl="0" eaLnBrk="0" fontAlgn="base" hangingPunct="0">
        <a:spcBef>
          <a:spcPct val="0"/>
        </a:spcBef>
        <a:spcAft>
          <a:spcPct val="0"/>
        </a:spcAft>
        <a:defRPr sz="3000">
          <a:solidFill>
            <a:schemeClr val="bg2"/>
          </a:solidFill>
          <a:latin typeface="+mj-lt"/>
          <a:ea typeface="+mj-ea"/>
          <a:cs typeface="+mj-cs"/>
        </a:defRPr>
      </a:lvl1pPr>
      <a:lvl2pPr algn="l" defTabSz="913612" rtl="0" eaLnBrk="0" fontAlgn="base" hangingPunct="0">
        <a:spcBef>
          <a:spcPct val="0"/>
        </a:spcBef>
        <a:spcAft>
          <a:spcPct val="0"/>
        </a:spcAft>
        <a:defRPr sz="3000">
          <a:solidFill>
            <a:schemeClr val="bg2"/>
          </a:solidFill>
          <a:latin typeface="Times New Roman" pitchFamily="18" charset="0"/>
        </a:defRPr>
      </a:lvl2pPr>
      <a:lvl3pPr algn="l" defTabSz="913612" rtl="0" eaLnBrk="0" fontAlgn="base" hangingPunct="0">
        <a:spcBef>
          <a:spcPct val="0"/>
        </a:spcBef>
        <a:spcAft>
          <a:spcPct val="0"/>
        </a:spcAft>
        <a:defRPr sz="3000">
          <a:solidFill>
            <a:schemeClr val="bg2"/>
          </a:solidFill>
          <a:latin typeface="Times New Roman" pitchFamily="18" charset="0"/>
        </a:defRPr>
      </a:lvl3pPr>
      <a:lvl4pPr algn="l" defTabSz="913612" rtl="0" eaLnBrk="0" fontAlgn="base" hangingPunct="0">
        <a:spcBef>
          <a:spcPct val="0"/>
        </a:spcBef>
        <a:spcAft>
          <a:spcPct val="0"/>
        </a:spcAft>
        <a:defRPr sz="3000">
          <a:solidFill>
            <a:schemeClr val="bg2"/>
          </a:solidFill>
          <a:latin typeface="Times New Roman" pitchFamily="18" charset="0"/>
        </a:defRPr>
      </a:lvl4pPr>
      <a:lvl5pPr algn="l" defTabSz="913612" rtl="0" eaLnBrk="0" fontAlgn="base" hangingPunct="0">
        <a:spcBef>
          <a:spcPct val="0"/>
        </a:spcBef>
        <a:spcAft>
          <a:spcPct val="0"/>
        </a:spcAft>
        <a:defRPr sz="3000">
          <a:solidFill>
            <a:schemeClr val="bg2"/>
          </a:solidFill>
          <a:latin typeface="Times New Roman" pitchFamily="18" charset="0"/>
        </a:defRPr>
      </a:lvl5pPr>
      <a:lvl6pPr marL="483677" algn="l" defTabSz="913612" rtl="0" fontAlgn="base">
        <a:spcBef>
          <a:spcPct val="0"/>
        </a:spcBef>
        <a:spcAft>
          <a:spcPct val="0"/>
        </a:spcAft>
        <a:defRPr sz="3000">
          <a:solidFill>
            <a:schemeClr val="bg2"/>
          </a:solidFill>
          <a:latin typeface="Times New Roman" pitchFamily="18" charset="0"/>
        </a:defRPr>
      </a:lvl6pPr>
      <a:lvl7pPr marL="967354" algn="l" defTabSz="913612" rtl="0" fontAlgn="base">
        <a:spcBef>
          <a:spcPct val="0"/>
        </a:spcBef>
        <a:spcAft>
          <a:spcPct val="0"/>
        </a:spcAft>
        <a:defRPr sz="3000">
          <a:solidFill>
            <a:schemeClr val="bg2"/>
          </a:solidFill>
          <a:latin typeface="Times New Roman" pitchFamily="18" charset="0"/>
        </a:defRPr>
      </a:lvl7pPr>
      <a:lvl8pPr marL="1451031" algn="l" defTabSz="913612" rtl="0" fontAlgn="base">
        <a:spcBef>
          <a:spcPct val="0"/>
        </a:spcBef>
        <a:spcAft>
          <a:spcPct val="0"/>
        </a:spcAft>
        <a:defRPr sz="3000">
          <a:solidFill>
            <a:schemeClr val="bg2"/>
          </a:solidFill>
          <a:latin typeface="Times New Roman" pitchFamily="18" charset="0"/>
        </a:defRPr>
      </a:lvl8pPr>
      <a:lvl9pPr marL="1934707" algn="l" defTabSz="913612" rtl="0" fontAlgn="base">
        <a:spcBef>
          <a:spcPct val="0"/>
        </a:spcBef>
        <a:spcAft>
          <a:spcPct val="0"/>
        </a:spcAft>
        <a:defRPr sz="3000">
          <a:solidFill>
            <a:schemeClr val="bg2"/>
          </a:solidFill>
          <a:latin typeface="Times New Roman" pitchFamily="18" charset="0"/>
        </a:defRPr>
      </a:lvl9pPr>
    </p:titleStyle>
    <p:bodyStyle>
      <a:lvl1pPr marL="362758" indent="-362758" algn="l" defTabSz="555893" rtl="0" eaLnBrk="0" fontAlgn="base" hangingPunct="0">
        <a:spcBef>
          <a:spcPct val="20000"/>
        </a:spcBef>
        <a:spcAft>
          <a:spcPct val="0"/>
        </a:spcAft>
        <a:buFont typeface="Arial" charset="0"/>
        <a:buChar char="•"/>
        <a:defRPr sz="2100">
          <a:solidFill>
            <a:schemeClr val="bg2"/>
          </a:solidFill>
          <a:latin typeface="+mn-lt"/>
          <a:ea typeface="+mn-ea"/>
          <a:cs typeface="+mn-cs"/>
        </a:defRPr>
      </a:lvl1pPr>
      <a:lvl2pPr marL="241839" indent="-120919" algn="l" defTabSz="555893" rtl="0" eaLnBrk="0" fontAlgn="base" hangingPunct="0">
        <a:spcBef>
          <a:spcPct val="20000"/>
        </a:spcBef>
        <a:spcAft>
          <a:spcPct val="0"/>
        </a:spcAft>
        <a:buChar char="•"/>
        <a:defRPr sz="2100">
          <a:solidFill>
            <a:schemeClr val="bg2"/>
          </a:solidFill>
          <a:latin typeface="+mn-lt"/>
        </a:defRPr>
      </a:lvl2pPr>
      <a:lvl3pPr marL="362758" indent="604596" algn="l" defTabSz="555893" rtl="0" eaLnBrk="0" fontAlgn="base" hangingPunct="0">
        <a:spcBef>
          <a:spcPct val="20000"/>
        </a:spcBef>
        <a:spcAft>
          <a:spcPct val="0"/>
        </a:spcAft>
        <a:buChar char="•"/>
        <a:defRPr>
          <a:solidFill>
            <a:schemeClr val="bg2"/>
          </a:solidFill>
          <a:latin typeface="+mn-lt"/>
        </a:defRPr>
      </a:lvl3pPr>
      <a:lvl4pPr marL="483677" indent="120919" algn="l" defTabSz="555893" rtl="0" eaLnBrk="0" fontAlgn="base" hangingPunct="0">
        <a:spcBef>
          <a:spcPct val="20000"/>
        </a:spcBef>
        <a:spcAft>
          <a:spcPct val="0"/>
        </a:spcAft>
        <a:buChar char="•"/>
        <a:defRPr>
          <a:solidFill>
            <a:schemeClr val="bg2"/>
          </a:solidFill>
          <a:latin typeface="+mn-lt"/>
        </a:defRPr>
      </a:lvl4pPr>
      <a:lvl5pPr marL="846435" indent="-120919" algn="l" defTabSz="555893" rtl="0" eaLnBrk="0" fontAlgn="base" hangingPunct="0">
        <a:spcBef>
          <a:spcPct val="20000"/>
        </a:spcBef>
        <a:spcAft>
          <a:spcPct val="0"/>
        </a:spcAft>
        <a:buChar char="•"/>
        <a:defRPr>
          <a:solidFill>
            <a:schemeClr val="bg2"/>
          </a:solidFill>
          <a:latin typeface="+mn-lt"/>
        </a:defRPr>
      </a:lvl5pPr>
      <a:lvl6pPr marL="1330111" indent="-120919" algn="l" defTabSz="555893" rtl="0" fontAlgn="base">
        <a:spcBef>
          <a:spcPct val="20000"/>
        </a:spcBef>
        <a:spcAft>
          <a:spcPct val="0"/>
        </a:spcAft>
        <a:buChar char="•"/>
        <a:defRPr>
          <a:solidFill>
            <a:schemeClr val="bg2"/>
          </a:solidFill>
          <a:latin typeface="+mn-lt"/>
        </a:defRPr>
      </a:lvl6pPr>
      <a:lvl7pPr marL="1813789" indent="-120919" algn="l" defTabSz="555893" rtl="0" fontAlgn="base">
        <a:spcBef>
          <a:spcPct val="20000"/>
        </a:spcBef>
        <a:spcAft>
          <a:spcPct val="0"/>
        </a:spcAft>
        <a:buChar char="•"/>
        <a:defRPr>
          <a:solidFill>
            <a:schemeClr val="bg2"/>
          </a:solidFill>
          <a:latin typeface="+mn-lt"/>
        </a:defRPr>
      </a:lvl7pPr>
      <a:lvl8pPr marL="2297466" indent="-120919" algn="l" defTabSz="555893" rtl="0" fontAlgn="base">
        <a:spcBef>
          <a:spcPct val="20000"/>
        </a:spcBef>
        <a:spcAft>
          <a:spcPct val="0"/>
        </a:spcAft>
        <a:buChar char="•"/>
        <a:defRPr>
          <a:solidFill>
            <a:schemeClr val="bg2"/>
          </a:solidFill>
          <a:latin typeface="+mn-lt"/>
        </a:defRPr>
      </a:lvl8pPr>
      <a:lvl9pPr marL="2781141" indent="-120919" algn="l" defTabSz="555893" rtl="0" fontAlgn="base">
        <a:spcBef>
          <a:spcPct val="20000"/>
        </a:spcBef>
        <a:spcAft>
          <a:spcPct val="0"/>
        </a:spcAft>
        <a:buChar char="•"/>
        <a:defRPr>
          <a:solidFill>
            <a:schemeClr val="bg2"/>
          </a:solidFill>
          <a:latin typeface="+mn-lt"/>
        </a:defRPr>
      </a:lvl9pPr>
    </p:bodyStyle>
    <p:otherStyle>
      <a:defPPr>
        <a:defRPr lang="en-US"/>
      </a:defPPr>
      <a:lvl1pPr marL="0" algn="l" defTabSz="967354" rtl="0" eaLnBrk="1" latinLnBrk="0" hangingPunct="1">
        <a:defRPr sz="1900" kern="1200">
          <a:solidFill>
            <a:schemeClr val="tx1"/>
          </a:solidFill>
          <a:latin typeface="+mn-lt"/>
          <a:ea typeface="+mn-ea"/>
          <a:cs typeface="+mn-cs"/>
        </a:defRPr>
      </a:lvl1pPr>
      <a:lvl2pPr marL="483677" algn="l" defTabSz="967354" rtl="0" eaLnBrk="1" latinLnBrk="0" hangingPunct="1">
        <a:defRPr sz="1900" kern="1200">
          <a:solidFill>
            <a:schemeClr val="tx1"/>
          </a:solidFill>
          <a:latin typeface="+mn-lt"/>
          <a:ea typeface="+mn-ea"/>
          <a:cs typeface="+mn-cs"/>
        </a:defRPr>
      </a:lvl2pPr>
      <a:lvl3pPr marL="967354" algn="l" defTabSz="967354" rtl="0" eaLnBrk="1" latinLnBrk="0" hangingPunct="1">
        <a:defRPr sz="1900" kern="1200">
          <a:solidFill>
            <a:schemeClr val="tx1"/>
          </a:solidFill>
          <a:latin typeface="+mn-lt"/>
          <a:ea typeface="+mn-ea"/>
          <a:cs typeface="+mn-cs"/>
        </a:defRPr>
      </a:lvl3pPr>
      <a:lvl4pPr marL="1451031" algn="l" defTabSz="967354" rtl="0" eaLnBrk="1" latinLnBrk="0" hangingPunct="1">
        <a:defRPr sz="1900" kern="1200">
          <a:solidFill>
            <a:schemeClr val="tx1"/>
          </a:solidFill>
          <a:latin typeface="+mn-lt"/>
          <a:ea typeface="+mn-ea"/>
          <a:cs typeface="+mn-cs"/>
        </a:defRPr>
      </a:lvl4pPr>
      <a:lvl5pPr marL="1934707" algn="l" defTabSz="967354" rtl="0" eaLnBrk="1" latinLnBrk="0" hangingPunct="1">
        <a:defRPr sz="1900" kern="1200">
          <a:solidFill>
            <a:schemeClr val="tx1"/>
          </a:solidFill>
          <a:latin typeface="+mn-lt"/>
          <a:ea typeface="+mn-ea"/>
          <a:cs typeface="+mn-cs"/>
        </a:defRPr>
      </a:lvl5pPr>
      <a:lvl6pPr marL="2418385" algn="l" defTabSz="967354" rtl="0" eaLnBrk="1" latinLnBrk="0" hangingPunct="1">
        <a:defRPr sz="1900" kern="1200">
          <a:solidFill>
            <a:schemeClr val="tx1"/>
          </a:solidFill>
          <a:latin typeface="+mn-lt"/>
          <a:ea typeface="+mn-ea"/>
          <a:cs typeface="+mn-cs"/>
        </a:defRPr>
      </a:lvl6pPr>
      <a:lvl7pPr marL="2902061" algn="l" defTabSz="967354" rtl="0" eaLnBrk="1" latinLnBrk="0" hangingPunct="1">
        <a:defRPr sz="1900" kern="1200">
          <a:solidFill>
            <a:schemeClr val="tx1"/>
          </a:solidFill>
          <a:latin typeface="+mn-lt"/>
          <a:ea typeface="+mn-ea"/>
          <a:cs typeface="+mn-cs"/>
        </a:defRPr>
      </a:lvl7pPr>
      <a:lvl8pPr marL="3385738" algn="l" defTabSz="967354" rtl="0" eaLnBrk="1" latinLnBrk="0" hangingPunct="1">
        <a:defRPr sz="1900" kern="1200">
          <a:solidFill>
            <a:schemeClr val="tx1"/>
          </a:solidFill>
          <a:latin typeface="+mn-lt"/>
          <a:ea typeface="+mn-ea"/>
          <a:cs typeface="+mn-cs"/>
        </a:defRPr>
      </a:lvl8pPr>
      <a:lvl9pPr marL="3869415" algn="l" defTabSz="967354"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215035" y="102435"/>
            <a:ext cx="8631613" cy="90846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GB" smtClean="0"/>
              <a:t>Click to edit Master title style</a:t>
            </a:r>
          </a:p>
        </p:txBody>
      </p:sp>
      <p:sp>
        <p:nvSpPr>
          <p:cNvPr id="7171" name="Rectangle 3"/>
          <p:cNvSpPr>
            <a:spLocks noGrp="1" noChangeArrowheads="1"/>
          </p:cNvSpPr>
          <p:nvPr>
            <p:ph type="body" idx="1"/>
          </p:nvPr>
        </p:nvSpPr>
        <p:spPr bwMode="auto">
          <a:xfrm>
            <a:off x="379670" y="1252710"/>
            <a:ext cx="8466977" cy="49974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GB" smtClean="0"/>
              <a:t> Click to edit Master text styles</a:t>
            </a:r>
          </a:p>
          <a:p>
            <a:pPr lvl="1"/>
            <a:r>
              <a:rPr lang="en-GB" altLang="en-GB" smtClean="0"/>
              <a:t> Second level</a:t>
            </a:r>
          </a:p>
          <a:p>
            <a:pPr lvl="2"/>
            <a:r>
              <a:rPr lang="en-GB" altLang="en-GB" smtClean="0"/>
              <a:t>Third level</a:t>
            </a:r>
          </a:p>
          <a:p>
            <a:pPr lvl="3"/>
            <a:r>
              <a:rPr lang="en-GB" altLang="en-GB" smtClean="0"/>
              <a:t>Fourth level</a:t>
            </a:r>
          </a:p>
          <a:p>
            <a:pPr lvl="4"/>
            <a:r>
              <a:rPr lang="en-GB" altLang="en-GB" smtClean="0"/>
              <a:t>Fifth level</a:t>
            </a:r>
          </a:p>
        </p:txBody>
      </p:sp>
      <p:sp>
        <p:nvSpPr>
          <p:cNvPr id="1029" name="Rectangle 5"/>
          <p:cNvSpPr>
            <a:spLocks noGrp="1" noChangeArrowheads="1"/>
          </p:cNvSpPr>
          <p:nvPr>
            <p:ph type="ftr" sz="quarter" idx="3"/>
          </p:nvPr>
        </p:nvSpPr>
        <p:spPr bwMode="auto">
          <a:xfrm>
            <a:off x="136077" y="6572530"/>
            <a:ext cx="1048292" cy="28547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spcBef>
                <a:spcPct val="0"/>
              </a:spcBef>
              <a:defRPr sz="1300">
                <a:solidFill>
                  <a:schemeClr val="bg2"/>
                </a:solidFill>
                <a:latin typeface="Times New Roman" pitchFamily="18" charset="0"/>
              </a:defRPr>
            </a:lvl1pPr>
          </a:lstStyle>
          <a:p>
            <a:pPr eaLnBrk="1" hangingPunct="1">
              <a:defRPr/>
            </a:pPr>
            <a:r>
              <a:rPr lang="en-GB" altLang="en-GB" smtClean="0">
                <a:solidFill>
                  <a:srgbClr val="000000"/>
                </a:solidFill>
              </a:rPr>
              <a:t>AMAS 2013</a:t>
            </a:r>
            <a:endParaRPr lang="en-GB" altLang="en-GB">
              <a:solidFill>
                <a:srgbClr val="000000"/>
              </a:solidFill>
            </a:endParaRPr>
          </a:p>
        </p:txBody>
      </p:sp>
      <p:sp>
        <p:nvSpPr>
          <p:cNvPr id="1031" name="Line 7"/>
          <p:cNvSpPr>
            <a:spLocks noChangeShapeType="1"/>
          </p:cNvSpPr>
          <p:nvPr/>
        </p:nvSpPr>
        <p:spPr bwMode="auto">
          <a:xfrm flipV="1">
            <a:off x="0" y="1062957"/>
            <a:ext cx="9140640" cy="0"/>
          </a:xfrm>
          <a:prstGeom prst="line">
            <a:avLst/>
          </a:prstGeom>
          <a:noFill/>
          <a:ln w="4445">
            <a:solidFill>
              <a:srgbClr val="FC0125"/>
            </a:solidFill>
            <a:round/>
            <a:headEnd/>
            <a:tailEnd/>
          </a:ln>
          <a:effectLst/>
        </p:spPr>
        <p:txBody>
          <a:bodyPr lIns="96744" tIns="48372" rIns="96744" bIns="48372" anchor="ctr"/>
          <a:lstStyle/>
          <a:p>
            <a:pPr eaLnBrk="1" hangingPunct="1">
              <a:spcBef>
                <a:spcPct val="20000"/>
              </a:spcBef>
              <a:defRPr/>
            </a:pPr>
            <a:endParaRPr lang="en-US" sz="1600">
              <a:solidFill>
                <a:srgbClr val="E5E0D2"/>
              </a:solidFill>
              <a:latin typeface="ITCFranklinGothic LT Demi" pitchFamily="18" charset="0"/>
            </a:endParaRPr>
          </a:p>
        </p:txBody>
      </p:sp>
      <p:sp>
        <p:nvSpPr>
          <p:cNvPr id="1036" name="Line 12"/>
          <p:cNvSpPr>
            <a:spLocks noChangeShapeType="1"/>
          </p:cNvSpPr>
          <p:nvPr/>
        </p:nvSpPr>
        <p:spPr bwMode="auto">
          <a:xfrm flipV="1">
            <a:off x="1" y="6528870"/>
            <a:ext cx="9144000" cy="0"/>
          </a:xfrm>
          <a:prstGeom prst="line">
            <a:avLst/>
          </a:prstGeom>
          <a:noFill/>
          <a:ln w="4445">
            <a:solidFill>
              <a:srgbClr val="0071B6"/>
            </a:solidFill>
            <a:round/>
            <a:headEnd/>
            <a:tailEnd/>
          </a:ln>
          <a:effectLst/>
        </p:spPr>
        <p:txBody>
          <a:bodyPr lIns="96744" tIns="48372" rIns="96744" bIns="48372" anchor="ctr"/>
          <a:lstStyle/>
          <a:p>
            <a:pPr eaLnBrk="1" hangingPunct="1">
              <a:spcBef>
                <a:spcPct val="20000"/>
              </a:spcBef>
              <a:defRPr/>
            </a:pPr>
            <a:endParaRPr lang="en-US" sz="1600">
              <a:solidFill>
                <a:srgbClr val="E5E0D2"/>
              </a:solidFill>
              <a:latin typeface="ITCFranklinGothic LT Demi" pitchFamily="18" charset="0"/>
            </a:endParaRPr>
          </a:p>
        </p:txBody>
      </p:sp>
      <p:sp>
        <p:nvSpPr>
          <p:cNvPr id="8" name="Slide Number Placeholder 7"/>
          <p:cNvSpPr>
            <a:spLocks noGrp="1"/>
          </p:cNvSpPr>
          <p:nvPr>
            <p:ph type="sldNum" sz="quarter" idx="4"/>
          </p:nvPr>
        </p:nvSpPr>
        <p:spPr>
          <a:xfrm>
            <a:off x="8280503" y="6560776"/>
            <a:ext cx="645103" cy="297224"/>
          </a:xfrm>
          <a:prstGeom prst="rect">
            <a:avLst/>
          </a:prstGeom>
        </p:spPr>
        <p:txBody>
          <a:bodyPr vert="horz" lIns="96744" tIns="48372" rIns="96744" bIns="48372" rtlCol="0" anchor="ctr"/>
          <a:lstStyle>
            <a:lvl1pPr algn="r">
              <a:defRPr sz="1300">
                <a:solidFill>
                  <a:schemeClr val="bg2"/>
                </a:solidFill>
                <a:latin typeface="+mn-lt"/>
              </a:defRPr>
            </a:lvl1pPr>
          </a:lstStyle>
          <a:p>
            <a:pPr eaLnBrk="1" hangingPunct="1">
              <a:spcBef>
                <a:spcPct val="20000"/>
              </a:spcBef>
              <a:defRPr/>
            </a:pPr>
            <a:fld id="{84D0E69F-773A-4009-B3CD-77C030CB3C09}" type="slidenum">
              <a:rPr lang="en-US">
                <a:solidFill>
                  <a:srgbClr val="000000"/>
                </a:solidFill>
              </a:rPr>
              <a:pPr eaLnBrk="1" hangingPunct="1">
                <a:spcBef>
                  <a:spcPct val="20000"/>
                </a:spcBef>
                <a:defRPr/>
              </a:pPr>
              <a:t>‹#›</a:t>
            </a:fld>
            <a:endParaRPr lang="en-US"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Lst>
  <p:hf sldNum="0" hdr="0" dt="0"/>
  <p:txStyles>
    <p:titleStyle>
      <a:lvl1pPr algn="l" defTabSz="913689" rtl="0" eaLnBrk="0" fontAlgn="base" hangingPunct="0">
        <a:spcBef>
          <a:spcPct val="0"/>
        </a:spcBef>
        <a:spcAft>
          <a:spcPct val="0"/>
        </a:spcAft>
        <a:defRPr sz="3000">
          <a:solidFill>
            <a:schemeClr val="bg2"/>
          </a:solidFill>
          <a:latin typeface="+mj-lt"/>
          <a:ea typeface="+mj-ea"/>
          <a:cs typeface="+mj-cs"/>
        </a:defRPr>
      </a:lvl1pPr>
      <a:lvl2pPr algn="l" defTabSz="913689" rtl="0" eaLnBrk="0" fontAlgn="base" hangingPunct="0">
        <a:spcBef>
          <a:spcPct val="0"/>
        </a:spcBef>
        <a:spcAft>
          <a:spcPct val="0"/>
        </a:spcAft>
        <a:defRPr sz="3000">
          <a:solidFill>
            <a:schemeClr val="bg2"/>
          </a:solidFill>
          <a:latin typeface="Times New Roman" pitchFamily="18" charset="0"/>
        </a:defRPr>
      </a:lvl2pPr>
      <a:lvl3pPr algn="l" defTabSz="913689" rtl="0" eaLnBrk="0" fontAlgn="base" hangingPunct="0">
        <a:spcBef>
          <a:spcPct val="0"/>
        </a:spcBef>
        <a:spcAft>
          <a:spcPct val="0"/>
        </a:spcAft>
        <a:defRPr sz="3000">
          <a:solidFill>
            <a:schemeClr val="bg2"/>
          </a:solidFill>
          <a:latin typeface="Times New Roman" pitchFamily="18" charset="0"/>
        </a:defRPr>
      </a:lvl3pPr>
      <a:lvl4pPr algn="l" defTabSz="913689" rtl="0" eaLnBrk="0" fontAlgn="base" hangingPunct="0">
        <a:spcBef>
          <a:spcPct val="0"/>
        </a:spcBef>
        <a:spcAft>
          <a:spcPct val="0"/>
        </a:spcAft>
        <a:defRPr sz="3000">
          <a:solidFill>
            <a:schemeClr val="bg2"/>
          </a:solidFill>
          <a:latin typeface="Times New Roman" pitchFamily="18" charset="0"/>
        </a:defRPr>
      </a:lvl4pPr>
      <a:lvl5pPr algn="l" defTabSz="913689" rtl="0" eaLnBrk="0" fontAlgn="base" hangingPunct="0">
        <a:spcBef>
          <a:spcPct val="0"/>
        </a:spcBef>
        <a:spcAft>
          <a:spcPct val="0"/>
        </a:spcAft>
        <a:defRPr sz="3000">
          <a:solidFill>
            <a:schemeClr val="bg2"/>
          </a:solidFill>
          <a:latin typeface="Times New Roman" pitchFamily="18" charset="0"/>
        </a:defRPr>
      </a:lvl5pPr>
      <a:lvl6pPr marL="483718" algn="l" defTabSz="913689" rtl="0" fontAlgn="base">
        <a:spcBef>
          <a:spcPct val="0"/>
        </a:spcBef>
        <a:spcAft>
          <a:spcPct val="0"/>
        </a:spcAft>
        <a:defRPr sz="3000">
          <a:solidFill>
            <a:schemeClr val="bg2"/>
          </a:solidFill>
          <a:latin typeface="Times New Roman" pitchFamily="18" charset="0"/>
        </a:defRPr>
      </a:lvl6pPr>
      <a:lvl7pPr marL="967435" algn="l" defTabSz="913689" rtl="0" fontAlgn="base">
        <a:spcBef>
          <a:spcPct val="0"/>
        </a:spcBef>
        <a:spcAft>
          <a:spcPct val="0"/>
        </a:spcAft>
        <a:defRPr sz="3000">
          <a:solidFill>
            <a:schemeClr val="bg2"/>
          </a:solidFill>
          <a:latin typeface="Times New Roman" pitchFamily="18" charset="0"/>
        </a:defRPr>
      </a:lvl7pPr>
      <a:lvl8pPr marL="1451153" algn="l" defTabSz="913689" rtl="0" fontAlgn="base">
        <a:spcBef>
          <a:spcPct val="0"/>
        </a:spcBef>
        <a:spcAft>
          <a:spcPct val="0"/>
        </a:spcAft>
        <a:defRPr sz="3000">
          <a:solidFill>
            <a:schemeClr val="bg2"/>
          </a:solidFill>
          <a:latin typeface="Times New Roman" pitchFamily="18" charset="0"/>
        </a:defRPr>
      </a:lvl8pPr>
      <a:lvl9pPr marL="1934870" algn="l" defTabSz="913689" rtl="0" fontAlgn="base">
        <a:spcBef>
          <a:spcPct val="0"/>
        </a:spcBef>
        <a:spcAft>
          <a:spcPct val="0"/>
        </a:spcAft>
        <a:defRPr sz="3000">
          <a:solidFill>
            <a:schemeClr val="bg2"/>
          </a:solidFill>
          <a:latin typeface="Times New Roman" pitchFamily="18" charset="0"/>
        </a:defRPr>
      </a:lvl9pPr>
    </p:titleStyle>
    <p:bodyStyle>
      <a:lvl1pPr marL="362788" indent="-362788" algn="l" defTabSz="555940" rtl="0" eaLnBrk="0" fontAlgn="base" hangingPunct="0">
        <a:spcBef>
          <a:spcPct val="20000"/>
        </a:spcBef>
        <a:spcAft>
          <a:spcPct val="0"/>
        </a:spcAft>
        <a:buFont typeface="Arial" charset="0"/>
        <a:buChar char="•"/>
        <a:defRPr sz="2100">
          <a:solidFill>
            <a:schemeClr val="bg2"/>
          </a:solidFill>
          <a:latin typeface="+mn-lt"/>
          <a:ea typeface="+mn-ea"/>
          <a:cs typeface="+mn-cs"/>
        </a:defRPr>
      </a:lvl1pPr>
      <a:lvl2pPr marL="241859" indent="-120929" algn="l" defTabSz="555940" rtl="0" eaLnBrk="0" fontAlgn="base" hangingPunct="0">
        <a:spcBef>
          <a:spcPct val="20000"/>
        </a:spcBef>
        <a:spcAft>
          <a:spcPct val="0"/>
        </a:spcAft>
        <a:buChar char="•"/>
        <a:defRPr sz="2100">
          <a:solidFill>
            <a:schemeClr val="bg2"/>
          </a:solidFill>
          <a:latin typeface="+mn-lt"/>
        </a:defRPr>
      </a:lvl2pPr>
      <a:lvl3pPr marL="362788" indent="604647" algn="l" defTabSz="555940" rtl="0" eaLnBrk="0" fontAlgn="base" hangingPunct="0">
        <a:spcBef>
          <a:spcPct val="20000"/>
        </a:spcBef>
        <a:spcAft>
          <a:spcPct val="0"/>
        </a:spcAft>
        <a:buChar char="•"/>
        <a:defRPr>
          <a:solidFill>
            <a:schemeClr val="bg2"/>
          </a:solidFill>
          <a:latin typeface="+mn-lt"/>
        </a:defRPr>
      </a:lvl3pPr>
      <a:lvl4pPr marL="483718" indent="120929" algn="l" defTabSz="555940" rtl="0" eaLnBrk="0" fontAlgn="base" hangingPunct="0">
        <a:spcBef>
          <a:spcPct val="20000"/>
        </a:spcBef>
        <a:spcAft>
          <a:spcPct val="0"/>
        </a:spcAft>
        <a:buChar char="•"/>
        <a:defRPr>
          <a:solidFill>
            <a:schemeClr val="bg2"/>
          </a:solidFill>
          <a:latin typeface="+mn-lt"/>
        </a:defRPr>
      </a:lvl4pPr>
      <a:lvl5pPr marL="846506" indent="-120929" algn="l" defTabSz="555940" rtl="0" eaLnBrk="0" fontAlgn="base" hangingPunct="0">
        <a:spcBef>
          <a:spcPct val="20000"/>
        </a:spcBef>
        <a:spcAft>
          <a:spcPct val="0"/>
        </a:spcAft>
        <a:buChar char="•"/>
        <a:defRPr>
          <a:solidFill>
            <a:schemeClr val="bg2"/>
          </a:solidFill>
          <a:latin typeface="+mn-lt"/>
        </a:defRPr>
      </a:lvl5pPr>
      <a:lvl6pPr marL="1330223" indent="-120929" algn="l" defTabSz="555940" rtl="0" fontAlgn="base">
        <a:spcBef>
          <a:spcPct val="20000"/>
        </a:spcBef>
        <a:spcAft>
          <a:spcPct val="0"/>
        </a:spcAft>
        <a:buChar char="•"/>
        <a:defRPr>
          <a:solidFill>
            <a:schemeClr val="bg2"/>
          </a:solidFill>
          <a:latin typeface="+mn-lt"/>
        </a:defRPr>
      </a:lvl6pPr>
      <a:lvl7pPr marL="1813941" indent="-120929" algn="l" defTabSz="555940" rtl="0" fontAlgn="base">
        <a:spcBef>
          <a:spcPct val="20000"/>
        </a:spcBef>
        <a:spcAft>
          <a:spcPct val="0"/>
        </a:spcAft>
        <a:buChar char="•"/>
        <a:defRPr>
          <a:solidFill>
            <a:schemeClr val="bg2"/>
          </a:solidFill>
          <a:latin typeface="+mn-lt"/>
        </a:defRPr>
      </a:lvl7pPr>
      <a:lvl8pPr marL="2297659" indent="-120929" algn="l" defTabSz="555940" rtl="0" fontAlgn="base">
        <a:spcBef>
          <a:spcPct val="20000"/>
        </a:spcBef>
        <a:spcAft>
          <a:spcPct val="0"/>
        </a:spcAft>
        <a:buChar char="•"/>
        <a:defRPr>
          <a:solidFill>
            <a:schemeClr val="bg2"/>
          </a:solidFill>
          <a:latin typeface="+mn-lt"/>
        </a:defRPr>
      </a:lvl8pPr>
      <a:lvl9pPr marL="2781376" indent="-120929" algn="l" defTabSz="555940" rtl="0" fontAlgn="base">
        <a:spcBef>
          <a:spcPct val="20000"/>
        </a:spcBef>
        <a:spcAft>
          <a:spcPct val="0"/>
        </a:spcAft>
        <a:buChar char="•"/>
        <a:defRPr>
          <a:solidFill>
            <a:schemeClr val="bg2"/>
          </a:solidFill>
          <a:latin typeface="+mn-lt"/>
        </a:defRPr>
      </a:lvl9pPr>
    </p:bodyStyle>
    <p:otherStyle>
      <a:defPPr>
        <a:defRPr lang="en-US"/>
      </a:defPPr>
      <a:lvl1pPr marL="0" algn="l" defTabSz="967435" rtl="0" eaLnBrk="1" latinLnBrk="0" hangingPunct="1">
        <a:defRPr sz="1900" kern="1200">
          <a:solidFill>
            <a:schemeClr val="tx1"/>
          </a:solidFill>
          <a:latin typeface="+mn-lt"/>
          <a:ea typeface="+mn-ea"/>
          <a:cs typeface="+mn-cs"/>
        </a:defRPr>
      </a:lvl1pPr>
      <a:lvl2pPr marL="483718" algn="l" defTabSz="967435" rtl="0" eaLnBrk="1" latinLnBrk="0" hangingPunct="1">
        <a:defRPr sz="1900" kern="1200">
          <a:solidFill>
            <a:schemeClr val="tx1"/>
          </a:solidFill>
          <a:latin typeface="+mn-lt"/>
          <a:ea typeface="+mn-ea"/>
          <a:cs typeface="+mn-cs"/>
        </a:defRPr>
      </a:lvl2pPr>
      <a:lvl3pPr marL="967435" algn="l" defTabSz="967435" rtl="0" eaLnBrk="1" latinLnBrk="0" hangingPunct="1">
        <a:defRPr sz="1900" kern="1200">
          <a:solidFill>
            <a:schemeClr val="tx1"/>
          </a:solidFill>
          <a:latin typeface="+mn-lt"/>
          <a:ea typeface="+mn-ea"/>
          <a:cs typeface="+mn-cs"/>
        </a:defRPr>
      </a:lvl3pPr>
      <a:lvl4pPr marL="1451153" algn="l" defTabSz="967435" rtl="0" eaLnBrk="1" latinLnBrk="0" hangingPunct="1">
        <a:defRPr sz="1900" kern="1200">
          <a:solidFill>
            <a:schemeClr val="tx1"/>
          </a:solidFill>
          <a:latin typeface="+mn-lt"/>
          <a:ea typeface="+mn-ea"/>
          <a:cs typeface="+mn-cs"/>
        </a:defRPr>
      </a:lvl4pPr>
      <a:lvl5pPr marL="1934870" algn="l" defTabSz="967435" rtl="0" eaLnBrk="1" latinLnBrk="0" hangingPunct="1">
        <a:defRPr sz="1900" kern="1200">
          <a:solidFill>
            <a:schemeClr val="tx1"/>
          </a:solidFill>
          <a:latin typeface="+mn-lt"/>
          <a:ea typeface="+mn-ea"/>
          <a:cs typeface="+mn-cs"/>
        </a:defRPr>
      </a:lvl5pPr>
      <a:lvl6pPr marL="2418588" algn="l" defTabSz="967435" rtl="0" eaLnBrk="1" latinLnBrk="0" hangingPunct="1">
        <a:defRPr sz="1900" kern="1200">
          <a:solidFill>
            <a:schemeClr val="tx1"/>
          </a:solidFill>
          <a:latin typeface="+mn-lt"/>
          <a:ea typeface="+mn-ea"/>
          <a:cs typeface="+mn-cs"/>
        </a:defRPr>
      </a:lvl6pPr>
      <a:lvl7pPr marL="2902306" algn="l" defTabSz="967435" rtl="0" eaLnBrk="1" latinLnBrk="0" hangingPunct="1">
        <a:defRPr sz="1900" kern="1200">
          <a:solidFill>
            <a:schemeClr val="tx1"/>
          </a:solidFill>
          <a:latin typeface="+mn-lt"/>
          <a:ea typeface="+mn-ea"/>
          <a:cs typeface="+mn-cs"/>
        </a:defRPr>
      </a:lvl7pPr>
      <a:lvl8pPr marL="3386023" algn="l" defTabSz="967435" rtl="0" eaLnBrk="1" latinLnBrk="0" hangingPunct="1">
        <a:defRPr sz="1900" kern="1200">
          <a:solidFill>
            <a:schemeClr val="tx1"/>
          </a:solidFill>
          <a:latin typeface="+mn-lt"/>
          <a:ea typeface="+mn-ea"/>
          <a:cs typeface="+mn-cs"/>
        </a:defRPr>
      </a:lvl8pPr>
      <a:lvl9pPr marL="3869741" algn="l" defTabSz="96743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image" Target="../media/image101.emf"/><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0.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4.vml"/></Relationships>
</file>

<file path=ppt/slides/_rels/slide112.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image" Target="../media/image108.wmf"/><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image" Target="../media/image110.wm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image" Target="../media/image119.emf"/><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image" Target="../media/image120.wmf"/><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22.emf"/><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24.wmf"/><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image" Target="../media/image125.w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26.wmf"/><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6.xml"/><Relationship Id="rId4" Type="http://schemas.openxmlformats.org/officeDocument/2006/relationships/image" Target="../media/image134.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oleObject" Target="../embeddings/Microsoft_Office_Excel_97-2003_Worksheet2.xls"/><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167.xml.rels><?xml version="1.0" encoding="UTF-8" standalone="yes"?>
<Relationships xmlns="http://schemas.openxmlformats.org/package/2006/relationships"><Relationship Id="rId3" Type="http://schemas.openxmlformats.org/officeDocument/2006/relationships/oleObject" Target="../embeddings/Microsoft_Office_Excel_97-2003_Worksheet3.xls"/><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168.xml.rels><?xml version="1.0" encoding="UTF-8" standalone="yes"?>
<Relationships xmlns="http://schemas.openxmlformats.org/package/2006/relationships"><Relationship Id="rId3" Type="http://schemas.openxmlformats.org/officeDocument/2006/relationships/oleObject" Target="../embeddings/Microsoft_Office_Excel_97-2003_Worksheet4.xls"/><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40.wmf"/><Relationship Id="rId2" Type="http://schemas.openxmlformats.org/officeDocument/2006/relationships/image" Target="../media/image139.png"/><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2" Type="http://schemas.openxmlformats.org/officeDocument/2006/relationships/image" Target="../media/image153.wmf"/><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57.wmf"/><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6.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160.e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oleObject" Target="../embeddings/Microsoft_Office_Excel_97-2003_Worksheet5.xls"/><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oleObject" Target="../embeddings/Microsoft_Office_Excel_97-2003_Worksheet6.xls"/></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www.cstl.nist.gov/div837/Division/outputs/software.htm" TargetMode="External"/><Relationship Id="rId2" Type="http://schemas.openxmlformats.org/officeDocument/2006/relationships/hyperlink" Target="http://epmalab.uoregon.edu/calczaf.htm" TargetMode="External"/><Relationship Id="rId1" Type="http://schemas.openxmlformats.org/officeDocument/2006/relationships/slideLayout" Target="../slideLayouts/slideLayout2.xml"/><Relationship Id="rId4" Type="http://schemas.openxmlformats.org/officeDocument/2006/relationships/hyperlink" Target="http://www.gel.usherbrooke.ca/casino"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cstl.nist.gov/div837/837.02/epq/dtsa2/" TargetMode="External"/><Relationship Id="rId2" Type="http://schemas.openxmlformats.org/officeDocument/2006/relationships/hyperlink" Target="http://montecarlomodeling.mcgill.ca/" TargetMode="External"/><Relationship Id="rId1" Type="http://schemas.openxmlformats.org/officeDocument/2006/relationships/slideLayout" Target="../slideLayouts/slideLayout2.xml"/><Relationship Id="rId5" Type="http://schemas.openxmlformats.org/officeDocument/2006/relationships/hyperlink" Target="ftp://giga.sct.ub.es/serveis/msonda" TargetMode="External"/><Relationship Id="rId4" Type="http://schemas.openxmlformats.org/officeDocument/2006/relationships/hyperlink" Target="http://www.cstl.nist.gov/div837/Division/outputs/software.ht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emf"/><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1.xml"/><Relationship Id="rId4" Type="http://schemas.openxmlformats.org/officeDocument/2006/relationships/image" Target="../media/image6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7.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6.emf"/><Relationship Id="rId1" Type="http://schemas.openxmlformats.org/officeDocument/2006/relationships/slideLayout" Target="../slideLayouts/slideLayout6.xml"/><Relationship Id="rId6" Type="http://schemas.openxmlformats.org/officeDocument/2006/relationships/image" Target="../media/image90.wmf"/><Relationship Id="rId5" Type="http://schemas.openxmlformats.org/officeDocument/2006/relationships/image" Target="../media/image89.wmf"/><Relationship Id="rId4" Type="http://schemas.openxmlformats.org/officeDocument/2006/relationships/image" Target="../media/image88.wmf"/></Relationships>
</file>

<file path=ppt/slides/_rels/slide96.x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540948" y="1172107"/>
            <a:ext cx="8385499" cy="1692670"/>
          </a:xfrm>
        </p:spPr>
        <p:txBody>
          <a:bodyPr/>
          <a:lstStyle/>
          <a:p>
            <a:pPr algn="ctr" defTabSz="967272" eaLnBrk="1" hangingPunct="1"/>
            <a:r>
              <a:rPr lang="en-US" dirty="0" smtClean="0"/>
              <a:t>Electron-Probe Microanalysis</a:t>
            </a:r>
            <a:br>
              <a:rPr lang="en-US" dirty="0" smtClean="0"/>
            </a:br>
            <a:r>
              <a:rPr lang="en-US" dirty="0" smtClean="0"/>
              <a:t>Refresher Course</a:t>
            </a:r>
            <a:endParaRPr lang="en-US" sz="3400" dirty="0" smtClean="0"/>
          </a:p>
        </p:txBody>
      </p:sp>
      <p:sp>
        <p:nvSpPr>
          <p:cNvPr id="22531" name="Rectangle 3"/>
          <p:cNvSpPr>
            <a:spLocks noGrp="1" noChangeArrowheads="1"/>
          </p:cNvSpPr>
          <p:nvPr>
            <p:ph type="subTitle" idx="4294967295"/>
          </p:nvPr>
        </p:nvSpPr>
        <p:spPr>
          <a:xfrm>
            <a:off x="701381" y="2855636"/>
            <a:ext cx="6128479" cy="1460002"/>
          </a:xfrm>
          <a:solidFill>
            <a:srgbClr val="0071B6"/>
          </a:solidFill>
        </p:spPr>
        <p:txBody>
          <a:bodyPr lIns="91393" tIns="45697" rIns="91393" bIns="45697"/>
          <a:lstStyle/>
          <a:p>
            <a:pPr marL="0" indent="0" defTabSz="967272" eaLnBrk="1" hangingPunct="1">
              <a:lnSpc>
                <a:spcPct val="90000"/>
              </a:lnSpc>
              <a:buNone/>
            </a:pPr>
            <a:r>
              <a:rPr lang="en-US" dirty="0" smtClean="0">
                <a:solidFill>
                  <a:schemeClr val="bg1"/>
                </a:solidFill>
              </a:rPr>
              <a:t>Paul Carpenter	</a:t>
            </a:r>
            <a:br>
              <a:rPr lang="en-US" dirty="0" smtClean="0">
                <a:solidFill>
                  <a:schemeClr val="bg1"/>
                </a:solidFill>
              </a:rPr>
            </a:br>
            <a:r>
              <a:rPr lang="en-US" dirty="0" smtClean="0">
                <a:solidFill>
                  <a:schemeClr val="bg1"/>
                </a:solidFill>
              </a:rPr>
              <a:t>Earth and Planetary Sciences CB 1169</a:t>
            </a:r>
            <a:br>
              <a:rPr lang="en-US" dirty="0" smtClean="0">
                <a:solidFill>
                  <a:schemeClr val="bg1"/>
                </a:solidFill>
              </a:rPr>
            </a:br>
            <a:r>
              <a:rPr lang="en-US" dirty="0" smtClean="0">
                <a:solidFill>
                  <a:schemeClr val="bg1"/>
                </a:solidFill>
              </a:rPr>
              <a:t>Washington University, St Louis, MO 63130, USA</a:t>
            </a:r>
          </a:p>
          <a:p>
            <a:pPr marL="0" indent="0" defTabSz="967272" eaLnBrk="1" hangingPunct="1">
              <a:lnSpc>
                <a:spcPct val="90000"/>
              </a:lnSpc>
              <a:buNone/>
            </a:pPr>
            <a:r>
              <a:rPr lang="en-US" dirty="0" smtClean="0">
                <a:solidFill>
                  <a:schemeClr val="bg1"/>
                </a:solidFill>
              </a:rPr>
              <a:t>paulc@levee.wustl.edu</a:t>
            </a:r>
          </a:p>
        </p:txBody>
      </p:sp>
      <p:pic>
        <p:nvPicPr>
          <p:cNvPr id="22532" name="Picture 15" descr="WUweblogo2line_red"/>
          <p:cNvPicPr>
            <a:picLocks noChangeAspect="1" noChangeArrowheads="1"/>
          </p:cNvPicPr>
          <p:nvPr/>
        </p:nvPicPr>
        <p:blipFill>
          <a:blip r:embed="rId3" cstate="print"/>
          <a:srcRect/>
          <a:stretch>
            <a:fillRect/>
          </a:stretch>
        </p:blipFill>
        <p:spPr bwMode="auto">
          <a:xfrm>
            <a:off x="6750065" y="204869"/>
            <a:ext cx="2026027" cy="604525"/>
          </a:xfrm>
          <a:prstGeom prst="rect">
            <a:avLst/>
          </a:prstGeom>
          <a:noFill/>
          <a:ln w="9525">
            <a:noFill/>
            <a:miter lim="800000"/>
            <a:headEnd/>
            <a:tailEnd/>
          </a:ln>
        </p:spPr>
      </p:pic>
      <p:pic>
        <p:nvPicPr>
          <p:cNvPr id="22535" name="Picture 7"/>
          <p:cNvPicPr>
            <a:picLocks noChangeAspect="1" noChangeArrowheads="1"/>
          </p:cNvPicPr>
          <p:nvPr/>
        </p:nvPicPr>
        <p:blipFill>
          <a:blip r:embed="rId4" cstate="print"/>
          <a:srcRect/>
          <a:stretch>
            <a:fillRect/>
          </a:stretch>
        </p:blipFill>
        <p:spPr bwMode="auto">
          <a:xfrm>
            <a:off x="782023" y="4718653"/>
            <a:ext cx="2629408" cy="1934480"/>
          </a:xfrm>
          <a:prstGeom prst="rect">
            <a:avLst/>
          </a:prstGeom>
          <a:noFill/>
          <a:ln w="9525" cap="flat" cmpd="sng">
            <a:noFill/>
            <a:prstDash val="solid"/>
            <a:miter lim="800000"/>
            <a:headEnd/>
            <a:tailEnd/>
          </a:ln>
        </p:spPr>
      </p:pic>
      <p:pic>
        <p:nvPicPr>
          <p:cNvPr id="22536" name="Picture 8"/>
          <p:cNvPicPr>
            <a:picLocks noChangeAspect="1" noChangeArrowheads="1"/>
          </p:cNvPicPr>
          <p:nvPr/>
        </p:nvPicPr>
        <p:blipFill>
          <a:blip r:embed="rId5" cstate="print"/>
          <a:srcRect/>
          <a:stretch>
            <a:fillRect/>
          </a:stretch>
        </p:blipFill>
        <p:spPr bwMode="auto">
          <a:xfrm>
            <a:off x="3471320" y="4717824"/>
            <a:ext cx="1494527" cy="1934480"/>
          </a:xfrm>
          <a:prstGeom prst="rect">
            <a:avLst/>
          </a:prstGeom>
          <a:noFill/>
          <a:ln w="9525" cap="flat" cmpd="sng">
            <a:noFill/>
            <a:prstDash val="solid"/>
            <a:miter lim="800000"/>
            <a:headEnd/>
            <a:tailEnd/>
          </a:ln>
        </p:spPr>
      </p:pic>
      <p:pic>
        <p:nvPicPr>
          <p:cNvPr id="22537" name="Picture 9"/>
          <p:cNvPicPr>
            <a:picLocks noChangeAspect="1" noChangeArrowheads="1"/>
          </p:cNvPicPr>
          <p:nvPr/>
        </p:nvPicPr>
        <p:blipFill>
          <a:blip r:embed="rId6" cstate="print"/>
          <a:srcRect/>
          <a:stretch>
            <a:fillRect/>
          </a:stretch>
        </p:blipFill>
        <p:spPr bwMode="auto">
          <a:xfrm>
            <a:off x="5594532" y="4727796"/>
            <a:ext cx="2580412" cy="1934480"/>
          </a:xfrm>
          <a:prstGeom prst="rect">
            <a:avLst/>
          </a:prstGeom>
          <a:noFill/>
          <a:ln w="12700" cap="flat" cmpd="sng">
            <a:solidFill>
              <a:schemeClr val="bg1"/>
            </a:solidFill>
            <a:prstDash val="solid"/>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Carpenter EPMA Overview 2013</a:t>
            </a:r>
            <a:endParaRPr lang="en-US"/>
          </a:p>
        </p:txBody>
      </p:sp>
      <p:sp>
        <p:nvSpPr>
          <p:cNvPr id="3" name="Slide Number Placeholder 2"/>
          <p:cNvSpPr>
            <a:spLocks noGrp="1"/>
          </p:cNvSpPr>
          <p:nvPr>
            <p:ph type="sldNum" sz="quarter" idx="11"/>
          </p:nvPr>
        </p:nvSpPr>
        <p:spPr/>
        <p:txBody>
          <a:bodyPr/>
          <a:lstStyle/>
          <a:p>
            <a:pPr>
              <a:defRPr/>
            </a:pPr>
            <a:fld id="{9B9460B9-24D1-43C7-82E7-55826A57AB49}" type="slidenum">
              <a:rPr lang="en-US" smtClean="0"/>
              <a:pPr>
                <a:defRPr/>
              </a:pPr>
              <a:t>10</a:t>
            </a:fld>
            <a:endParaRPr 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Footer Placeholder 2"/>
          <p:cNvSpPr>
            <a:spLocks noGrp="1"/>
          </p:cNvSpPr>
          <p:nvPr>
            <p:ph type="ftr" sz="quarter" idx="10"/>
          </p:nvPr>
        </p:nvSpPr>
        <p:spPr/>
        <p:txBody>
          <a:bodyPr/>
          <a:lstStyle/>
          <a:p>
            <a:r>
              <a:rPr lang="en-US" smtClean="0"/>
              <a:t>Carpenter EPMA Overview 2013</a:t>
            </a:r>
            <a:endParaRPr lang="en-US"/>
          </a:p>
        </p:txBody>
      </p:sp>
      <p:sp>
        <p:nvSpPr>
          <p:cNvPr id="122883" name="Slide Number Placeholder 3"/>
          <p:cNvSpPr>
            <a:spLocks noGrp="1"/>
          </p:cNvSpPr>
          <p:nvPr>
            <p:ph type="sldNum" sz="quarter" idx="11"/>
          </p:nvPr>
        </p:nvSpPr>
        <p:spPr/>
        <p:txBody>
          <a:bodyPr/>
          <a:lstStyle/>
          <a:p>
            <a:fld id="{EB1BF1E6-07AB-4FDF-AB25-C8159E4623E3}" type="slidenum">
              <a:rPr lang="en-US"/>
              <a:pPr/>
              <a:t>100</a:t>
            </a:fld>
            <a:endParaRPr lang="en-US"/>
          </a:p>
        </p:txBody>
      </p:sp>
      <p:sp>
        <p:nvSpPr>
          <p:cNvPr id="122884" name="Rectangle 2"/>
          <p:cNvSpPr>
            <a:spLocks noGrp="1" noChangeArrowheads="1"/>
          </p:cNvSpPr>
          <p:nvPr>
            <p:ph type="title"/>
          </p:nvPr>
        </p:nvSpPr>
        <p:spPr/>
        <p:txBody>
          <a:bodyPr/>
          <a:lstStyle/>
          <a:p>
            <a:r>
              <a:rPr lang="en-US" sz="2800" dirty="0" smtClean="0"/>
              <a:t>Comparison of C K</a:t>
            </a:r>
            <a:r>
              <a:rPr lang="en-US" sz="2800" dirty="0" smtClean="0">
                <a:latin typeface="Symbol" pitchFamily="18" charset="2"/>
              </a:rPr>
              <a:t>a</a:t>
            </a:r>
            <a:r>
              <a:rPr lang="en-US" sz="2800" dirty="0" smtClean="0"/>
              <a:t> Full Peak on Graphite w Fe</a:t>
            </a:r>
            <a:r>
              <a:rPr lang="en-US" sz="2800" baseline="-25000" dirty="0" smtClean="0"/>
              <a:t>3</a:t>
            </a:r>
            <a:r>
              <a:rPr lang="en-US" sz="2800" dirty="0" smtClean="0"/>
              <a:t>C</a:t>
            </a:r>
          </a:p>
        </p:txBody>
      </p:sp>
      <p:pic>
        <p:nvPicPr>
          <p:cNvPr id="122885" name="Picture 3"/>
          <p:cNvPicPr>
            <a:picLocks noChangeAspect="1" noChangeArrowheads="1"/>
          </p:cNvPicPr>
          <p:nvPr/>
        </p:nvPicPr>
        <p:blipFill>
          <a:blip r:embed="rId2" cstate="print"/>
          <a:srcRect/>
          <a:stretch>
            <a:fillRect/>
          </a:stretch>
        </p:blipFill>
        <p:spPr bwMode="auto">
          <a:xfrm>
            <a:off x="-609600" y="304801"/>
            <a:ext cx="9753600" cy="6680200"/>
          </a:xfrm>
          <a:prstGeom prst="rect">
            <a:avLst/>
          </a:prstGeom>
          <a:noFill/>
          <a:ln w="9525">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Footer Placeholder 2"/>
          <p:cNvSpPr>
            <a:spLocks noGrp="1"/>
          </p:cNvSpPr>
          <p:nvPr>
            <p:ph type="ftr" sz="quarter" idx="10"/>
          </p:nvPr>
        </p:nvSpPr>
        <p:spPr/>
        <p:txBody>
          <a:bodyPr/>
          <a:lstStyle/>
          <a:p>
            <a:r>
              <a:rPr lang="en-US" smtClean="0"/>
              <a:t>Carpenter EPMA Overview 2013</a:t>
            </a:r>
            <a:endParaRPr lang="en-US"/>
          </a:p>
        </p:txBody>
      </p:sp>
      <p:sp>
        <p:nvSpPr>
          <p:cNvPr id="123907" name="Slide Number Placeholder 3"/>
          <p:cNvSpPr>
            <a:spLocks noGrp="1"/>
          </p:cNvSpPr>
          <p:nvPr>
            <p:ph type="sldNum" sz="quarter" idx="11"/>
          </p:nvPr>
        </p:nvSpPr>
        <p:spPr/>
        <p:txBody>
          <a:bodyPr/>
          <a:lstStyle/>
          <a:p>
            <a:fld id="{E6677640-B305-4BFB-A78B-75D060D7F82E}" type="slidenum">
              <a:rPr lang="en-US"/>
              <a:pPr/>
              <a:t>101</a:t>
            </a:fld>
            <a:endParaRPr lang="en-US"/>
          </a:p>
        </p:txBody>
      </p:sp>
      <p:sp>
        <p:nvSpPr>
          <p:cNvPr id="123908" name="Rectangle 2"/>
          <p:cNvSpPr>
            <a:spLocks noGrp="1" noChangeArrowheads="1"/>
          </p:cNvSpPr>
          <p:nvPr>
            <p:ph type="title"/>
          </p:nvPr>
        </p:nvSpPr>
        <p:spPr/>
        <p:txBody>
          <a:bodyPr/>
          <a:lstStyle/>
          <a:p>
            <a:r>
              <a:rPr lang="en-US" smtClean="0"/>
              <a:t>Experimental WDS Scans Carbon in Steel</a:t>
            </a:r>
            <a:br>
              <a:rPr lang="en-US" smtClean="0"/>
            </a:br>
            <a:r>
              <a:rPr lang="en-US" smtClean="0"/>
              <a:t>LDE2: No Reflections &gt; 2</a:t>
            </a:r>
            <a:r>
              <a:rPr lang="en-US" baseline="30000" smtClean="0"/>
              <a:t>nd</a:t>
            </a:r>
            <a:r>
              <a:rPr lang="en-US" smtClean="0"/>
              <a:t> order</a:t>
            </a:r>
          </a:p>
        </p:txBody>
      </p:sp>
      <p:grpSp>
        <p:nvGrpSpPr>
          <p:cNvPr id="123909" name="Group 3"/>
          <p:cNvGrpSpPr>
            <a:grpSpLocks/>
          </p:cNvGrpSpPr>
          <p:nvPr/>
        </p:nvGrpSpPr>
        <p:grpSpPr bwMode="auto">
          <a:xfrm>
            <a:off x="223838" y="1090614"/>
            <a:ext cx="8691562" cy="5919787"/>
            <a:chOff x="0" y="591"/>
            <a:chExt cx="5475" cy="3729"/>
          </a:xfrm>
        </p:grpSpPr>
        <p:pic>
          <p:nvPicPr>
            <p:cNvPr id="123910" name="Picture 4"/>
            <p:cNvPicPr>
              <a:picLocks noChangeAspect="1" noChangeArrowheads="1"/>
            </p:cNvPicPr>
            <p:nvPr/>
          </p:nvPicPr>
          <p:blipFill>
            <a:blip r:embed="rId2" cstate="print"/>
            <a:srcRect/>
            <a:stretch>
              <a:fillRect/>
            </a:stretch>
          </p:blipFill>
          <p:spPr bwMode="auto">
            <a:xfrm>
              <a:off x="0" y="591"/>
              <a:ext cx="5475" cy="3729"/>
            </a:xfrm>
            <a:prstGeom prst="rect">
              <a:avLst/>
            </a:prstGeom>
            <a:noFill/>
            <a:ln w="9525">
              <a:solidFill>
                <a:srgbClr val="000000"/>
              </a:solidFill>
              <a:miter lim="800000"/>
              <a:headEnd/>
              <a:tailEnd/>
            </a:ln>
          </p:spPr>
        </p:pic>
        <p:sp>
          <p:nvSpPr>
            <p:cNvPr id="123911" name="Text Box 5"/>
            <p:cNvSpPr txBox="1">
              <a:spLocks noChangeArrowheads="1"/>
            </p:cNvSpPr>
            <p:nvPr/>
          </p:nvSpPr>
          <p:spPr bwMode="auto">
            <a:xfrm>
              <a:off x="2064" y="1008"/>
              <a:ext cx="528" cy="256"/>
            </a:xfrm>
            <a:prstGeom prst="rect">
              <a:avLst/>
            </a:prstGeom>
            <a:solidFill>
              <a:srgbClr val="FFFFFF"/>
            </a:solidFill>
            <a:ln w="12700">
              <a:solidFill>
                <a:srgbClr val="000000"/>
              </a:solidFill>
              <a:miter lim="800000"/>
              <a:headEnd type="none" w="sm" len="sm"/>
              <a:tailEnd type="none" w="sm" len="sm"/>
            </a:ln>
          </p:spPr>
          <p:txBody>
            <a:bodyPr>
              <a:spAutoFit/>
            </a:bodyPr>
            <a:lstStyle/>
            <a:p>
              <a:r>
                <a:rPr lang="en-US" sz="2000" dirty="0">
                  <a:solidFill>
                    <a:schemeClr val="bg1"/>
                  </a:solidFill>
                  <a:latin typeface="Times New Roman" pitchFamily="18" charset="0"/>
                </a:rPr>
                <a:t>C K</a:t>
              </a:r>
              <a:r>
                <a:rPr lang="en-US" sz="2000" dirty="0">
                  <a:solidFill>
                    <a:schemeClr val="bg1"/>
                  </a:solidFill>
                  <a:latin typeface="Symbol" pitchFamily="18" charset="2"/>
                </a:rPr>
                <a:t>a</a:t>
              </a:r>
              <a:endParaRPr lang="en-US" sz="2000" dirty="0">
                <a:solidFill>
                  <a:schemeClr val="bg1"/>
                </a:solidFill>
                <a:latin typeface="Times New Roman" pitchFamily="18" charset="0"/>
              </a:endParaRPr>
            </a:p>
          </p:txBody>
        </p:sp>
        <p:sp>
          <p:nvSpPr>
            <p:cNvPr id="123912" name="Text Box 6"/>
            <p:cNvSpPr txBox="1">
              <a:spLocks noChangeArrowheads="1"/>
            </p:cNvSpPr>
            <p:nvPr/>
          </p:nvSpPr>
          <p:spPr bwMode="auto">
            <a:xfrm>
              <a:off x="1344" y="2640"/>
              <a:ext cx="960" cy="256"/>
            </a:xfrm>
            <a:prstGeom prst="rect">
              <a:avLst/>
            </a:prstGeom>
            <a:solidFill>
              <a:srgbClr val="FFFFFF"/>
            </a:solidFill>
            <a:ln w="12700">
              <a:solidFill>
                <a:srgbClr val="000000"/>
              </a:solidFill>
              <a:miter lim="800000"/>
              <a:headEnd type="none" w="sm" len="sm"/>
              <a:tailEnd type="none" w="sm" len="sm"/>
            </a:ln>
          </p:spPr>
          <p:txBody>
            <a:bodyPr>
              <a:spAutoFit/>
            </a:bodyPr>
            <a:lstStyle/>
            <a:p>
              <a:r>
                <a:rPr lang="en-US" sz="2000" dirty="0">
                  <a:solidFill>
                    <a:schemeClr val="bg1"/>
                  </a:solidFill>
                  <a:latin typeface="Times New Roman" pitchFamily="18" charset="0"/>
                </a:rPr>
                <a:t>Fe </a:t>
              </a:r>
              <a:r>
                <a:rPr lang="en-US" sz="2000" dirty="0" err="1">
                  <a:solidFill>
                    <a:schemeClr val="bg1"/>
                  </a:solidFill>
                  <a:latin typeface="Times New Roman" pitchFamily="18" charset="0"/>
                </a:rPr>
                <a:t>Ll</a:t>
              </a:r>
              <a:r>
                <a:rPr lang="en-US" sz="2000" dirty="0">
                  <a:solidFill>
                    <a:schemeClr val="bg1"/>
                  </a:solidFill>
                  <a:latin typeface="Symbol" pitchFamily="18" charset="2"/>
                </a:rPr>
                <a:t>, </a:t>
              </a:r>
              <a:r>
                <a:rPr lang="en-US" sz="2000" dirty="0">
                  <a:solidFill>
                    <a:schemeClr val="bg1"/>
                  </a:solidFill>
                  <a:latin typeface="Times New Roman" pitchFamily="18" charset="0"/>
                </a:rPr>
                <a:t>L</a:t>
              </a:r>
              <a:r>
                <a:rPr lang="el-GR" sz="2000" dirty="0">
                  <a:solidFill>
                    <a:schemeClr val="bg1"/>
                  </a:solidFill>
                  <a:latin typeface="Times New Roman" pitchFamily="18" charset="0"/>
                  <a:cs typeface="Times New Roman" pitchFamily="18" charset="0"/>
                </a:rPr>
                <a:t>η</a:t>
              </a:r>
              <a:r>
                <a:rPr lang="en-US" sz="2000" dirty="0">
                  <a:solidFill>
                    <a:schemeClr val="bg1"/>
                  </a:solidFill>
                  <a:latin typeface="Symbol" pitchFamily="18" charset="2"/>
                </a:rPr>
                <a:t> </a:t>
              </a:r>
              <a:r>
                <a:rPr lang="en-US" sz="2000" dirty="0">
                  <a:solidFill>
                    <a:schemeClr val="bg1"/>
                  </a:solidFill>
                  <a:latin typeface="Times New Roman" pitchFamily="18" charset="0"/>
                </a:rPr>
                <a:t>II</a:t>
              </a:r>
            </a:p>
          </p:txBody>
        </p:sp>
        <p:sp>
          <p:nvSpPr>
            <p:cNvPr id="123913" name="Text Box 7"/>
            <p:cNvSpPr txBox="1">
              <a:spLocks noChangeArrowheads="1"/>
            </p:cNvSpPr>
            <p:nvPr/>
          </p:nvSpPr>
          <p:spPr bwMode="auto">
            <a:xfrm>
              <a:off x="3984" y="3072"/>
              <a:ext cx="816" cy="256"/>
            </a:xfrm>
            <a:prstGeom prst="rect">
              <a:avLst/>
            </a:prstGeom>
            <a:solidFill>
              <a:srgbClr val="FFFFFF"/>
            </a:solidFill>
            <a:ln w="12700">
              <a:solidFill>
                <a:srgbClr val="000000"/>
              </a:solidFill>
              <a:miter lim="800000"/>
              <a:headEnd type="none" w="sm" len="sm"/>
              <a:tailEnd type="none" w="sm" len="sm"/>
            </a:ln>
          </p:spPr>
          <p:txBody>
            <a:bodyPr>
              <a:spAutoFit/>
            </a:bodyPr>
            <a:lstStyle/>
            <a:p>
              <a:r>
                <a:rPr lang="en-US" sz="2000" dirty="0">
                  <a:solidFill>
                    <a:schemeClr val="bg1"/>
                  </a:solidFill>
                  <a:latin typeface="Times New Roman" pitchFamily="18" charset="0"/>
                </a:rPr>
                <a:t>Fe L</a:t>
              </a:r>
              <a:r>
                <a:rPr lang="en-US" sz="2000" dirty="0">
                  <a:solidFill>
                    <a:schemeClr val="bg1"/>
                  </a:solidFill>
                  <a:latin typeface="Symbol" pitchFamily="18" charset="2"/>
                </a:rPr>
                <a:t>a</a:t>
              </a:r>
              <a:r>
                <a:rPr lang="en-US" sz="2000" dirty="0">
                  <a:solidFill>
                    <a:schemeClr val="bg1"/>
                  </a:solidFill>
                  <a:latin typeface="Times New Roman" pitchFamily="18" charset="0"/>
                </a:rPr>
                <a:t> III</a:t>
              </a:r>
            </a:p>
          </p:txBody>
        </p:sp>
        <p:sp>
          <p:nvSpPr>
            <p:cNvPr id="123914" name="Line 8"/>
            <p:cNvSpPr>
              <a:spLocks noChangeShapeType="1"/>
            </p:cNvSpPr>
            <p:nvPr/>
          </p:nvSpPr>
          <p:spPr bwMode="auto">
            <a:xfrm flipV="1">
              <a:off x="4308" y="3531"/>
              <a:ext cx="0" cy="528"/>
            </a:xfrm>
            <a:prstGeom prst="line">
              <a:avLst/>
            </a:prstGeom>
            <a:noFill/>
            <a:ln w="44450">
              <a:solidFill>
                <a:srgbClr val="000000"/>
              </a:solidFill>
              <a:round/>
              <a:headEnd/>
              <a:tailEnd type="triangle" w="med" len="lg"/>
            </a:ln>
          </p:spPr>
          <p:txBody>
            <a:bodyPr/>
            <a:lstStyle/>
            <a:p>
              <a:endParaRPr lang="en-US"/>
            </a:p>
          </p:txBody>
        </p:sp>
        <p:sp>
          <p:nvSpPr>
            <p:cNvPr id="123915" name="Line 9"/>
            <p:cNvSpPr>
              <a:spLocks noChangeShapeType="1"/>
            </p:cNvSpPr>
            <p:nvPr/>
          </p:nvSpPr>
          <p:spPr bwMode="auto">
            <a:xfrm flipV="1">
              <a:off x="2016" y="3495"/>
              <a:ext cx="0" cy="528"/>
            </a:xfrm>
            <a:prstGeom prst="line">
              <a:avLst/>
            </a:prstGeom>
            <a:noFill/>
            <a:ln w="44450">
              <a:solidFill>
                <a:srgbClr val="000000"/>
              </a:solidFill>
              <a:round/>
              <a:headEnd/>
              <a:tailEnd type="triangle" w="med" len="lg"/>
            </a:ln>
          </p:spPr>
          <p:txBody>
            <a:bodyPr/>
            <a:lstStyle/>
            <a:p>
              <a:endParaRPr lang="en-US"/>
            </a:p>
          </p:txBody>
        </p:sp>
        <p:sp>
          <p:nvSpPr>
            <p:cNvPr id="123916" name="Line 10"/>
            <p:cNvSpPr>
              <a:spLocks noChangeShapeType="1"/>
            </p:cNvSpPr>
            <p:nvPr/>
          </p:nvSpPr>
          <p:spPr bwMode="auto">
            <a:xfrm flipV="1">
              <a:off x="1056" y="3495"/>
              <a:ext cx="0" cy="528"/>
            </a:xfrm>
            <a:prstGeom prst="line">
              <a:avLst/>
            </a:prstGeom>
            <a:noFill/>
            <a:ln w="44450">
              <a:solidFill>
                <a:schemeClr val="tx1"/>
              </a:solidFill>
              <a:round/>
              <a:headEnd/>
              <a:tailEnd type="triangle" w="med" len="lg"/>
            </a:ln>
          </p:spPr>
          <p:txBody>
            <a:bodyPr/>
            <a:lstStyle/>
            <a:p>
              <a:endParaRPr lang="en-US"/>
            </a:p>
          </p:txBody>
        </p:sp>
        <p:sp>
          <p:nvSpPr>
            <p:cNvPr id="123917" name="Text Box 11"/>
            <p:cNvSpPr txBox="1">
              <a:spLocks noChangeArrowheads="1"/>
            </p:cNvSpPr>
            <p:nvPr/>
          </p:nvSpPr>
          <p:spPr bwMode="auto">
            <a:xfrm>
              <a:off x="672" y="1728"/>
              <a:ext cx="816" cy="256"/>
            </a:xfrm>
            <a:prstGeom prst="rect">
              <a:avLst/>
            </a:prstGeom>
            <a:solidFill>
              <a:srgbClr val="FFFFFF"/>
            </a:solidFill>
            <a:ln w="12700">
              <a:solidFill>
                <a:srgbClr val="000000"/>
              </a:solidFill>
              <a:miter lim="800000"/>
              <a:headEnd type="none" w="sm" len="sm"/>
              <a:tailEnd type="none" w="sm" len="sm"/>
            </a:ln>
          </p:spPr>
          <p:txBody>
            <a:bodyPr>
              <a:spAutoFit/>
            </a:bodyPr>
            <a:lstStyle/>
            <a:p>
              <a:r>
                <a:rPr lang="en-US" sz="2000" dirty="0">
                  <a:solidFill>
                    <a:schemeClr val="bg1"/>
                  </a:solidFill>
                  <a:latin typeface="Times New Roman" pitchFamily="18" charset="0"/>
                </a:rPr>
                <a:t>Fe L</a:t>
              </a:r>
              <a:r>
                <a:rPr lang="en-US" sz="2000" dirty="0">
                  <a:solidFill>
                    <a:schemeClr val="bg1"/>
                  </a:solidFill>
                  <a:latin typeface="Symbol" pitchFamily="18" charset="2"/>
                </a:rPr>
                <a:t>a</a:t>
              </a:r>
              <a:r>
                <a:rPr lang="en-US" sz="2000" dirty="0">
                  <a:solidFill>
                    <a:schemeClr val="bg1"/>
                  </a:solidFill>
                  <a:latin typeface="Times New Roman" pitchFamily="18" charset="0"/>
                </a:rPr>
                <a:t> II</a:t>
              </a:r>
            </a:p>
          </p:txBody>
        </p:sp>
        <p:sp>
          <p:nvSpPr>
            <p:cNvPr id="123918" name="Line 12"/>
            <p:cNvSpPr>
              <a:spLocks noChangeShapeType="1"/>
            </p:cNvSpPr>
            <p:nvPr/>
          </p:nvSpPr>
          <p:spPr bwMode="auto">
            <a:xfrm flipV="1">
              <a:off x="2844" y="3033"/>
              <a:ext cx="0" cy="672"/>
            </a:xfrm>
            <a:prstGeom prst="line">
              <a:avLst/>
            </a:prstGeom>
            <a:noFill/>
            <a:ln w="44450">
              <a:solidFill>
                <a:srgbClr val="000000"/>
              </a:solidFill>
              <a:prstDash val="dash"/>
              <a:round/>
              <a:headEnd/>
              <a:tailEnd type="triangle" w="med" len="lg"/>
            </a:ln>
          </p:spPr>
          <p:txBody>
            <a:bodyPr/>
            <a:lstStyle/>
            <a:p>
              <a:endParaRPr lang="en-US"/>
            </a:p>
          </p:txBody>
        </p:sp>
        <p:sp>
          <p:nvSpPr>
            <p:cNvPr id="123919" name="Text Box 13"/>
            <p:cNvSpPr txBox="1">
              <a:spLocks noChangeArrowheads="1"/>
            </p:cNvSpPr>
            <p:nvPr/>
          </p:nvSpPr>
          <p:spPr bwMode="auto">
            <a:xfrm>
              <a:off x="2928" y="3456"/>
              <a:ext cx="624" cy="215"/>
            </a:xfrm>
            <a:prstGeom prst="rect">
              <a:avLst/>
            </a:prstGeom>
            <a:solidFill>
              <a:srgbClr val="FFFFFF"/>
            </a:solidFill>
            <a:ln w="12700">
              <a:solidFill>
                <a:schemeClr val="bg2"/>
              </a:solidFill>
              <a:miter lim="800000"/>
              <a:headEnd type="none" w="sm" len="sm"/>
              <a:tailEnd type="none" w="sm" len="sm"/>
            </a:ln>
          </p:spPr>
          <p:txBody>
            <a:bodyPr>
              <a:spAutoFit/>
            </a:bodyPr>
            <a:lstStyle/>
            <a:p>
              <a:r>
                <a:rPr lang="en-US" sz="1600" dirty="0">
                  <a:solidFill>
                    <a:schemeClr val="bg1"/>
                  </a:solidFill>
                  <a:latin typeface="Times New Roman" pitchFamily="18" charset="0"/>
                </a:rPr>
                <a:t>Ni L</a:t>
              </a:r>
              <a:r>
                <a:rPr lang="en-US" sz="1600" dirty="0">
                  <a:solidFill>
                    <a:schemeClr val="bg1"/>
                  </a:solidFill>
                  <a:latin typeface="Symbol" pitchFamily="18" charset="2"/>
                </a:rPr>
                <a:t>a</a:t>
              </a:r>
              <a:r>
                <a:rPr lang="en-US" sz="1600" dirty="0">
                  <a:solidFill>
                    <a:schemeClr val="bg1"/>
                  </a:solidFill>
                  <a:latin typeface="Times New Roman" pitchFamily="18" charset="0"/>
                </a:rPr>
                <a:t> III</a:t>
              </a: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Footer Placeholder 2"/>
          <p:cNvSpPr>
            <a:spLocks noGrp="1"/>
          </p:cNvSpPr>
          <p:nvPr>
            <p:ph type="ftr" sz="quarter" idx="10"/>
          </p:nvPr>
        </p:nvSpPr>
        <p:spPr/>
        <p:txBody>
          <a:bodyPr/>
          <a:lstStyle/>
          <a:p>
            <a:r>
              <a:rPr lang="en-US" smtClean="0"/>
              <a:t>Carpenter EPMA Overview 2013</a:t>
            </a:r>
            <a:endParaRPr lang="en-US"/>
          </a:p>
        </p:txBody>
      </p:sp>
      <p:sp>
        <p:nvSpPr>
          <p:cNvPr id="124931" name="Slide Number Placeholder 3"/>
          <p:cNvSpPr>
            <a:spLocks noGrp="1"/>
          </p:cNvSpPr>
          <p:nvPr>
            <p:ph type="sldNum" sz="quarter" idx="11"/>
          </p:nvPr>
        </p:nvSpPr>
        <p:spPr/>
        <p:txBody>
          <a:bodyPr/>
          <a:lstStyle/>
          <a:p>
            <a:fld id="{8B05122B-3E32-4967-B0D8-22DA97C94C1D}" type="slidenum">
              <a:rPr lang="en-US"/>
              <a:pPr/>
              <a:t>102</a:t>
            </a:fld>
            <a:endParaRPr lang="en-US"/>
          </a:p>
        </p:txBody>
      </p:sp>
      <p:sp>
        <p:nvSpPr>
          <p:cNvPr id="124932" name="Rectangle 4"/>
          <p:cNvSpPr>
            <a:spLocks noGrp="1" noChangeArrowheads="1"/>
          </p:cNvSpPr>
          <p:nvPr>
            <p:ph type="title"/>
          </p:nvPr>
        </p:nvSpPr>
        <p:spPr/>
        <p:txBody>
          <a:bodyPr/>
          <a:lstStyle/>
          <a:p>
            <a:r>
              <a:rPr lang="en-US" sz="2800" dirty="0" smtClean="0"/>
              <a:t>EPMA Light Element Analysis:</a:t>
            </a:r>
            <a:br>
              <a:rPr lang="en-US" sz="2800" dirty="0" smtClean="0"/>
            </a:br>
            <a:r>
              <a:rPr lang="en-US" sz="2800" dirty="0" smtClean="0"/>
              <a:t>Effect of Carbon Thickness on O K</a:t>
            </a:r>
            <a:r>
              <a:rPr lang="en-US" sz="2800" dirty="0" smtClean="0">
                <a:latin typeface="Symbol" pitchFamily="18" charset="2"/>
              </a:rPr>
              <a:t>a</a:t>
            </a:r>
            <a:r>
              <a:rPr lang="en-US" sz="2800" dirty="0" smtClean="0"/>
              <a:t> Emitted Intensity</a:t>
            </a:r>
          </a:p>
        </p:txBody>
      </p:sp>
      <p:pic>
        <p:nvPicPr>
          <p:cNvPr id="124933" name="Picture 5"/>
          <p:cNvPicPr>
            <a:picLocks noChangeAspect="1" noChangeArrowheads="1"/>
          </p:cNvPicPr>
          <p:nvPr/>
        </p:nvPicPr>
        <p:blipFill>
          <a:blip r:embed="rId2" cstate="print"/>
          <a:srcRect/>
          <a:stretch>
            <a:fillRect/>
          </a:stretch>
        </p:blipFill>
        <p:spPr bwMode="auto">
          <a:xfrm>
            <a:off x="990600" y="1295400"/>
            <a:ext cx="6705600" cy="5089525"/>
          </a:xfrm>
          <a:prstGeom prst="rect">
            <a:avLst/>
          </a:prstGeom>
          <a:noFill/>
          <a:ln w="12700">
            <a:noFill/>
            <a:miter lim="800000"/>
            <a:headEnd type="none" w="sm" len="sm"/>
            <a:tailEnd type="none" w="sm" len="sm"/>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Footer Placeholder 3"/>
          <p:cNvSpPr>
            <a:spLocks noGrp="1"/>
          </p:cNvSpPr>
          <p:nvPr>
            <p:ph type="ftr" sz="quarter" idx="10"/>
          </p:nvPr>
        </p:nvSpPr>
        <p:spPr/>
        <p:txBody>
          <a:bodyPr/>
          <a:lstStyle/>
          <a:p>
            <a:r>
              <a:rPr lang="en-US" smtClean="0"/>
              <a:t>Carpenter EPMA Overview 2013</a:t>
            </a:r>
            <a:endParaRPr lang="en-US"/>
          </a:p>
        </p:txBody>
      </p:sp>
      <p:sp>
        <p:nvSpPr>
          <p:cNvPr id="125955" name="Slide Number Placeholder 4"/>
          <p:cNvSpPr>
            <a:spLocks noGrp="1"/>
          </p:cNvSpPr>
          <p:nvPr>
            <p:ph type="sldNum" sz="quarter" idx="11"/>
          </p:nvPr>
        </p:nvSpPr>
        <p:spPr/>
        <p:txBody>
          <a:bodyPr/>
          <a:lstStyle/>
          <a:p>
            <a:fld id="{A0BEF6AD-268A-4F58-9B14-3AD99B047E48}" type="slidenum">
              <a:rPr lang="en-US"/>
              <a:pPr/>
              <a:t>103</a:t>
            </a:fld>
            <a:endParaRPr lang="en-US"/>
          </a:p>
        </p:txBody>
      </p:sp>
      <p:sp>
        <p:nvSpPr>
          <p:cNvPr id="125956" name="Rectangle 2"/>
          <p:cNvSpPr>
            <a:spLocks noGrp="1" noChangeArrowheads="1"/>
          </p:cNvSpPr>
          <p:nvPr>
            <p:ph type="title"/>
          </p:nvPr>
        </p:nvSpPr>
        <p:spPr>
          <a:xfrm>
            <a:off x="677863" y="0"/>
            <a:ext cx="7712076" cy="762000"/>
          </a:xfrm>
        </p:spPr>
        <p:txBody>
          <a:bodyPr/>
          <a:lstStyle/>
          <a:p>
            <a:r>
              <a:rPr lang="en-US" smtClean="0"/>
              <a:t>Beam Sensitive Materials</a:t>
            </a:r>
          </a:p>
        </p:txBody>
      </p:sp>
      <p:sp>
        <p:nvSpPr>
          <p:cNvPr id="125957" name="Rectangle 3"/>
          <p:cNvSpPr>
            <a:spLocks noGrp="1" noChangeArrowheads="1"/>
          </p:cNvSpPr>
          <p:nvPr>
            <p:ph type="body" idx="1"/>
          </p:nvPr>
        </p:nvSpPr>
        <p:spPr>
          <a:xfrm>
            <a:off x="457200" y="762000"/>
            <a:ext cx="8458200" cy="5638800"/>
          </a:xfrm>
        </p:spPr>
        <p:txBody>
          <a:bodyPr/>
          <a:lstStyle/>
          <a:p>
            <a:pPr>
              <a:lnSpc>
                <a:spcPct val="90000"/>
              </a:lnSpc>
            </a:pPr>
            <a:r>
              <a:rPr lang="en-US" sz="2100" dirty="0" smtClean="0"/>
              <a:t>Is the sample or standard stable under the electron beam?  At the probe current proposed for measurement?</a:t>
            </a:r>
          </a:p>
          <a:p>
            <a:pPr>
              <a:lnSpc>
                <a:spcPct val="90000"/>
              </a:lnSpc>
            </a:pPr>
            <a:r>
              <a:rPr lang="en-US" sz="2100" dirty="0" smtClean="0"/>
              <a:t>Reduce the probe current, at constant beam diameter, to reduce beam damage.  Voltage is not an issue for SEM/EPMA.</a:t>
            </a:r>
          </a:p>
          <a:p>
            <a:pPr>
              <a:lnSpc>
                <a:spcPct val="90000"/>
              </a:lnSpc>
            </a:pPr>
            <a:r>
              <a:rPr lang="en-US" sz="2100" dirty="0" smtClean="0"/>
              <a:t>Defocusing the beam reduces the electron dose per unit area, and is the most effective means of reducing damage.</a:t>
            </a:r>
          </a:p>
          <a:p>
            <a:pPr>
              <a:lnSpc>
                <a:spcPct val="90000"/>
              </a:lnSpc>
            </a:pPr>
            <a:r>
              <a:rPr lang="en-US" sz="2100" dirty="0" smtClean="0"/>
              <a:t>Determine stability by performing “time scan”, measuring the count rate as a function of time; the count rate should not go up or down.  Recheck sample charging.</a:t>
            </a:r>
          </a:p>
          <a:p>
            <a:pPr>
              <a:lnSpc>
                <a:spcPct val="90000"/>
              </a:lnSpc>
            </a:pPr>
            <a:r>
              <a:rPr lang="en-US" sz="2100" dirty="0" smtClean="0"/>
              <a:t>Alternatively, perform replicate analyses on the same spot.  If subsequent analyses duplicate the first, either no damage has occurred or it all occurred in the first analysis.</a:t>
            </a:r>
          </a:p>
          <a:p>
            <a:pPr>
              <a:lnSpc>
                <a:spcPct val="90000"/>
              </a:lnSpc>
            </a:pPr>
            <a:r>
              <a:rPr lang="en-US" sz="2100" dirty="0" smtClean="0"/>
              <a:t>After completion of the analysis, inspect the analysis point using secondary and backscattered-electron imaging.  There should be no detectable damage or burn mark.</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Footer Placeholder 2"/>
          <p:cNvSpPr>
            <a:spLocks noGrp="1"/>
          </p:cNvSpPr>
          <p:nvPr>
            <p:ph type="ftr" sz="quarter" idx="10"/>
          </p:nvPr>
        </p:nvSpPr>
        <p:spPr/>
        <p:txBody>
          <a:bodyPr/>
          <a:lstStyle/>
          <a:p>
            <a:r>
              <a:rPr lang="en-US" smtClean="0"/>
              <a:t>Carpenter EPMA Overview 2013</a:t>
            </a:r>
            <a:endParaRPr lang="en-US"/>
          </a:p>
        </p:txBody>
      </p:sp>
      <p:sp>
        <p:nvSpPr>
          <p:cNvPr id="126979" name="Slide Number Placeholder 3"/>
          <p:cNvSpPr>
            <a:spLocks noGrp="1"/>
          </p:cNvSpPr>
          <p:nvPr>
            <p:ph type="sldNum" sz="quarter" idx="11"/>
          </p:nvPr>
        </p:nvSpPr>
        <p:spPr/>
        <p:txBody>
          <a:bodyPr/>
          <a:lstStyle/>
          <a:p>
            <a:fld id="{586EE608-72FF-4973-BD9B-7BCC342228AF}" type="slidenum">
              <a:rPr lang="en-US"/>
              <a:pPr/>
              <a:t>104</a:t>
            </a:fld>
            <a:endParaRPr lang="en-US"/>
          </a:p>
        </p:txBody>
      </p:sp>
      <p:sp>
        <p:nvSpPr>
          <p:cNvPr id="126980" name="Rectangle 4"/>
          <p:cNvSpPr>
            <a:spLocks noGrp="1" noChangeArrowheads="1"/>
          </p:cNvSpPr>
          <p:nvPr>
            <p:ph type="title"/>
          </p:nvPr>
        </p:nvSpPr>
        <p:spPr/>
        <p:txBody>
          <a:bodyPr/>
          <a:lstStyle/>
          <a:p>
            <a:r>
              <a:rPr lang="en-US" sz="2800" dirty="0" smtClean="0"/>
              <a:t>Beam Diameter vs. Probe Current: FE-EPMA</a:t>
            </a:r>
            <a:br>
              <a:rPr lang="en-US" sz="2800" dirty="0" smtClean="0"/>
            </a:br>
            <a:r>
              <a:rPr lang="en-US" sz="2800" dirty="0" smtClean="0"/>
              <a:t>Kimura et. al., </a:t>
            </a:r>
            <a:r>
              <a:rPr lang="en-US" sz="2800" dirty="0" err="1" smtClean="0"/>
              <a:t>Microchim</a:t>
            </a:r>
            <a:r>
              <a:rPr lang="en-US" sz="2800" dirty="0" smtClean="0"/>
              <a:t> </a:t>
            </a:r>
            <a:r>
              <a:rPr lang="en-US" sz="2800" dirty="0" err="1" smtClean="0"/>
              <a:t>Acta</a:t>
            </a:r>
            <a:r>
              <a:rPr lang="en-US" sz="2800" dirty="0" smtClean="0"/>
              <a:t>, 155, 175-178 (2006)</a:t>
            </a:r>
          </a:p>
        </p:txBody>
      </p:sp>
      <p:pic>
        <p:nvPicPr>
          <p:cNvPr id="126981" name="Picture 5"/>
          <p:cNvPicPr>
            <a:picLocks noChangeAspect="1" noChangeArrowheads="1"/>
          </p:cNvPicPr>
          <p:nvPr/>
        </p:nvPicPr>
        <p:blipFill>
          <a:blip r:embed="rId2" cstate="print"/>
          <a:srcRect/>
          <a:stretch>
            <a:fillRect/>
          </a:stretch>
        </p:blipFill>
        <p:spPr bwMode="auto">
          <a:xfrm>
            <a:off x="2057400" y="1219201"/>
            <a:ext cx="5181600" cy="4979988"/>
          </a:xfrm>
          <a:prstGeom prst="rect">
            <a:avLst/>
          </a:prstGeom>
          <a:noFill/>
          <a:ln w="12700">
            <a:noFill/>
            <a:miter lim="800000"/>
            <a:headEnd type="none" w="sm" len="sm"/>
            <a:tailEnd type="none" w="sm" len="sm"/>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Footer Placeholder 2"/>
          <p:cNvSpPr>
            <a:spLocks noGrp="1"/>
          </p:cNvSpPr>
          <p:nvPr>
            <p:ph type="ftr" sz="quarter" idx="10"/>
          </p:nvPr>
        </p:nvSpPr>
        <p:spPr/>
        <p:txBody>
          <a:bodyPr/>
          <a:lstStyle/>
          <a:p>
            <a:r>
              <a:rPr lang="en-US" smtClean="0"/>
              <a:t>Carpenter EPMA Overview 2013</a:t>
            </a:r>
            <a:endParaRPr lang="en-US"/>
          </a:p>
        </p:txBody>
      </p:sp>
      <p:sp>
        <p:nvSpPr>
          <p:cNvPr id="128003" name="Slide Number Placeholder 3"/>
          <p:cNvSpPr>
            <a:spLocks noGrp="1"/>
          </p:cNvSpPr>
          <p:nvPr>
            <p:ph type="sldNum" sz="quarter" idx="11"/>
          </p:nvPr>
        </p:nvSpPr>
        <p:spPr/>
        <p:txBody>
          <a:bodyPr/>
          <a:lstStyle/>
          <a:p>
            <a:fld id="{7C1982E5-2F0D-4FC6-A109-1546E00D9174}" type="slidenum">
              <a:rPr lang="en-US"/>
              <a:pPr/>
              <a:t>105</a:t>
            </a:fld>
            <a:endParaRPr lang="en-US"/>
          </a:p>
        </p:txBody>
      </p:sp>
      <p:sp>
        <p:nvSpPr>
          <p:cNvPr id="128004" name="Rectangle 4"/>
          <p:cNvSpPr>
            <a:spLocks noGrp="1" noChangeArrowheads="1"/>
          </p:cNvSpPr>
          <p:nvPr>
            <p:ph type="title"/>
          </p:nvPr>
        </p:nvSpPr>
        <p:spPr/>
        <p:txBody>
          <a:bodyPr/>
          <a:lstStyle/>
          <a:p>
            <a:r>
              <a:rPr lang="en-US" sz="2800" dirty="0" smtClean="0"/>
              <a:t>Beam-sensitive Materials:</a:t>
            </a:r>
            <a:br>
              <a:rPr lang="en-US" sz="2800" dirty="0" smtClean="0"/>
            </a:br>
            <a:r>
              <a:rPr lang="en-US" sz="2800" dirty="0" smtClean="0"/>
              <a:t>Time-dependent X-ray Count Rate</a:t>
            </a:r>
          </a:p>
        </p:txBody>
      </p:sp>
      <p:grpSp>
        <p:nvGrpSpPr>
          <p:cNvPr id="128005" name="Group 10"/>
          <p:cNvGrpSpPr>
            <a:grpSpLocks/>
          </p:cNvGrpSpPr>
          <p:nvPr/>
        </p:nvGrpSpPr>
        <p:grpSpPr bwMode="auto">
          <a:xfrm>
            <a:off x="304800" y="1641475"/>
            <a:ext cx="5568950" cy="3692525"/>
            <a:chOff x="1824" y="720"/>
            <a:chExt cx="3508" cy="2326"/>
          </a:xfrm>
        </p:grpSpPr>
        <p:pic>
          <p:nvPicPr>
            <p:cNvPr id="128008" name="Picture 7"/>
            <p:cNvPicPr>
              <a:picLocks noChangeAspect="1" noChangeArrowheads="1"/>
            </p:cNvPicPr>
            <p:nvPr/>
          </p:nvPicPr>
          <p:blipFill>
            <a:blip r:embed="rId2" cstate="print"/>
            <a:srcRect/>
            <a:stretch>
              <a:fillRect/>
            </a:stretch>
          </p:blipFill>
          <p:spPr bwMode="auto">
            <a:xfrm>
              <a:off x="1920" y="960"/>
              <a:ext cx="3360" cy="1995"/>
            </a:xfrm>
            <a:prstGeom prst="rect">
              <a:avLst/>
            </a:prstGeom>
            <a:noFill/>
            <a:ln w="9525">
              <a:noFill/>
              <a:miter lim="800000"/>
              <a:headEnd/>
              <a:tailEnd/>
            </a:ln>
          </p:spPr>
        </p:pic>
        <p:sp>
          <p:nvSpPr>
            <p:cNvPr id="128009" name="Text Box 8"/>
            <p:cNvSpPr txBox="1">
              <a:spLocks noChangeArrowheads="1"/>
            </p:cNvSpPr>
            <p:nvPr/>
          </p:nvSpPr>
          <p:spPr bwMode="auto">
            <a:xfrm>
              <a:off x="1824" y="720"/>
              <a:ext cx="3508" cy="258"/>
            </a:xfrm>
            <a:prstGeom prst="rect">
              <a:avLst/>
            </a:prstGeom>
            <a:solidFill>
              <a:srgbClr val="FFFFFF"/>
            </a:solidFill>
            <a:ln w="12700">
              <a:solidFill>
                <a:srgbClr val="000000"/>
              </a:solidFill>
              <a:miter lim="800000"/>
              <a:headEnd/>
              <a:tailEnd/>
            </a:ln>
          </p:spPr>
          <p:txBody>
            <a:bodyPr>
              <a:spAutoFit/>
            </a:bodyPr>
            <a:lstStyle/>
            <a:p>
              <a:pPr eaLnBrk="1" hangingPunct="1">
                <a:spcBef>
                  <a:spcPct val="50000"/>
                </a:spcBef>
              </a:pPr>
              <a:r>
                <a:rPr lang="en-US" sz="2000" dirty="0">
                  <a:solidFill>
                    <a:schemeClr val="bg2"/>
                  </a:solidFill>
                  <a:latin typeface="Times New Roman" pitchFamily="18" charset="0"/>
                </a:rPr>
                <a:t>Normalized X-ray Intensity vs. Time (2000 sec FS)</a:t>
              </a:r>
            </a:p>
          </p:txBody>
        </p:sp>
        <p:sp>
          <p:nvSpPr>
            <p:cNvPr id="128010" name="Text Box 9"/>
            <p:cNvSpPr txBox="1">
              <a:spLocks noChangeArrowheads="1"/>
            </p:cNvSpPr>
            <p:nvPr/>
          </p:nvSpPr>
          <p:spPr bwMode="auto">
            <a:xfrm>
              <a:off x="2448" y="2784"/>
              <a:ext cx="2064" cy="262"/>
            </a:xfrm>
            <a:prstGeom prst="rect">
              <a:avLst/>
            </a:prstGeom>
            <a:solidFill>
              <a:srgbClr val="FFFFFF"/>
            </a:solidFill>
            <a:ln w="19050">
              <a:solidFill>
                <a:schemeClr val="tx1"/>
              </a:solidFill>
              <a:miter lim="800000"/>
              <a:headEnd/>
              <a:tailEnd/>
            </a:ln>
          </p:spPr>
          <p:txBody>
            <a:bodyPr>
              <a:spAutoFit/>
            </a:bodyPr>
            <a:lstStyle/>
            <a:p>
              <a:pPr eaLnBrk="1" hangingPunct="1">
                <a:spcBef>
                  <a:spcPct val="50000"/>
                </a:spcBef>
              </a:pPr>
              <a:r>
                <a:rPr lang="en-US" sz="2000" dirty="0">
                  <a:solidFill>
                    <a:schemeClr val="bg2"/>
                  </a:solidFill>
                  <a:latin typeface="Times New Roman" pitchFamily="18" charset="0"/>
                </a:rPr>
                <a:t>Time, seconds (2000 sec FS)</a:t>
              </a:r>
            </a:p>
          </p:txBody>
        </p:sp>
      </p:grpSp>
      <p:pic>
        <p:nvPicPr>
          <p:cNvPr id="128006" name="Picture 11"/>
          <p:cNvPicPr>
            <a:picLocks noChangeAspect="1" noChangeArrowheads="1"/>
          </p:cNvPicPr>
          <p:nvPr/>
        </p:nvPicPr>
        <p:blipFill>
          <a:blip r:embed="rId3" cstate="print"/>
          <a:srcRect/>
          <a:stretch>
            <a:fillRect/>
          </a:stretch>
        </p:blipFill>
        <p:spPr bwMode="auto">
          <a:xfrm>
            <a:off x="5105400" y="2133601"/>
            <a:ext cx="3886200" cy="1947863"/>
          </a:xfrm>
          <a:prstGeom prst="rect">
            <a:avLst/>
          </a:prstGeom>
          <a:noFill/>
          <a:ln w="9525">
            <a:noFill/>
            <a:miter lim="800000"/>
            <a:headEnd/>
            <a:tailEnd/>
          </a:ln>
        </p:spPr>
      </p:pic>
      <p:sp>
        <p:nvSpPr>
          <p:cNvPr id="128007" name="Text Box 12"/>
          <p:cNvSpPr txBox="1">
            <a:spLocks noChangeArrowheads="1"/>
          </p:cNvSpPr>
          <p:nvPr/>
        </p:nvSpPr>
        <p:spPr bwMode="auto">
          <a:xfrm>
            <a:off x="5114927" y="4114800"/>
            <a:ext cx="3876674" cy="1738930"/>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pPr>
              <a:spcBef>
                <a:spcPct val="50000"/>
              </a:spcBef>
            </a:pPr>
            <a:r>
              <a:rPr lang="en-US" sz="1800" dirty="0">
                <a:solidFill>
                  <a:srgbClr val="020202"/>
                </a:solidFill>
                <a:latin typeface="Symbol" pitchFamily="18" charset="2"/>
              </a:rPr>
              <a:t>D</a:t>
            </a:r>
            <a:r>
              <a:rPr lang="en-US" sz="1800" dirty="0">
                <a:solidFill>
                  <a:srgbClr val="020202"/>
                </a:solidFill>
                <a:latin typeface="Times New Roman" pitchFamily="18" charset="0"/>
              </a:rPr>
              <a:t>T (degrees K) from Castaing equation:</a:t>
            </a:r>
            <a:br>
              <a:rPr lang="en-US" sz="1800" dirty="0">
                <a:solidFill>
                  <a:srgbClr val="020202"/>
                </a:solidFill>
                <a:latin typeface="Times New Roman" pitchFamily="18" charset="0"/>
              </a:rPr>
            </a:br>
            <a:r>
              <a:rPr lang="en-US" sz="1800" dirty="0">
                <a:solidFill>
                  <a:srgbClr val="020202"/>
                </a:solidFill>
                <a:latin typeface="Times New Roman" pitchFamily="18" charset="0"/>
              </a:rPr>
              <a:t> 	</a:t>
            </a:r>
            <a:r>
              <a:rPr lang="en-US" sz="1800" dirty="0">
                <a:solidFill>
                  <a:srgbClr val="020202"/>
                </a:solidFill>
                <a:latin typeface="Symbol" pitchFamily="18" charset="2"/>
              </a:rPr>
              <a:t>D</a:t>
            </a:r>
            <a:r>
              <a:rPr lang="en-US" sz="1800" dirty="0">
                <a:solidFill>
                  <a:srgbClr val="020202"/>
                </a:solidFill>
                <a:latin typeface="Times New Roman" pitchFamily="18" charset="0"/>
              </a:rPr>
              <a:t>T</a:t>
            </a:r>
            <a:r>
              <a:rPr lang="en-US" sz="1800" dirty="0">
                <a:solidFill>
                  <a:srgbClr val="020202"/>
                </a:solidFill>
                <a:latin typeface="Times New Roman" pitchFamily="18" charset="0"/>
                <a:cs typeface="Arial" pitchFamily="34" charset="0"/>
              </a:rPr>
              <a:t> = 4.8 </a:t>
            </a:r>
            <a:r>
              <a:rPr lang="en-US" sz="1800" dirty="0" err="1">
                <a:solidFill>
                  <a:srgbClr val="020202"/>
                </a:solidFill>
                <a:latin typeface="Times New Roman" pitchFamily="18" charset="0"/>
                <a:cs typeface="Arial" pitchFamily="34" charset="0"/>
              </a:rPr>
              <a:t>E</a:t>
            </a:r>
            <a:r>
              <a:rPr lang="en-US" sz="1800" baseline="-25000" dirty="0" err="1">
                <a:solidFill>
                  <a:srgbClr val="020202"/>
                </a:solidFill>
                <a:latin typeface="Times New Roman" pitchFamily="18" charset="0"/>
                <a:cs typeface="Arial" pitchFamily="34" charset="0"/>
              </a:rPr>
              <a:t>o</a:t>
            </a:r>
            <a:r>
              <a:rPr lang="en-US" sz="1800" dirty="0">
                <a:solidFill>
                  <a:srgbClr val="020202"/>
                </a:solidFill>
                <a:latin typeface="Times New Roman" pitchFamily="18" charset="0"/>
                <a:cs typeface="Arial" pitchFamily="34" charset="0"/>
              </a:rPr>
              <a:t> </a:t>
            </a:r>
            <a:r>
              <a:rPr lang="en-US" sz="1800" dirty="0" err="1">
                <a:solidFill>
                  <a:srgbClr val="020202"/>
                </a:solidFill>
                <a:latin typeface="Times New Roman" pitchFamily="18" charset="0"/>
                <a:cs typeface="Arial" pitchFamily="34" charset="0"/>
              </a:rPr>
              <a:t>i</a:t>
            </a:r>
            <a:r>
              <a:rPr lang="en-US" sz="1800" dirty="0">
                <a:solidFill>
                  <a:srgbClr val="020202"/>
                </a:solidFill>
                <a:latin typeface="Times New Roman" pitchFamily="18" charset="0"/>
                <a:cs typeface="Arial" pitchFamily="34" charset="0"/>
              </a:rPr>
              <a:t> / </a:t>
            </a:r>
            <a:r>
              <a:rPr lang="en-US" sz="1800" dirty="0">
                <a:solidFill>
                  <a:srgbClr val="020202"/>
                </a:solidFill>
                <a:latin typeface="Symbol" pitchFamily="18" charset="2"/>
                <a:cs typeface="Arial" pitchFamily="34" charset="0"/>
              </a:rPr>
              <a:t>l</a:t>
            </a:r>
            <a:r>
              <a:rPr lang="en-US" sz="1800" dirty="0">
                <a:solidFill>
                  <a:srgbClr val="020202"/>
                </a:solidFill>
                <a:latin typeface="Times New Roman" pitchFamily="18" charset="0"/>
                <a:cs typeface="Arial" pitchFamily="34" charset="0"/>
              </a:rPr>
              <a:t> d</a:t>
            </a:r>
            <a:br>
              <a:rPr lang="en-US" sz="1800" dirty="0">
                <a:solidFill>
                  <a:srgbClr val="020202"/>
                </a:solidFill>
                <a:latin typeface="Times New Roman" pitchFamily="18" charset="0"/>
                <a:cs typeface="Arial" pitchFamily="34" charset="0"/>
              </a:rPr>
            </a:br>
            <a:r>
              <a:rPr lang="en-US" sz="1800" dirty="0" err="1">
                <a:solidFill>
                  <a:srgbClr val="020202"/>
                </a:solidFill>
                <a:latin typeface="Times New Roman" pitchFamily="18" charset="0"/>
                <a:cs typeface="Arial" pitchFamily="34" charset="0"/>
              </a:rPr>
              <a:t>E</a:t>
            </a:r>
            <a:r>
              <a:rPr lang="en-US" sz="1800" baseline="-25000" dirty="0" err="1">
                <a:solidFill>
                  <a:srgbClr val="020202"/>
                </a:solidFill>
                <a:latin typeface="Times New Roman" pitchFamily="18" charset="0"/>
                <a:cs typeface="Arial" pitchFamily="34" charset="0"/>
              </a:rPr>
              <a:t>o</a:t>
            </a:r>
            <a:r>
              <a:rPr lang="en-US" sz="1800" dirty="0">
                <a:solidFill>
                  <a:srgbClr val="020202"/>
                </a:solidFill>
                <a:latin typeface="Times New Roman" pitchFamily="18" charset="0"/>
                <a:cs typeface="Arial" pitchFamily="34" charset="0"/>
              </a:rPr>
              <a:t> beam voltage </a:t>
            </a:r>
            <a:r>
              <a:rPr lang="en-US" sz="1800" dirty="0" err="1">
                <a:solidFill>
                  <a:srgbClr val="020202"/>
                </a:solidFill>
                <a:latin typeface="Times New Roman" pitchFamily="18" charset="0"/>
                <a:cs typeface="Arial" pitchFamily="34" charset="0"/>
              </a:rPr>
              <a:t>keV</a:t>
            </a:r>
            <a:r>
              <a:rPr lang="en-US" sz="1800" dirty="0">
                <a:solidFill>
                  <a:srgbClr val="020202"/>
                </a:solidFill>
                <a:latin typeface="Times New Roman" pitchFamily="18" charset="0"/>
                <a:cs typeface="Arial" pitchFamily="34" charset="0"/>
              </a:rPr>
              <a:t/>
            </a:r>
            <a:br>
              <a:rPr lang="en-US" sz="1800" dirty="0">
                <a:solidFill>
                  <a:srgbClr val="020202"/>
                </a:solidFill>
                <a:latin typeface="Times New Roman" pitchFamily="18" charset="0"/>
                <a:cs typeface="Arial" pitchFamily="34" charset="0"/>
              </a:rPr>
            </a:br>
            <a:r>
              <a:rPr lang="en-US" sz="1800" dirty="0" err="1">
                <a:solidFill>
                  <a:srgbClr val="020202"/>
                </a:solidFill>
                <a:latin typeface="Times New Roman" pitchFamily="18" charset="0"/>
                <a:cs typeface="Arial" pitchFamily="34" charset="0"/>
              </a:rPr>
              <a:t>i</a:t>
            </a:r>
            <a:r>
              <a:rPr lang="en-US" sz="1800" dirty="0">
                <a:solidFill>
                  <a:srgbClr val="020202"/>
                </a:solidFill>
                <a:latin typeface="Times New Roman" pitchFamily="18" charset="0"/>
                <a:cs typeface="Arial" pitchFamily="34" charset="0"/>
              </a:rPr>
              <a:t> probe current </a:t>
            </a:r>
            <a:r>
              <a:rPr lang="en-US" sz="1800" dirty="0" err="1">
                <a:solidFill>
                  <a:srgbClr val="020202"/>
                </a:solidFill>
                <a:latin typeface="Times New Roman" pitchFamily="18" charset="0"/>
                <a:cs typeface="Arial" pitchFamily="34" charset="0"/>
              </a:rPr>
              <a:t>uA</a:t>
            </a:r>
            <a:r>
              <a:rPr lang="en-US" sz="1800" dirty="0">
                <a:solidFill>
                  <a:srgbClr val="020202"/>
                </a:solidFill>
                <a:latin typeface="Times New Roman" pitchFamily="18" charset="0"/>
                <a:cs typeface="Arial" pitchFamily="34" charset="0"/>
              </a:rPr>
              <a:t/>
            </a:r>
            <a:br>
              <a:rPr lang="en-US" sz="1800" dirty="0">
                <a:solidFill>
                  <a:srgbClr val="020202"/>
                </a:solidFill>
                <a:latin typeface="Times New Roman" pitchFamily="18" charset="0"/>
                <a:cs typeface="Arial" pitchFamily="34" charset="0"/>
              </a:rPr>
            </a:br>
            <a:r>
              <a:rPr lang="en-US" sz="1800" dirty="0">
                <a:solidFill>
                  <a:srgbClr val="020202"/>
                </a:solidFill>
                <a:latin typeface="Symbol" pitchFamily="18" charset="2"/>
                <a:cs typeface="Arial" pitchFamily="34" charset="0"/>
              </a:rPr>
              <a:t>l</a:t>
            </a:r>
            <a:r>
              <a:rPr lang="en-US" sz="1800" dirty="0">
                <a:solidFill>
                  <a:srgbClr val="020202"/>
                </a:solidFill>
                <a:latin typeface="Times New Roman" pitchFamily="18" charset="0"/>
                <a:cs typeface="Arial" pitchFamily="34" charset="0"/>
              </a:rPr>
              <a:t> thermal conductivity W/cm deg K</a:t>
            </a:r>
            <a:br>
              <a:rPr lang="en-US" sz="1800" dirty="0">
                <a:solidFill>
                  <a:srgbClr val="020202"/>
                </a:solidFill>
                <a:latin typeface="Times New Roman" pitchFamily="18" charset="0"/>
                <a:cs typeface="Arial" pitchFamily="34" charset="0"/>
              </a:rPr>
            </a:br>
            <a:r>
              <a:rPr lang="en-US" sz="1800" dirty="0">
                <a:solidFill>
                  <a:srgbClr val="020202"/>
                </a:solidFill>
                <a:latin typeface="Times New Roman" pitchFamily="18" charset="0"/>
                <a:cs typeface="Arial" pitchFamily="34" charset="0"/>
              </a:rPr>
              <a:t>d beam diameter in </a:t>
            </a:r>
            <a:r>
              <a:rPr lang="en-US" sz="1800" dirty="0">
                <a:solidFill>
                  <a:srgbClr val="020202"/>
                </a:solidFill>
                <a:latin typeface="Symbol" pitchFamily="18" charset="2"/>
                <a:cs typeface="Arial" pitchFamily="34" charset="0"/>
              </a:rPr>
              <a:t>m</a:t>
            </a:r>
            <a:r>
              <a:rPr lang="en-US" sz="1800" dirty="0">
                <a:solidFill>
                  <a:srgbClr val="020202"/>
                </a:solidFill>
                <a:latin typeface="Times New Roman" pitchFamily="18" charset="0"/>
                <a:cs typeface="Arial" pitchFamily="34" charset="0"/>
              </a:rPr>
              <a:t>m</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377992" y="1897537"/>
            <a:ext cx="8386339" cy="1934480"/>
          </a:xfrm>
        </p:spPr>
        <p:txBody>
          <a:bodyPr/>
          <a:lstStyle/>
          <a:p>
            <a:pPr algn="ctr" eaLnBrk="1" hangingPunct="1"/>
            <a:r>
              <a:rPr lang="en-US" dirty="0" smtClean="0"/>
              <a:t>Accuracy WDS vs. EDS</a:t>
            </a:r>
            <a:endParaRPr lang="en-US" dirty="0" smtClean="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Footer Placeholder 3"/>
          <p:cNvSpPr>
            <a:spLocks noGrp="1"/>
          </p:cNvSpPr>
          <p:nvPr>
            <p:ph type="ftr" sz="quarter" idx="10"/>
          </p:nvPr>
        </p:nvSpPr>
        <p:spPr/>
        <p:txBody>
          <a:bodyPr/>
          <a:lstStyle/>
          <a:p>
            <a:r>
              <a:rPr lang="en-US" smtClean="0"/>
              <a:t>Carpenter EPMA Overview 2013</a:t>
            </a:r>
            <a:endParaRPr lang="en-US"/>
          </a:p>
        </p:txBody>
      </p:sp>
      <p:sp>
        <p:nvSpPr>
          <p:cNvPr id="130051" name="Slide Number Placeholder 4"/>
          <p:cNvSpPr>
            <a:spLocks noGrp="1"/>
          </p:cNvSpPr>
          <p:nvPr>
            <p:ph type="sldNum" sz="quarter" idx="11"/>
          </p:nvPr>
        </p:nvSpPr>
        <p:spPr/>
        <p:txBody>
          <a:bodyPr/>
          <a:lstStyle/>
          <a:p>
            <a:fld id="{1BCF5D1A-7AEC-4D61-AFF6-D9922E4B6256}" type="slidenum">
              <a:rPr lang="en-US"/>
              <a:pPr/>
              <a:t>107</a:t>
            </a:fld>
            <a:endParaRPr lang="en-US"/>
          </a:p>
        </p:txBody>
      </p:sp>
      <p:sp>
        <p:nvSpPr>
          <p:cNvPr id="130052" name="Rectangle 2"/>
          <p:cNvSpPr>
            <a:spLocks noGrp="1" noChangeArrowheads="1"/>
          </p:cNvSpPr>
          <p:nvPr>
            <p:ph type="title"/>
          </p:nvPr>
        </p:nvSpPr>
        <p:spPr/>
        <p:txBody>
          <a:bodyPr/>
          <a:lstStyle/>
          <a:p>
            <a:r>
              <a:rPr lang="en-US" smtClean="0"/>
              <a:t>CMASTF Silicate Standards</a:t>
            </a:r>
            <a:br>
              <a:rPr lang="en-US" smtClean="0"/>
            </a:br>
            <a:r>
              <a:rPr lang="en-US" smtClean="0"/>
              <a:t>Geological materials are multicomponent</a:t>
            </a:r>
          </a:p>
        </p:txBody>
      </p:sp>
      <p:sp>
        <p:nvSpPr>
          <p:cNvPr id="130053" name="Rectangle 3"/>
          <p:cNvSpPr>
            <a:spLocks noGrp="1" noChangeArrowheads="1"/>
          </p:cNvSpPr>
          <p:nvPr>
            <p:ph type="body" idx="1"/>
          </p:nvPr>
        </p:nvSpPr>
        <p:spPr>
          <a:xfrm>
            <a:off x="152401" y="1143001"/>
            <a:ext cx="8686800" cy="5257800"/>
          </a:xfrm>
        </p:spPr>
        <p:txBody>
          <a:bodyPr/>
          <a:lstStyle/>
          <a:p>
            <a:r>
              <a:rPr lang="en-US" sz="2000" dirty="0" smtClean="0"/>
              <a:t>  End-member stoichiometric silicate and oxide mineral standards</a:t>
            </a:r>
          </a:p>
          <a:p>
            <a:r>
              <a:rPr lang="en-US" sz="2000" dirty="0" smtClean="0"/>
              <a:t>  Primary standards:</a:t>
            </a:r>
            <a:br>
              <a:rPr lang="en-US" sz="2000" dirty="0" smtClean="0"/>
            </a:br>
            <a:r>
              <a:rPr lang="en-US" sz="2000" dirty="0" smtClean="0"/>
              <a:t>	</a:t>
            </a:r>
            <a:r>
              <a:rPr lang="en-US" sz="2000" dirty="0" err="1" smtClean="0"/>
              <a:t>MgO</a:t>
            </a:r>
            <a:r>
              <a:rPr lang="en-US" sz="2000" dirty="0" smtClean="0"/>
              <a:t>, Al</a:t>
            </a:r>
            <a:r>
              <a:rPr lang="en-US" sz="2000" baseline="-25000" dirty="0" smtClean="0"/>
              <a:t>2</a:t>
            </a:r>
            <a:r>
              <a:rPr lang="en-US" sz="2000" dirty="0" smtClean="0"/>
              <a:t>O</a:t>
            </a:r>
            <a:r>
              <a:rPr lang="en-US" sz="2000" baseline="-25000" dirty="0" smtClean="0"/>
              <a:t>3</a:t>
            </a:r>
            <a:r>
              <a:rPr lang="en-US" sz="2000" dirty="0" smtClean="0"/>
              <a:t>, SiO</a:t>
            </a:r>
            <a:r>
              <a:rPr lang="en-US" sz="2000" baseline="-25000" dirty="0" smtClean="0"/>
              <a:t>2</a:t>
            </a:r>
            <a:r>
              <a:rPr lang="en-US" sz="2000" dirty="0" smtClean="0"/>
              <a:t>, CaSiO</a:t>
            </a:r>
            <a:r>
              <a:rPr lang="en-US" sz="2000" baseline="-25000" dirty="0" smtClean="0"/>
              <a:t>3</a:t>
            </a:r>
            <a:r>
              <a:rPr lang="en-US" sz="2000" dirty="0" smtClean="0"/>
              <a:t>, TiO</a:t>
            </a:r>
            <a:r>
              <a:rPr lang="en-US" sz="2000" baseline="-25000" dirty="0" smtClean="0"/>
              <a:t>2</a:t>
            </a:r>
            <a:r>
              <a:rPr lang="en-US" sz="2000" dirty="0" smtClean="0"/>
              <a:t>, and Fe</a:t>
            </a:r>
            <a:r>
              <a:rPr lang="en-US" sz="2000" baseline="-25000" dirty="0" smtClean="0"/>
              <a:t>2</a:t>
            </a:r>
            <a:r>
              <a:rPr lang="en-US" sz="2000" dirty="0" smtClean="0"/>
              <a:t>O</a:t>
            </a:r>
            <a:r>
              <a:rPr lang="en-US" sz="2000" baseline="-25000" dirty="0" smtClean="0"/>
              <a:t>3</a:t>
            </a:r>
            <a:endParaRPr lang="en-US" sz="2000" dirty="0" smtClean="0"/>
          </a:p>
          <a:p>
            <a:r>
              <a:rPr lang="en-US" sz="2000" dirty="0" smtClean="0"/>
              <a:t>  Analyzed suite of stoichiometric standards, natural and synthetic materials:</a:t>
            </a:r>
            <a:br>
              <a:rPr lang="en-US" sz="2000" dirty="0" smtClean="0"/>
            </a:br>
            <a:r>
              <a:rPr lang="en-US" sz="2000" dirty="0" smtClean="0"/>
              <a:t>	Second set of primary standards on different mounts</a:t>
            </a:r>
            <a:br>
              <a:rPr lang="en-US" sz="2000" dirty="0" smtClean="0"/>
            </a:br>
            <a:r>
              <a:rPr lang="en-US" sz="2000" dirty="0" smtClean="0"/>
              <a:t>	</a:t>
            </a:r>
            <a:r>
              <a:rPr lang="en-US" sz="2000" dirty="0" err="1" smtClean="0"/>
              <a:t>Spinel</a:t>
            </a:r>
            <a:r>
              <a:rPr lang="en-US" sz="2000" dirty="0" smtClean="0"/>
              <a:t> MgAl</a:t>
            </a:r>
            <a:r>
              <a:rPr lang="en-US" sz="2000" baseline="-25000" dirty="0" smtClean="0"/>
              <a:t>2</a:t>
            </a:r>
            <a:r>
              <a:rPr lang="en-US" sz="2000" dirty="0" smtClean="0"/>
              <a:t>O4, </a:t>
            </a:r>
            <a:r>
              <a:rPr lang="en-US" sz="2000" dirty="0" err="1" smtClean="0"/>
              <a:t>Enstatite</a:t>
            </a:r>
            <a:r>
              <a:rPr lang="en-US" sz="2000" dirty="0" smtClean="0"/>
              <a:t> MgSiO</a:t>
            </a:r>
            <a:r>
              <a:rPr lang="en-US" sz="2000" baseline="-25000" dirty="0" smtClean="0"/>
              <a:t>3</a:t>
            </a:r>
            <a:r>
              <a:rPr lang="en-US" sz="2000" dirty="0" smtClean="0"/>
              <a:t>, </a:t>
            </a:r>
            <a:r>
              <a:rPr lang="en-US" sz="2000" dirty="0" err="1" smtClean="0"/>
              <a:t>Forsterite</a:t>
            </a:r>
            <a:r>
              <a:rPr lang="en-US" sz="2000" dirty="0" smtClean="0"/>
              <a:t> Mg</a:t>
            </a:r>
            <a:r>
              <a:rPr lang="en-US" sz="2000" baseline="-25000" dirty="0" smtClean="0"/>
              <a:t>2</a:t>
            </a:r>
            <a:r>
              <a:rPr lang="en-US" sz="2000" dirty="0" smtClean="0"/>
              <a:t>SiO</a:t>
            </a:r>
            <a:r>
              <a:rPr lang="en-US" sz="2000" baseline="-25000" dirty="0" smtClean="0"/>
              <a:t>4</a:t>
            </a:r>
            <a:r>
              <a:rPr lang="en-US" sz="2000" dirty="0" smtClean="0"/>
              <a:t/>
            </a:r>
            <a:br>
              <a:rPr lang="en-US" sz="2000" dirty="0" smtClean="0"/>
            </a:br>
            <a:r>
              <a:rPr lang="en-US" sz="2000" dirty="0" smtClean="0"/>
              <a:t>	</a:t>
            </a:r>
            <a:r>
              <a:rPr lang="en-US" sz="2000" dirty="0" err="1" smtClean="0"/>
              <a:t>Kyanite</a:t>
            </a:r>
            <a:r>
              <a:rPr lang="en-US" sz="2000" dirty="0" smtClean="0"/>
              <a:t> Al</a:t>
            </a:r>
            <a:r>
              <a:rPr lang="en-US" sz="2000" baseline="-25000" dirty="0" smtClean="0"/>
              <a:t>2</a:t>
            </a:r>
            <a:r>
              <a:rPr lang="en-US" sz="2000" dirty="0" smtClean="0"/>
              <a:t>SiO</a:t>
            </a:r>
            <a:r>
              <a:rPr lang="en-US" sz="2000" baseline="-25000" dirty="0" smtClean="0"/>
              <a:t>5</a:t>
            </a:r>
            <a:r>
              <a:rPr lang="en-US" sz="2000" dirty="0" smtClean="0"/>
              <a:t/>
            </a:r>
            <a:br>
              <a:rPr lang="en-US" sz="2000" dirty="0" smtClean="0"/>
            </a:br>
            <a:r>
              <a:rPr lang="en-US" sz="2000" dirty="0" smtClean="0"/>
              <a:t>	Fayalite Fe</a:t>
            </a:r>
            <a:r>
              <a:rPr lang="en-US" sz="2000" baseline="-25000" dirty="0" smtClean="0"/>
              <a:t>2</a:t>
            </a:r>
            <a:r>
              <a:rPr lang="en-US" sz="2000" dirty="0" smtClean="0"/>
              <a:t>SiO</a:t>
            </a:r>
            <a:r>
              <a:rPr lang="en-US" sz="2000" baseline="-25000" dirty="0" smtClean="0"/>
              <a:t>4</a:t>
            </a:r>
            <a:endParaRPr lang="en-US" sz="2000" dirty="0" smtClean="0"/>
          </a:p>
          <a:p>
            <a:r>
              <a:rPr lang="en-US" sz="2000" dirty="0" smtClean="0"/>
              <a:t>  Well characterized natural mineral standards and glasses:</a:t>
            </a:r>
            <a:br>
              <a:rPr lang="en-US" sz="2000" dirty="0" smtClean="0"/>
            </a:br>
            <a:r>
              <a:rPr lang="en-US" sz="2000" dirty="0" smtClean="0"/>
              <a:t>	</a:t>
            </a:r>
            <a:r>
              <a:rPr lang="en-US" sz="2000" dirty="0" err="1" smtClean="0"/>
              <a:t>Olivines</a:t>
            </a:r>
            <a:r>
              <a:rPr lang="en-US" sz="2000" dirty="0" smtClean="0"/>
              <a:t> (</a:t>
            </a:r>
            <a:r>
              <a:rPr lang="en-US" sz="2000" dirty="0" err="1" smtClean="0"/>
              <a:t>Mg,Fe</a:t>
            </a:r>
            <a:r>
              <a:rPr lang="en-US" sz="2000" dirty="0" smtClean="0"/>
              <a:t>)</a:t>
            </a:r>
            <a:r>
              <a:rPr lang="en-US" sz="2000" baseline="-25000" dirty="0" smtClean="0"/>
              <a:t>2</a:t>
            </a:r>
            <a:r>
              <a:rPr lang="en-US" sz="2000" dirty="0" smtClean="0"/>
              <a:t>SiO</a:t>
            </a:r>
            <a:r>
              <a:rPr lang="en-US" sz="2000" baseline="-25000" dirty="0" smtClean="0"/>
              <a:t>4</a:t>
            </a:r>
            <a:br>
              <a:rPr lang="en-US" sz="2000" baseline="-25000" dirty="0" smtClean="0"/>
            </a:br>
            <a:r>
              <a:rPr lang="en-US" sz="2000" baseline="-25000" dirty="0" smtClean="0"/>
              <a:t> 	</a:t>
            </a:r>
            <a:r>
              <a:rPr lang="en-US" sz="2000" dirty="0" err="1" smtClean="0"/>
              <a:t>Diopside</a:t>
            </a:r>
            <a:r>
              <a:rPr lang="en-US" sz="2000" dirty="0" smtClean="0"/>
              <a:t> CaMgSi</a:t>
            </a:r>
            <a:r>
              <a:rPr lang="en-US" sz="2000" baseline="-25000" dirty="0" smtClean="0"/>
              <a:t>2</a:t>
            </a:r>
            <a:r>
              <a:rPr lang="en-US" sz="2000" dirty="0" smtClean="0"/>
              <a:t>O</a:t>
            </a:r>
            <a:r>
              <a:rPr lang="en-US" sz="2000" baseline="-25000" dirty="0" smtClean="0"/>
              <a:t>6</a:t>
            </a:r>
            <a:r>
              <a:rPr lang="en-US" sz="2000" dirty="0" smtClean="0"/>
              <a:t>, Anorthite CaAl</a:t>
            </a:r>
            <a:r>
              <a:rPr lang="en-US" sz="2000" baseline="-25000" dirty="0" smtClean="0"/>
              <a:t>2</a:t>
            </a:r>
            <a:r>
              <a:rPr lang="en-US" sz="2000" dirty="0" smtClean="0"/>
              <a:t>Si</a:t>
            </a:r>
            <a:r>
              <a:rPr lang="en-US" sz="2000" baseline="-25000" dirty="0" smtClean="0"/>
              <a:t>2</a:t>
            </a:r>
            <a:r>
              <a:rPr lang="en-US" sz="2000" dirty="0" smtClean="0"/>
              <a:t>O</a:t>
            </a:r>
            <a:r>
              <a:rPr lang="en-US" sz="2000" baseline="-25000" dirty="0" smtClean="0"/>
              <a:t>8</a:t>
            </a:r>
            <a:r>
              <a:rPr lang="en-US" sz="2000" dirty="0" smtClean="0"/>
              <a:t>, </a:t>
            </a:r>
            <a:r>
              <a:rPr lang="en-US" sz="2000" dirty="0" err="1" smtClean="0"/>
              <a:t>Sphene</a:t>
            </a:r>
            <a:r>
              <a:rPr lang="en-US" sz="2000" dirty="0" smtClean="0"/>
              <a:t> CaTiSiO</a:t>
            </a:r>
            <a:r>
              <a:rPr lang="en-US" sz="2000" baseline="-25000" dirty="0" smtClean="0"/>
              <a:t>5 </a:t>
            </a:r>
            <a:r>
              <a:rPr lang="en-US" sz="2000" dirty="0" smtClean="0"/>
              <a:t/>
            </a:r>
            <a:br>
              <a:rPr lang="en-US" sz="2000" dirty="0" smtClean="0"/>
            </a:br>
            <a:r>
              <a:rPr lang="en-US" sz="2000" dirty="0" smtClean="0"/>
              <a:t>	Ilmenite FeTiO</a:t>
            </a:r>
            <a:r>
              <a:rPr lang="en-US" sz="2000" baseline="-25000" dirty="0" smtClean="0"/>
              <a:t>3</a:t>
            </a:r>
            <a:r>
              <a:rPr lang="en-US" sz="2000" dirty="0" smtClean="0"/>
              <a:t/>
            </a:r>
            <a:br>
              <a:rPr lang="en-US" sz="2000" dirty="0" smtClean="0"/>
            </a:br>
            <a:r>
              <a:rPr lang="en-US" sz="2000" dirty="0" smtClean="0"/>
              <a:t>	Synthetic glasses in CMAS and CMASF system:</a:t>
            </a:r>
            <a:br>
              <a:rPr lang="en-US" sz="2000" dirty="0" smtClean="0"/>
            </a:br>
            <a:r>
              <a:rPr lang="en-US" sz="2000" dirty="0" smtClean="0"/>
              <a:t>		Weill CMAS glasses, NBS K411, K412 </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Footer Placeholder 2"/>
          <p:cNvSpPr>
            <a:spLocks noGrp="1"/>
          </p:cNvSpPr>
          <p:nvPr>
            <p:ph type="ftr" sz="quarter" idx="10"/>
          </p:nvPr>
        </p:nvSpPr>
        <p:spPr/>
        <p:txBody>
          <a:bodyPr/>
          <a:lstStyle/>
          <a:p>
            <a:r>
              <a:rPr lang="en-US" smtClean="0"/>
              <a:t>Carpenter EPMA Overview 2013</a:t>
            </a:r>
            <a:endParaRPr lang="en-US"/>
          </a:p>
        </p:txBody>
      </p:sp>
      <p:sp>
        <p:nvSpPr>
          <p:cNvPr id="131075" name="Slide Number Placeholder 3"/>
          <p:cNvSpPr>
            <a:spLocks noGrp="1"/>
          </p:cNvSpPr>
          <p:nvPr>
            <p:ph type="sldNum" sz="quarter" idx="11"/>
          </p:nvPr>
        </p:nvSpPr>
        <p:spPr/>
        <p:txBody>
          <a:bodyPr/>
          <a:lstStyle/>
          <a:p>
            <a:fld id="{D16BB75B-F58B-4135-9A9C-D5EA231D44CC}" type="slidenum">
              <a:rPr lang="en-US"/>
              <a:pPr/>
              <a:t>108</a:t>
            </a:fld>
            <a:endParaRPr lang="en-US"/>
          </a:p>
        </p:txBody>
      </p:sp>
      <p:sp>
        <p:nvSpPr>
          <p:cNvPr id="131076" name="Rectangle 2"/>
          <p:cNvSpPr>
            <a:spLocks noGrp="1" noChangeArrowheads="1"/>
          </p:cNvSpPr>
          <p:nvPr>
            <p:ph type="title"/>
          </p:nvPr>
        </p:nvSpPr>
        <p:spPr>
          <a:xfrm>
            <a:off x="228601" y="228600"/>
            <a:ext cx="8229600" cy="1143000"/>
          </a:xfrm>
        </p:spPr>
        <p:txBody>
          <a:bodyPr/>
          <a:lstStyle/>
          <a:p>
            <a:r>
              <a:rPr lang="en-US" dirty="0" smtClean="0"/>
              <a:t>CMASTF </a:t>
            </a:r>
            <a:r>
              <a:rPr lang="en-US" dirty="0" err="1" smtClean="0"/>
              <a:t>Stds</a:t>
            </a:r>
            <a:r>
              <a:rPr lang="en-US" dirty="0" smtClean="0"/>
              <a:t>: Natural &amp; Synthetic Minerals </a:t>
            </a:r>
            <a:r>
              <a:rPr lang="en-US" sz="2000" dirty="0" smtClean="0"/>
              <a:t>Composition in Wt% Oxide</a:t>
            </a:r>
          </a:p>
        </p:txBody>
      </p:sp>
      <p:graphicFrame>
        <p:nvGraphicFramePr>
          <p:cNvPr id="850947" name="Group 3"/>
          <p:cNvGraphicFramePr>
            <a:graphicFrameLocks noGrp="1"/>
          </p:cNvGraphicFramePr>
          <p:nvPr>
            <p:ph sz="half" idx="4294967295"/>
          </p:nvPr>
        </p:nvGraphicFramePr>
        <p:xfrm>
          <a:off x="541339" y="1346201"/>
          <a:ext cx="7335837" cy="4986338"/>
        </p:xfrm>
        <a:graphic>
          <a:graphicData uri="http://schemas.openxmlformats.org/drawingml/2006/table">
            <a:tbl>
              <a:tblPr/>
              <a:tblGrid>
                <a:gridCol w="1852612"/>
                <a:gridCol w="806450"/>
                <a:gridCol w="806450"/>
                <a:gridCol w="966788"/>
                <a:gridCol w="887412"/>
                <a:gridCol w="806450"/>
                <a:gridCol w="1209675"/>
              </a:tblGrid>
              <a:tr h="365760">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Standard</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MgO</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Al2O3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SiO2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CaO</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TiO2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FeO* or</a:t>
                      </a:r>
                      <a:br>
                        <a:rPr kumimoji="0" lang="en-GB" sz="1200" b="1" i="0" u="none" strike="noStrike" cap="none" normalizeH="0" baseline="0" smtClean="0">
                          <a:ln>
                            <a:noFill/>
                          </a:ln>
                          <a:solidFill>
                            <a:srgbClr val="000000"/>
                          </a:solidFill>
                          <a:effectLst/>
                          <a:latin typeface="Times New Roman" pitchFamily="18" charset="0"/>
                        </a:rPr>
                      </a:br>
                      <a:r>
                        <a:rPr kumimoji="0" lang="en-GB" sz="1200" b="1" i="0" u="none" strike="noStrike" cap="none" normalizeH="0" baseline="0" smtClean="0">
                          <a:ln>
                            <a:noFill/>
                          </a:ln>
                          <a:solidFill>
                            <a:srgbClr val="000000"/>
                          </a:solidFill>
                          <a:effectLst/>
                          <a:latin typeface="Times New Roman" pitchFamily="18" charset="0"/>
                        </a:rPr>
                        <a:t>Fe2O3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Alaska Anorthite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36.03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44.00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19.09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0.62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Boyd Olivine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51.63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40.85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7.17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00025">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Ilmen Mtns Ilmenite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0.31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45.70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46.54</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K411 Glass</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14.67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0.10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54.30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15.47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14.42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K412 Glass</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19.33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9.27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45.35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15.25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9.96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Kyanite P236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62.91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37.09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14313">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Natural Bridge Diopside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18.31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0.06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55.40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25.78</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0.01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0.26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ORNL, RDS Fayalite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29.49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70.51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San Carlos Olivine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49.42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40.81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9.55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Shankland Forsterite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57.30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42.70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Springwater Olivine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43.58</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38.95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16.62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Taylor Kyanite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0.00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62.70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37.00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0.16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Taylor Olivine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50.78</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41.15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7.62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Taylor Sphene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1.36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30.83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28.82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37.80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0.66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Taylor Spinel</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28.34</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71.66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A</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11.05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16.07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49.72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23.15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B</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13.99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16.05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48.99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20.97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D</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17.97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20.96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45.07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16.00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E*</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6.00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8.99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79.97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5.04</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Enstatite Glass</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40.15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0.00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59.85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F</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10.07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30.93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52.06</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6.94</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G</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32.69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3.31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61.12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2.89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H</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5.22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41.90</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30.91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21.97</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I</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19.03</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2.01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52.95</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26.01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288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Weill J</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1.01</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19.02</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42.98</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200" b="1" i="0" u="none" strike="noStrike" cap="none" normalizeH="0" baseline="0" smtClean="0">
                          <a:ln>
                            <a:noFill/>
                          </a:ln>
                          <a:solidFill>
                            <a:srgbClr val="000000"/>
                          </a:solidFill>
                          <a:effectLst/>
                          <a:latin typeface="Times New Roman" pitchFamily="18" charset="0"/>
                        </a:rPr>
                        <a:t>36.99</a:t>
                      </a:r>
                      <a:endParaRPr kumimoji="0" lang="en-GB"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endParaRPr kumimoji="0" lang="en-US" sz="1200" b="1" i="0" u="none" strike="noStrike" cap="none" normalizeH="0" baseline="0" smtClean="0">
                        <a:ln>
                          <a:noFill/>
                        </a:ln>
                        <a:solidFill>
                          <a:schemeClr val="tx1"/>
                        </a:solidFill>
                        <a:effectLst/>
                        <a:latin typeface="Times New Roman" pitchFamily="18"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Footer Placeholder 3"/>
          <p:cNvSpPr>
            <a:spLocks noGrp="1"/>
          </p:cNvSpPr>
          <p:nvPr>
            <p:ph type="ftr" sz="quarter" idx="10"/>
          </p:nvPr>
        </p:nvSpPr>
        <p:spPr/>
        <p:txBody>
          <a:bodyPr/>
          <a:lstStyle/>
          <a:p>
            <a:r>
              <a:rPr lang="en-US" smtClean="0"/>
              <a:t>Carpenter EPMA Overview 2013</a:t>
            </a:r>
            <a:endParaRPr lang="en-US"/>
          </a:p>
        </p:txBody>
      </p:sp>
      <p:sp>
        <p:nvSpPr>
          <p:cNvPr id="132099" name="Slide Number Placeholder 4"/>
          <p:cNvSpPr>
            <a:spLocks noGrp="1"/>
          </p:cNvSpPr>
          <p:nvPr>
            <p:ph type="sldNum" sz="quarter" idx="11"/>
          </p:nvPr>
        </p:nvSpPr>
        <p:spPr/>
        <p:txBody>
          <a:bodyPr/>
          <a:lstStyle/>
          <a:p>
            <a:fld id="{983EA796-3485-462E-BC04-93A2B0492C59}" type="slidenum">
              <a:rPr lang="en-US"/>
              <a:pPr/>
              <a:t>109</a:t>
            </a:fld>
            <a:endParaRPr lang="en-US"/>
          </a:p>
        </p:txBody>
      </p:sp>
      <p:pic>
        <p:nvPicPr>
          <p:cNvPr id="132100" name="Picture 2"/>
          <p:cNvPicPr>
            <a:picLocks noGrp="1" noChangeAspect="1" noChangeArrowheads="1"/>
          </p:cNvPicPr>
          <p:nvPr>
            <p:ph idx="1"/>
          </p:nvPr>
        </p:nvPicPr>
        <p:blipFill>
          <a:blip r:embed="rId2" cstate="print"/>
          <a:srcRect/>
          <a:stretch>
            <a:fillRect/>
          </a:stretch>
        </p:blipFill>
        <p:spPr>
          <a:xfrm>
            <a:off x="219075" y="1011239"/>
            <a:ext cx="8720138" cy="5961062"/>
          </a:xfrm>
          <a:noFill/>
        </p:spPr>
      </p:pic>
      <p:sp>
        <p:nvSpPr>
          <p:cNvPr id="132101" name="Rectangle 3"/>
          <p:cNvSpPr>
            <a:spLocks noGrp="1" noChangeArrowheads="1"/>
          </p:cNvSpPr>
          <p:nvPr>
            <p:ph type="title"/>
          </p:nvPr>
        </p:nvSpPr>
        <p:spPr>
          <a:xfrm>
            <a:off x="138113" y="204789"/>
            <a:ext cx="8389937" cy="858837"/>
          </a:xfrm>
        </p:spPr>
        <p:txBody>
          <a:bodyPr/>
          <a:lstStyle/>
          <a:p>
            <a:r>
              <a:rPr lang="en-US" sz="2800" dirty="0" err="1" smtClean="0"/>
              <a:t>Pouchou</a:t>
            </a:r>
            <a:r>
              <a:rPr lang="en-US" sz="2800" dirty="0" smtClean="0"/>
              <a:t> Experimental Binary K-ratio Data Set (n=756)</a:t>
            </a:r>
            <a:br>
              <a:rPr lang="en-US" sz="2800" dirty="0" smtClean="0"/>
            </a:br>
            <a:r>
              <a:rPr lang="en-US" sz="2800" dirty="0" smtClean="0">
                <a:latin typeface="Symbol" pitchFamily="18" charset="2"/>
              </a:rPr>
              <a:t>F</a:t>
            </a:r>
            <a:r>
              <a:rPr lang="en-US" sz="2800" dirty="0" smtClean="0"/>
              <a:t>(</a:t>
            </a:r>
            <a:r>
              <a:rPr lang="en-US" sz="2800" dirty="0" err="1" smtClean="0">
                <a:latin typeface="Symbol" pitchFamily="18" charset="2"/>
              </a:rPr>
              <a:t>r</a:t>
            </a:r>
            <a:r>
              <a:rPr lang="en-US" sz="2800" dirty="0" err="1" smtClean="0"/>
              <a:t>z</a:t>
            </a:r>
            <a:r>
              <a:rPr lang="en-US" sz="2800" dirty="0" smtClean="0"/>
              <a:t>) Algorithm – No silicates or multi-element materials</a:t>
            </a:r>
          </a:p>
        </p:txBody>
      </p:sp>
      <p:sp>
        <p:nvSpPr>
          <p:cNvPr id="132102" name="Text Box 4"/>
          <p:cNvSpPr txBox="1">
            <a:spLocks noChangeArrowheads="1"/>
          </p:cNvSpPr>
          <p:nvPr/>
        </p:nvSpPr>
        <p:spPr bwMode="auto">
          <a:xfrm>
            <a:off x="1524000" y="1727200"/>
            <a:ext cx="6248400" cy="469900"/>
          </a:xfrm>
          <a:prstGeom prst="rect">
            <a:avLst/>
          </a:prstGeom>
          <a:solidFill>
            <a:srgbClr val="FFFFFF"/>
          </a:solidFill>
          <a:ln w="12700">
            <a:solidFill>
              <a:schemeClr val="bg2"/>
            </a:solidFill>
            <a:miter lim="800000"/>
            <a:headEnd/>
            <a:tailEnd/>
          </a:ln>
        </p:spPr>
        <p:txBody>
          <a:bodyPr lIns="91416" tIns="45708" rIns="91416" bIns="45708">
            <a:spAutoFit/>
          </a:bodyPr>
          <a:lstStyle/>
          <a:p>
            <a:pPr eaLnBrk="1" hangingPunct="1">
              <a:spcBef>
                <a:spcPct val="50000"/>
              </a:spcBef>
            </a:pPr>
            <a:r>
              <a:rPr lang="en-US">
                <a:solidFill>
                  <a:schemeClr val="bg2"/>
                </a:solidFill>
                <a:latin typeface="Times New Roman" pitchFamily="18" charset="0"/>
              </a:rPr>
              <a:t>Average K</a:t>
            </a:r>
            <a:r>
              <a:rPr lang="en-US" baseline="30000">
                <a:solidFill>
                  <a:schemeClr val="bg2"/>
                </a:solidFill>
                <a:latin typeface="Times New Roman" pitchFamily="18" charset="0"/>
              </a:rPr>
              <a:t>corr</a:t>
            </a:r>
            <a:r>
              <a:rPr lang="en-US">
                <a:solidFill>
                  <a:schemeClr val="bg2"/>
                </a:solidFill>
                <a:latin typeface="Times New Roman" pitchFamily="18" charset="0"/>
              </a:rPr>
              <a:t> / K</a:t>
            </a:r>
            <a:r>
              <a:rPr lang="en-US" baseline="30000">
                <a:solidFill>
                  <a:schemeClr val="bg2"/>
                </a:solidFill>
                <a:latin typeface="Times New Roman" pitchFamily="18" charset="0"/>
              </a:rPr>
              <a:t>exp</a:t>
            </a:r>
            <a:r>
              <a:rPr lang="en-US">
                <a:solidFill>
                  <a:schemeClr val="bg2"/>
                </a:solidFill>
                <a:latin typeface="Times New Roman" pitchFamily="18" charset="0"/>
              </a:rPr>
              <a:t> = 1.0079 +/- 0.0382 (1 </a:t>
            </a:r>
            <a:r>
              <a:rPr lang="en-US">
                <a:solidFill>
                  <a:schemeClr val="bg2"/>
                </a:solidFill>
                <a:latin typeface="Symbol" pitchFamily="18" charset="2"/>
              </a:rPr>
              <a:t>s</a:t>
            </a:r>
            <a:r>
              <a:rPr lang="en-US">
                <a:solidFill>
                  <a:schemeClr val="bg2"/>
                </a:solidFill>
                <a:latin typeface="Times New Roman" pitchFamily="18" charset="0"/>
              </a:rPr>
              <a:t>)</a:t>
            </a:r>
          </a:p>
        </p:txBody>
      </p:sp>
      <p:sp>
        <p:nvSpPr>
          <p:cNvPr id="132103" name="Text Box 5"/>
          <p:cNvSpPr txBox="1">
            <a:spLocks noChangeArrowheads="1"/>
          </p:cNvSpPr>
          <p:nvPr/>
        </p:nvSpPr>
        <p:spPr bwMode="auto">
          <a:xfrm>
            <a:off x="5781675" y="2865439"/>
            <a:ext cx="2419350" cy="743413"/>
          </a:xfrm>
          <a:prstGeom prst="rect">
            <a:avLst/>
          </a:prstGeom>
          <a:solidFill>
            <a:srgbClr val="FFFFFF"/>
          </a:solidFill>
          <a:ln w="12700">
            <a:solidFill>
              <a:schemeClr val="bg2"/>
            </a:solidFill>
            <a:miter lim="800000"/>
            <a:headEnd/>
            <a:tailEnd/>
          </a:ln>
        </p:spPr>
        <p:txBody>
          <a:bodyPr lIns="91416" tIns="45708" rIns="91416" bIns="45708">
            <a:spAutoFit/>
          </a:bodyPr>
          <a:lstStyle/>
          <a:p>
            <a:pPr eaLnBrk="1" hangingPunct="1">
              <a:spcBef>
                <a:spcPct val="50000"/>
              </a:spcBef>
            </a:pPr>
            <a:r>
              <a:rPr lang="en-US" sz="2100" dirty="0">
                <a:solidFill>
                  <a:schemeClr val="bg2"/>
                </a:solidFill>
                <a:latin typeface="ITCFranklinGothic LT Demi" pitchFamily="18" charset="0"/>
              </a:rPr>
              <a:t>Armstrong </a:t>
            </a:r>
            <a:r>
              <a:rPr lang="en-US" sz="2100" dirty="0">
                <a:solidFill>
                  <a:schemeClr val="bg2"/>
                </a:solidFill>
                <a:latin typeface="Symbol" pitchFamily="18" charset="2"/>
              </a:rPr>
              <a:t>F</a:t>
            </a:r>
            <a:r>
              <a:rPr lang="en-US" sz="2100" dirty="0">
                <a:solidFill>
                  <a:schemeClr val="bg2"/>
                </a:solidFill>
                <a:latin typeface="ITCFranklinGothic LT Demi" pitchFamily="18" charset="0"/>
              </a:rPr>
              <a:t>(</a:t>
            </a:r>
            <a:r>
              <a:rPr lang="en-US" sz="2100" dirty="0" err="1">
                <a:solidFill>
                  <a:schemeClr val="bg2"/>
                </a:solidFill>
                <a:latin typeface="Symbol" pitchFamily="18" charset="2"/>
              </a:rPr>
              <a:t>r</a:t>
            </a:r>
            <a:r>
              <a:rPr lang="en-US" sz="2100" dirty="0" err="1">
                <a:solidFill>
                  <a:schemeClr val="bg2"/>
                </a:solidFill>
                <a:latin typeface="ITCFranklinGothic LT Demi" pitchFamily="18" charset="0"/>
              </a:rPr>
              <a:t>z</a:t>
            </a:r>
            <a:r>
              <a:rPr lang="en-US" sz="2100" dirty="0">
                <a:solidFill>
                  <a:schemeClr val="bg2"/>
                </a:solidFill>
                <a:latin typeface="ITCFranklinGothic LT Demi" pitchFamily="18" charset="0"/>
              </a:rPr>
              <a:t>)</a:t>
            </a:r>
            <a:br>
              <a:rPr lang="en-US" sz="2100" dirty="0">
                <a:solidFill>
                  <a:schemeClr val="bg2"/>
                </a:solidFill>
                <a:latin typeface="ITCFranklinGothic LT Demi" pitchFamily="18" charset="0"/>
              </a:rPr>
            </a:br>
            <a:r>
              <a:rPr lang="en-US" sz="2100" dirty="0">
                <a:solidFill>
                  <a:schemeClr val="bg2"/>
                </a:solidFill>
                <a:latin typeface="ITCFranklinGothic LT Demi" pitchFamily="18" charset="0"/>
              </a:rPr>
              <a:t>Heinrich 1986 </a:t>
            </a:r>
            <a:r>
              <a:rPr lang="en-US" sz="2100" dirty="0" err="1">
                <a:solidFill>
                  <a:schemeClr val="bg2"/>
                </a:solidFill>
                <a:latin typeface="ITCFranklinGothic LT Demi" pitchFamily="18" charset="0"/>
              </a:rPr>
              <a:t>macs</a:t>
            </a:r>
            <a:endParaRPr lang="en-US" sz="2100" dirty="0">
              <a:solidFill>
                <a:schemeClr val="bg2"/>
              </a:solidFill>
              <a:latin typeface="ITCFranklinGothic LT Demi"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377992" y="1897537"/>
            <a:ext cx="8386339" cy="1934480"/>
          </a:xfrm>
        </p:spPr>
        <p:txBody>
          <a:bodyPr/>
          <a:lstStyle/>
          <a:p>
            <a:pPr algn="ctr" eaLnBrk="1" hangingPunct="1"/>
            <a:r>
              <a:rPr lang="en-US" dirty="0" smtClean="0"/>
              <a:t>Quantitative Analysis</a:t>
            </a:r>
            <a:br>
              <a:rPr lang="en-US" dirty="0" smtClean="0"/>
            </a:br>
            <a:r>
              <a:rPr lang="en-US" dirty="0" smtClean="0"/>
              <a:t>and</a:t>
            </a:r>
            <a:br>
              <a:rPr lang="en-US" dirty="0" smtClean="0"/>
            </a:br>
            <a:r>
              <a:rPr lang="en-US" dirty="0" smtClean="0"/>
              <a:t>ZAF Correction</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Footer Placeholder 2"/>
          <p:cNvSpPr>
            <a:spLocks noGrp="1"/>
          </p:cNvSpPr>
          <p:nvPr>
            <p:ph type="ftr" sz="quarter" idx="10"/>
          </p:nvPr>
        </p:nvSpPr>
        <p:spPr/>
        <p:txBody>
          <a:bodyPr/>
          <a:lstStyle/>
          <a:p>
            <a:r>
              <a:rPr lang="en-US" smtClean="0"/>
              <a:t>Carpenter EPMA Overview 2013</a:t>
            </a:r>
            <a:endParaRPr lang="en-US"/>
          </a:p>
        </p:txBody>
      </p:sp>
      <p:sp>
        <p:nvSpPr>
          <p:cNvPr id="3076" name="Slide Number Placeholder 3"/>
          <p:cNvSpPr>
            <a:spLocks noGrp="1"/>
          </p:cNvSpPr>
          <p:nvPr>
            <p:ph type="sldNum" sz="quarter" idx="11"/>
          </p:nvPr>
        </p:nvSpPr>
        <p:spPr/>
        <p:txBody>
          <a:bodyPr/>
          <a:lstStyle/>
          <a:p>
            <a:fld id="{8736ED5D-6C27-4BEF-B788-E609DDA17D2F}" type="slidenum">
              <a:rPr lang="en-US"/>
              <a:pPr/>
              <a:t>110</a:t>
            </a:fld>
            <a:endParaRPr lang="en-US"/>
          </a:p>
        </p:txBody>
      </p:sp>
      <p:graphicFrame>
        <p:nvGraphicFramePr>
          <p:cNvPr id="3074" name="Object 2"/>
          <p:cNvGraphicFramePr>
            <a:graphicFrameLocks noChangeAspect="1"/>
          </p:cNvGraphicFramePr>
          <p:nvPr/>
        </p:nvGraphicFramePr>
        <p:xfrm>
          <a:off x="381001" y="914400"/>
          <a:ext cx="8448675" cy="5572125"/>
        </p:xfrm>
        <a:graphic>
          <a:graphicData uri="http://schemas.openxmlformats.org/presentationml/2006/ole">
            <p:oleObj spid="_x0000_s3074" name="Chart" r:id="rId3" imgW="8372551" imgH="5095951" progId="Excel.Sheet.8">
              <p:embed/>
            </p:oleObj>
          </a:graphicData>
        </a:graphic>
      </p:graphicFrame>
      <p:sp>
        <p:nvSpPr>
          <p:cNvPr id="3077" name="Rectangle 3"/>
          <p:cNvSpPr>
            <a:spLocks noGrp="1" noChangeArrowheads="1"/>
          </p:cNvSpPr>
          <p:nvPr>
            <p:ph type="title"/>
          </p:nvPr>
        </p:nvSpPr>
        <p:spPr>
          <a:xfrm>
            <a:off x="463551" y="90489"/>
            <a:ext cx="8137525" cy="731837"/>
          </a:xfrm>
        </p:spPr>
        <p:txBody>
          <a:bodyPr/>
          <a:lstStyle/>
          <a:p>
            <a:r>
              <a:rPr lang="en-US" sz="2800" dirty="0" smtClean="0"/>
              <a:t>Ag L</a:t>
            </a:r>
            <a:r>
              <a:rPr lang="en-US" sz="2800" dirty="0" smtClean="0">
                <a:latin typeface="Symbol" pitchFamily="18" charset="2"/>
              </a:rPr>
              <a:t>a</a:t>
            </a:r>
            <a:r>
              <a:rPr lang="en-US" sz="2800" dirty="0" smtClean="0"/>
              <a:t> NIST SRM 481 </a:t>
            </a:r>
            <a:r>
              <a:rPr lang="en-US" sz="2800" dirty="0" err="1" smtClean="0"/>
              <a:t>AgAu</a:t>
            </a:r>
            <a:r>
              <a:rPr lang="en-US" sz="2800" dirty="0" smtClean="0"/>
              <a:t> Alloy (</a:t>
            </a:r>
            <a:r>
              <a:rPr lang="en-US" sz="2800" dirty="0" smtClean="0">
                <a:latin typeface="Symbol" pitchFamily="18" charset="2"/>
              </a:rPr>
              <a:t>y</a:t>
            </a:r>
            <a:r>
              <a:rPr lang="en-US" sz="2800" dirty="0" smtClean="0"/>
              <a:t>=40)</a:t>
            </a:r>
          </a:p>
        </p:txBody>
      </p:sp>
      <p:sp>
        <p:nvSpPr>
          <p:cNvPr id="3078" name="Text Box 4"/>
          <p:cNvSpPr txBox="1">
            <a:spLocks noChangeArrowheads="1"/>
          </p:cNvSpPr>
          <p:nvPr/>
        </p:nvSpPr>
        <p:spPr bwMode="auto">
          <a:xfrm>
            <a:off x="3352801" y="6248400"/>
            <a:ext cx="2890101" cy="466694"/>
          </a:xfrm>
          <a:prstGeom prst="rect">
            <a:avLst/>
          </a:prstGeom>
          <a:solidFill>
            <a:srgbClr val="FFFFFF"/>
          </a:solidFill>
          <a:ln w="12700">
            <a:noFill/>
            <a:miter lim="800000"/>
            <a:headEnd type="none" w="sm" len="sm"/>
            <a:tailEnd type="none" w="sm" len="sm"/>
          </a:ln>
        </p:spPr>
        <p:txBody>
          <a:bodyPr wrap="none" lIns="91424" tIns="45712" rIns="91424" bIns="45712">
            <a:spAutoFit/>
          </a:bodyPr>
          <a:lstStyle/>
          <a:p>
            <a:r>
              <a:rPr lang="en-US">
                <a:solidFill>
                  <a:schemeClr val="bg1"/>
                </a:solidFill>
                <a:latin typeface="Times New Roman" pitchFamily="18" charset="0"/>
              </a:rPr>
              <a:t>C Ag, weight fraction</a:t>
            </a:r>
          </a:p>
        </p:txBody>
      </p:sp>
      <p:sp>
        <p:nvSpPr>
          <p:cNvPr id="3079" name="Text Box 5"/>
          <p:cNvSpPr txBox="1">
            <a:spLocks noChangeArrowheads="1"/>
          </p:cNvSpPr>
          <p:nvPr/>
        </p:nvSpPr>
        <p:spPr bwMode="auto">
          <a:xfrm flipV="1">
            <a:off x="452512" y="3354388"/>
            <a:ext cx="553966" cy="762000"/>
          </a:xfrm>
          <a:prstGeom prst="rect">
            <a:avLst/>
          </a:prstGeom>
          <a:solidFill>
            <a:srgbClr val="FFFFFF"/>
          </a:solidFill>
          <a:ln w="12700">
            <a:noFill/>
            <a:miter lim="800000"/>
            <a:headEnd type="none" w="sm" len="sm"/>
            <a:tailEnd type="none" w="sm" len="sm"/>
          </a:ln>
        </p:spPr>
        <p:txBody>
          <a:bodyPr vert="eaVert" lIns="91424" tIns="45712" rIns="91424" bIns="45712">
            <a:spAutoFit/>
          </a:bodyPr>
          <a:lstStyle/>
          <a:p>
            <a:r>
              <a:rPr lang="en-US">
                <a:solidFill>
                  <a:schemeClr val="bg1"/>
                </a:solidFill>
                <a:latin typeface="Times New Roman" pitchFamily="18" charset="0"/>
              </a:rPr>
              <a:t>C / K</a:t>
            </a:r>
          </a:p>
        </p:txBody>
      </p:sp>
      <p:sp>
        <p:nvSpPr>
          <p:cNvPr id="3080" name="Text Box 6"/>
          <p:cNvSpPr txBox="1">
            <a:spLocks noChangeArrowheads="1"/>
          </p:cNvSpPr>
          <p:nvPr/>
        </p:nvSpPr>
        <p:spPr bwMode="auto">
          <a:xfrm>
            <a:off x="3962399" y="1219200"/>
            <a:ext cx="4092821" cy="1589883"/>
          </a:xfrm>
          <a:prstGeom prst="rect">
            <a:avLst/>
          </a:prstGeom>
          <a:solidFill>
            <a:srgbClr val="FFFFFF"/>
          </a:solidFill>
          <a:ln w="12700">
            <a:solidFill>
              <a:srgbClr val="000000"/>
            </a:solidFill>
            <a:miter lim="800000"/>
            <a:headEnd type="none" w="sm" len="sm"/>
            <a:tailEnd type="none" w="sm" len="sm"/>
          </a:ln>
        </p:spPr>
        <p:txBody>
          <a:bodyPr wrap="none" lIns="91424" tIns="45712" rIns="91424" bIns="45712">
            <a:spAutoFit/>
          </a:bodyPr>
          <a:lstStyle/>
          <a:p>
            <a:r>
              <a:rPr lang="en-US">
                <a:solidFill>
                  <a:schemeClr val="bg1"/>
                </a:solidFill>
                <a:latin typeface="Times New Roman" pitchFamily="18" charset="0"/>
              </a:rPr>
              <a:t>C vs. C / K plot for Ag L</a:t>
            </a:r>
            <a:r>
              <a:rPr lang="en-US">
                <a:solidFill>
                  <a:schemeClr val="bg1"/>
                </a:solidFill>
                <a:latin typeface="Symbol" pitchFamily="18" charset="2"/>
              </a:rPr>
              <a:t>a</a:t>
            </a:r>
            <a:r>
              <a:rPr lang="en-US">
                <a:solidFill>
                  <a:schemeClr val="bg1"/>
                </a:solidFill>
                <a:latin typeface="Times New Roman" pitchFamily="18" charset="0"/>
              </a:rPr>
              <a:t> data</a:t>
            </a:r>
          </a:p>
          <a:p>
            <a:r>
              <a:rPr lang="en-US">
                <a:solidFill>
                  <a:schemeClr val="bg1"/>
                </a:solidFill>
                <a:latin typeface="Times New Roman" pitchFamily="18" charset="0"/>
              </a:rPr>
              <a:t>y = mx + b</a:t>
            </a:r>
          </a:p>
          <a:p>
            <a:r>
              <a:rPr lang="en-US">
                <a:solidFill>
                  <a:schemeClr val="bg1"/>
                </a:solidFill>
                <a:latin typeface="Symbol" pitchFamily="18" charset="2"/>
              </a:rPr>
              <a:t>a</a:t>
            </a:r>
            <a:r>
              <a:rPr lang="en-US">
                <a:solidFill>
                  <a:schemeClr val="bg1"/>
                </a:solidFill>
                <a:latin typeface="Times New Roman" pitchFamily="18" charset="0"/>
              </a:rPr>
              <a:t> factor is b intercept</a:t>
            </a:r>
          </a:p>
          <a:p>
            <a:r>
              <a:rPr lang="en-US">
                <a:solidFill>
                  <a:schemeClr val="bg1"/>
                </a:solidFill>
                <a:latin typeface="Times New Roman" pitchFamily="18" charset="0"/>
              </a:rPr>
              <a:t>slope is 1-</a:t>
            </a:r>
            <a:r>
              <a:rPr lang="en-US">
                <a:solidFill>
                  <a:schemeClr val="bg1"/>
                </a:solidFill>
                <a:latin typeface="Symbol" pitchFamily="18" charset="2"/>
              </a:rPr>
              <a:t>a</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ooter Placeholder 4"/>
          <p:cNvSpPr>
            <a:spLocks noGrp="1"/>
          </p:cNvSpPr>
          <p:nvPr>
            <p:ph type="ftr" sz="quarter" idx="10"/>
          </p:nvPr>
        </p:nvSpPr>
        <p:spPr/>
        <p:txBody>
          <a:bodyPr/>
          <a:lstStyle/>
          <a:p>
            <a:r>
              <a:rPr lang="en-US" smtClean="0"/>
              <a:t>Carpenter EPMA Overview 2013</a:t>
            </a:r>
            <a:endParaRPr lang="en-US"/>
          </a:p>
        </p:txBody>
      </p:sp>
      <p:sp>
        <p:nvSpPr>
          <p:cNvPr id="4100" name="Slide Number Placeholder 5"/>
          <p:cNvSpPr>
            <a:spLocks noGrp="1"/>
          </p:cNvSpPr>
          <p:nvPr>
            <p:ph type="sldNum" sz="quarter" idx="11"/>
          </p:nvPr>
        </p:nvSpPr>
        <p:spPr/>
        <p:txBody>
          <a:bodyPr/>
          <a:lstStyle/>
          <a:p>
            <a:fld id="{F634F905-9295-4769-B343-ED9E792583D4}" type="slidenum">
              <a:rPr lang="en-US"/>
              <a:pPr/>
              <a:t>111</a:t>
            </a:fld>
            <a:endParaRPr lang="en-US"/>
          </a:p>
        </p:txBody>
      </p:sp>
      <p:sp>
        <p:nvSpPr>
          <p:cNvPr id="4101" name="Rectangle 2"/>
          <p:cNvSpPr>
            <a:spLocks noGrp="1" noChangeArrowheads="1"/>
          </p:cNvSpPr>
          <p:nvPr>
            <p:ph type="title"/>
          </p:nvPr>
        </p:nvSpPr>
        <p:spPr/>
        <p:txBody>
          <a:bodyPr/>
          <a:lstStyle/>
          <a:p>
            <a:r>
              <a:rPr lang="en-US" smtClean="0"/>
              <a:t>Accuracy Study for EPMA</a:t>
            </a:r>
            <a:br>
              <a:rPr lang="en-US" smtClean="0"/>
            </a:br>
            <a:r>
              <a:rPr lang="en-US" smtClean="0"/>
              <a:t>Comparison of Measured to Calculated K-ratio</a:t>
            </a:r>
          </a:p>
        </p:txBody>
      </p:sp>
      <p:sp>
        <p:nvSpPr>
          <p:cNvPr id="4102" name="Rectangle 3"/>
          <p:cNvSpPr>
            <a:spLocks noGrp="1" noChangeArrowheads="1"/>
          </p:cNvSpPr>
          <p:nvPr>
            <p:ph type="body" sz="half" idx="1"/>
          </p:nvPr>
        </p:nvSpPr>
        <p:spPr>
          <a:xfrm>
            <a:off x="379414" y="1252539"/>
            <a:ext cx="5805487" cy="5159375"/>
          </a:xfrm>
        </p:spPr>
        <p:txBody>
          <a:bodyPr/>
          <a:lstStyle/>
          <a:p>
            <a:r>
              <a:rPr lang="en-US" sz="2000" dirty="0" err="1" smtClean="0"/>
              <a:t>K</a:t>
            </a:r>
            <a:r>
              <a:rPr lang="en-US" sz="2000" baseline="-25000" dirty="0" err="1" smtClean="0"/>
              <a:t>measured</a:t>
            </a:r>
            <a:r>
              <a:rPr lang="en-US" sz="2000" dirty="0" smtClean="0"/>
              <a:t> dependent on:</a:t>
            </a:r>
            <a:br>
              <a:rPr lang="en-US" sz="2000" dirty="0" smtClean="0"/>
            </a:br>
            <a:r>
              <a:rPr lang="en-US" sz="2000" dirty="0" smtClean="0"/>
              <a:t>	Accelerating Potential</a:t>
            </a:r>
            <a:br>
              <a:rPr lang="en-US" sz="2000" dirty="0" smtClean="0"/>
            </a:br>
            <a:r>
              <a:rPr lang="en-US" sz="2000" dirty="0" smtClean="0"/>
              <a:t>	Probe current</a:t>
            </a:r>
            <a:br>
              <a:rPr lang="en-US" sz="2000" dirty="0" smtClean="0"/>
            </a:br>
            <a:r>
              <a:rPr lang="en-US" sz="2000" dirty="0" smtClean="0"/>
              <a:t>	Detector (gas, sealed)</a:t>
            </a:r>
            <a:br>
              <a:rPr lang="en-US" sz="2000" dirty="0" smtClean="0"/>
            </a:br>
            <a:r>
              <a:rPr lang="en-US" sz="2000" dirty="0" smtClean="0"/>
              <a:t>	Pulse processing</a:t>
            </a:r>
            <a:br>
              <a:rPr lang="en-US" sz="2000" dirty="0" smtClean="0"/>
            </a:br>
            <a:r>
              <a:rPr lang="en-US" sz="2000" dirty="0" smtClean="0"/>
              <a:t>	PHA calibration</a:t>
            </a:r>
            <a:br>
              <a:rPr lang="en-US" sz="2000" dirty="0" smtClean="0"/>
            </a:br>
            <a:r>
              <a:rPr lang="en-US" sz="2000" dirty="0" smtClean="0"/>
              <a:t>	Deadtime</a:t>
            </a:r>
            <a:br>
              <a:rPr lang="en-US" sz="2000" dirty="0" smtClean="0"/>
            </a:br>
            <a:r>
              <a:rPr lang="en-US" sz="2000" dirty="0" smtClean="0"/>
              <a:t>	Spectrometer alignment</a:t>
            </a:r>
            <a:br>
              <a:rPr lang="en-US" sz="2000" dirty="0" smtClean="0"/>
            </a:br>
            <a:r>
              <a:rPr lang="en-US" sz="2000" dirty="0" smtClean="0"/>
              <a:t>	Sample homogeneity</a:t>
            </a:r>
            <a:br>
              <a:rPr lang="en-US" sz="2000" dirty="0" smtClean="0"/>
            </a:br>
            <a:r>
              <a:rPr lang="en-US" sz="2000" dirty="0" smtClean="0"/>
              <a:t>	P-B determination, stripping, counting statistics</a:t>
            </a:r>
            <a:br>
              <a:rPr lang="en-US" sz="2000" dirty="0" smtClean="0"/>
            </a:br>
            <a:r>
              <a:rPr lang="en-US" sz="2000" dirty="0" smtClean="0"/>
              <a:t>	Other sampling/drift factors</a:t>
            </a:r>
          </a:p>
          <a:p>
            <a:r>
              <a:rPr lang="en-US" sz="2000" dirty="0" err="1" smtClean="0"/>
              <a:t>K</a:t>
            </a:r>
            <a:r>
              <a:rPr lang="en-US" sz="2000" baseline="-25000" dirty="0" err="1" smtClean="0"/>
              <a:t>calculated</a:t>
            </a:r>
            <a:r>
              <a:rPr lang="en-US" sz="2000" dirty="0" smtClean="0"/>
              <a:t> dependent on:</a:t>
            </a:r>
            <a:br>
              <a:rPr lang="en-US" sz="2000" dirty="0" smtClean="0"/>
            </a:br>
            <a:r>
              <a:rPr lang="en-US" sz="2000" dirty="0" smtClean="0"/>
              <a:t>	Correct composition of standard</a:t>
            </a:r>
            <a:br>
              <a:rPr lang="en-US" sz="2000" dirty="0" smtClean="0"/>
            </a:br>
            <a:r>
              <a:rPr lang="en-US" sz="2000" dirty="0" smtClean="0"/>
              <a:t>	Correction algorithms</a:t>
            </a:r>
            <a:br>
              <a:rPr lang="en-US" sz="2000" dirty="0" smtClean="0"/>
            </a:br>
            <a:r>
              <a:rPr lang="en-US" sz="2000" dirty="0" smtClean="0"/>
              <a:t>	Data sets, mass absorption coefficients</a:t>
            </a:r>
            <a:br>
              <a:rPr lang="en-US" sz="2000" dirty="0" smtClean="0"/>
            </a:br>
            <a:r>
              <a:rPr lang="en-US" sz="2000" dirty="0" smtClean="0"/>
              <a:t>	Other algorithmic factors</a:t>
            </a:r>
            <a:br>
              <a:rPr lang="en-US" sz="2000" dirty="0" smtClean="0"/>
            </a:br>
            <a:r>
              <a:rPr lang="en-US" sz="2000" dirty="0" smtClean="0"/>
              <a:t>	</a:t>
            </a:r>
          </a:p>
        </p:txBody>
      </p:sp>
      <p:grpSp>
        <p:nvGrpSpPr>
          <p:cNvPr id="4103" name="Group 4"/>
          <p:cNvGrpSpPr>
            <a:grpSpLocks/>
          </p:cNvGrpSpPr>
          <p:nvPr/>
        </p:nvGrpSpPr>
        <p:grpSpPr bwMode="auto">
          <a:xfrm>
            <a:off x="5621338" y="1171575"/>
            <a:ext cx="3386137" cy="4675188"/>
            <a:chOff x="3346" y="698"/>
            <a:chExt cx="2016" cy="2784"/>
          </a:xfrm>
        </p:grpSpPr>
        <p:graphicFrame>
          <p:nvGraphicFramePr>
            <p:cNvPr id="4098" name="Object 5"/>
            <p:cNvGraphicFramePr>
              <a:graphicFrameLocks noChangeAspect="1"/>
            </p:cNvGraphicFramePr>
            <p:nvPr/>
          </p:nvGraphicFramePr>
          <p:xfrm>
            <a:off x="3442" y="746"/>
            <a:ext cx="1888" cy="2640"/>
          </p:xfrm>
          <a:graphic>
            <a:graphicData uri="http://schemas.openxmlformats.org/presentationml/2006/ole">
              <p:oleObj spid="_x0000_s4098" name="Equation" r:id="rId3" imgW="1434960" imgH="2006280" progId="Equation.3">
                <p:embed/>
              </p:oleObj>
            </a:graphicData>
          </a:graphic>
        </p:graphicFrame>
        <p:sp>
          <p:nvSpPr>
            <p:cNvPr id="4104" name="Rectangle 6"/>
            <p:cNvSpPr>
              <a:spLocks noChangeArrowheads="1"/>
            </p:cNvSpPr>
            <p:nvPr/>
          </p:nvSpPr>
          <p:spPr bwMode="auto">
            <a:xfrm>
              <a:off x="3346" y="698"/>
              <a:ext cx="2016" cy="2784"/>
            </a:xfrm>
            <a:prstGeom prst="rect">
              <a:avLst/>
            </a:prstGeom>
            <a:noFill/>
            <a:ln w="12700">
              <a:solidFill>
                <a:srgbClr val="0000FF"/>
              </a:solidFill>
              <a:miter lim="800000"/>
              <a:headEnd/>
              <a:tailEnd/>
            </a:ln>
          </p:spPr>
          <p:txBody>
            <a:bodyPr wrap="none" lIns="0" tIns="0" rIns="0" bIns="0" anchor="ctr"/>
            <a:lstStyle/>
            <a:p>
              <a:endParaRPr lang="en-US"/>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Footer Placeholder 2"/>
          <p:cNvSpPr>
            <a:spLocks noGrp="1"/>
          </p:cNvSpPr>
          <p:nvPr>
            <p:ph type="ftr" sz="quarter" idx="10"/>
          </p:nvPr>
        </p:nvSpPr>
        <p:spPr/>
        <p:txBody>
          <a:bodyPr/>
          <a:lstStyle/>
          <a:p>
            <a:r>
              <a:rPr lang="en-US" smtClean="0"/>
              <a:t>Carpenter EPMA Overview 2013</a:t>
            </a:r>
            <a:endParaRPr lang="en-US"/>
          </a:p>
        </p:txBody>
      </p:sp>
      <p:sp>
        <p:nvSpPr>
          <p:cNvPr id="133123" name="Slide Number Placeholder 3"/>
          <p:cNvSpPr>
            <a:spLocks noGrp="1"/>
          </p:cNvSpPr>
          <p:nvPr>
            <p:ph type="sldNum" sz="quarter" idx="11"/>
          </p:nvPr>
        </p:nvSpPr>
        <p:spPr/>
        <p:txBody>
          <a:bodyPr/>
          <a:lstStyle/>
          <a:p>
            <a:fld id="{D0EB6E5C-E885-4E49-9300-A198E66148F9}" type="slidenum">
              <a:rPr lang="en-US"/>
              <a:pPr/>
              <a:t>112</a:t>
            </a:fld>
            <a:endParaRPr lang="en-US"/>
          </a:p>
        </p:txBody>
      </p:sp>
      <p:sp>
        <p:nvSpPr>
          <p:cNvPr id="133124" name="Rectangle 2"/>
          <p:cNvSpPr>
            <a:spLocks noGrp="1" noChangeArrowheads="1"/>
          </p:cNvSpPr>
          <p:nvPr>
            <p:ph type="title"/>
          </p:nvPr>
        </p:nvSpPr>
        <p:spPr/>
        <p:txBody>
          <a:bodyPr/>
          <a:lstStyle/>
          <a:p>
            <a:r>
              <a:rPr lang="en-US" smtClean="0"/>
              <a:t>Historical CMAS Data</a:t>
            </a:r>
            <a:br>
              <a:rPr lang="en-US" smtClean="0"/>
            </a:br>
            <a:r>
              <a:rPr lang="en-US" smtClean="0"/>
              <a:t>Caltech MAC Probe, Circa 1980’s</a:t>
            </a:r>
          </a:p>
        </p:txBody>
      </p:sp>
      <p:pic>
        <p:nvPicPr>
          <p:cNvPr id="133125" name="Picture 3"/>
          <p:cNvPicPr>
            <a:picLocks noChangeAspect="1" noChangeArrowheads="1"/>
          </p:cNvPicPr>
          <p:nvPr/>
        </p:nvPicPr>
        <p:blipFill>
          <a:blip r:embed="rId2" cstate="print"/>
          <a:srcRect/>
          <a:stretch>
            <a:fillRect/>
          </a:stretch>
        </p:blipFill>
        <p:spPr bwMode="auto">
          <a:xfrm>
            <a:off x="482601" y="1449388"/>
            <a:ext cx="7070725" cy="4832351"/>
          </a:xfrm>
          <a:prstGeom prst="rect">
            <a:avLst/>
          </a:prstGeom>
          <a:noFill/>
          <a:ln w="9525">
            <a:noFill/>
            <a:miter lim="800000"/>
            <a:headEnd/>
            <a:tailEnd/>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Footer Placeholder 2"/>
          <p:cNvSpPr>
            <a:spLocks noGrp="1"/>
          </p:cNvSpPr>
          <p:nvPr>
            <p:ph type="ftr" sz="quarter" idx="10"/>
          </p:nvPr>
        </p:nvSpPr>
        <p:spPr/>
        <p:txBody>
          <a:bodyPr/>
          <a:lstStyle/>
          <a:p>
            <a:r>
              <a:rPr lang="en-US" smtClean="0"/>
              <a:t>Carpenter EPMA Overview 2013</a:t>
            </a:r>
            <a:endParaRPr lang="en-US"/>
          </a:p>
        </p:txBody>
      </p:sp>
      <p:sp>
        <p:nvSpPr>
          <p:cNvPr id="134147" name="Slide Number Placeholder 3"/>
          <p:cNvSpPr>
            <a:spLocks noGrp="1"/>
          </p:cNvSpPr>
          <p:nvPr>
            <p:ph type="sldNum" sz="quarter" idx="11"/>
          </p:nvPr>
        </p:nvSpPr>
        <p:spPr/>
        <p:txBody>
          <a:bodyPr/>
          <a:lstStyle/>
          <a:p>
            <a:fld id="{08F69AA5-C811-467B-8214-4DB42A029EBE}" type="slidenum">
              <a:rPr lang="en-US"/>
              <a:pPr/>
              <a:t>113</a:t>
            </a:fld>
            <a:endParaRPr lang="en-US"/>
          </a:p>
        </p:txBody>
      </p:sp>
      <p:sp>
        <p:nvSpPr>
          <p:cNvPr id="134148" name="Rectangle 2"/>
          <p:cNvSpPr>
            <a:spLocks noGrp="1" noChangeArrowheads="1"/>
          </p:cNvSpPr>
          <p:nvPr>
            <p:ph type="title"/>
          </p:nvPr>
        </p:nvSpPr>
        <p:spPr/>
        <p:txBody>
          <a:bodyPr/>
          <a:lstStyle/>
          <a:p>
            <a:r>
              <a:rPr lang="en-US" smtClean="0"/>
              <a:t>Caltech JEOL 733 1990’s</a:t>
            </a:r>
            <a:br>
              <a:rPr lang="en-US" smtClean="0"/>
            </a:br>
            <a:r>
              <a:rPr lang="en-US" smtClean="0"/>
              <a:t>Spectrometer 1 TAP for Mg Al Si (Ca PET)</a:t>
            </a:r>
          </a:p>
        </p:txBody>
      </p:sp>
      <p:pic>
        <p:nvPicPr>
          <p:cNvPr id="134149" name="Picture 3"/>
          <p:cNvPicPr>
            <a:picLocks noChangeAspect="1" noChangeArrowheads="1"/>
          </p:cNvPicPr>
          <p:nvPr/>
        </p:nvPicPr>
        <p:blipFill>
          <a:blip r:embed="rId2" cstate="print"/>
          <a:srcRect/>
          <a:stretch>
            <a:fillRect/>
          </a:stretch>
        </p:blipFill>
        <p:spPr bwMode="auto">
          <a:xfrm>
            <a:off x="482601" y="1449388"/>
            <a:ext cx="7070725" cy="4832351"/>
          </a:xfrm>
          <a:prstGeom prst="rect">
            <a:avLst/>
          </a:prstGeom>
          <a:noFill/>
          <a:ln w="9525">
            <a:noFill/>
            <a:miter lim="800000"/>
            <a:headEnd/>
            <a:tailEnd/>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Footer Placeholder 2"/>
          <p:cNvSpPr>
            <a:spLocks noGrp="1"/>
          </p:cNvSpPr>
          <p:nvPr>
            <p:ph type="ftr" sz="quarter" idx="10"/>
          </p:nvPr>
        </p:nvSpPr>
        <p:spPr/>
        <p:txBody>
          <a:bodyPr/>
          <a:lstStyle/>
          <a:p>
            <a:r>
              <a:rPr lang="en-US" smtClean="0"/>
              <a:t>Carpenter EPMA Overview 2013</a:t>
            </a:r>
            <a:endParaRPr lang="en-US"/>
          </a:p>
        </p:txBody>
      </p:sp>
      <p:sp>
        <p:nvSpPr>
          <p:cNvPr id="135171" name="Slide Number Placeholder 3"/>
          <p:cNvSpPr>
            <a:spLocks noGrp="1"/>
          </p:cNvSpPr>
          <p:nvPr>
            <p:ph type="sldNum" sz="quarter" idx="11"/>
          </p:nvPr>
        </p:nvSpPr>
        <p:spPr/>
        <p:txBody>
          <a:bodyPr/>
          <a:lstStyle/>
          <a:p>
            <a:fld id="{6E5E6264-FA74-430C-9DE3-8BBFC525537F}" type="slidenum">
              <a:rPr lang="en-US"/>
              <a:pPr/>
              <a:t>114</a:t>
            </a:fld>
            <a:endParaRPr lang="en-US"/>
          </a:p>
        </p:txBody>
      </p:sp>
      <p:sp>
        <p:nvSpPr>
          <p:cNvPr id="135172" name="Rectangle 2"/>
          <p:cNvSpPr>
            <a:spLocks noGrp="1" noChangeArrowheads="1"/>
          </p:cNvSpPr>
          <p:nvPr>
            <p:ph type="title"/>
          </p:nvPr>
        </p:nvSpPr>
        <p:spPr/>
        <p:txBody>
          <a:bodyPr/>
          <a:lstStyle/>
          <a:p>
            <a:r>
              <a:rPr lang="en-US" smtClean="0"/>
              <a:t>WU JXA-8200 CMASTF Data Set</a:t>
            </a:r>
            <a:br>
              <a:rPr lang="en-US" smtClean="0"/>
            </a:br>
            <a:r>
              <a:rPr lang="en-US" smtClean="0"/>
              <a:t>All WDS Data Superimposed</a:t>
            </a:r>
          </a:p>
        </p:txBody>
      </p:sp>
      <p:pic>
        <p:nvPicPr>
          <p:cNvPr id="135173" name="Picture 3"/>
          <p:cNvPicPr>
            <a:picLocks noChangeAspect="1" noChangeArrowheads="1"/>
          </p:cNvPicPr>
          <p:nvPr/>
        </p:nvPicPr>
        <p:blipFill>
          <a:blip r:embed="rId2" cstate="print"/>
          <a:srcRect/>
          <a:stretch>
            <a:fillRect/>
          </a:stretch>
        </p:blipFill>
        <p:spPr bwMode="auto">
          <a:xfrm>
            <a:off x="482601" y="1449388"/>
            <a:ext cx="7070725" cy="4832351"/>
          </a:xfrm>
          <a:prstGeom prst="rect">
            <a:avLst/>
          </a:prstGeom>
          <a:noFill/>
          <a:ln w="9525">
            <a:noFill/>
            <a:miter lim="800000"/>
            <a:headEnd/>
            <a:tailEnd/>
          </a:ln>
        </p:spPr>
      </p:pic>
      <p:sp>
        <p:nvSpPr>
          <p:cNvPr id="135174" name="Text Box 4"/>
          <p:cNvSpPr txBox="1">
            <a:spLocks noChangeArrowheads="1"/>
          </p:cNvSpPr>
          <p:nvPr/>
        </p:nvSpPr>
        <p:spPr bwMode="auto">
          <a:xfrm>
            <a:off x="1933576" y="6188075"/>
            <a:ext cx="2151063" cy="290513"/>
          </a:xfrm>
          <a:prstGeom prst="rect">
            <a:avLst/>
          </a:prstGeom>
          <a:noFill/>
          <a:ln w="9525">
            <a:noFill/>
            <a:miter lim="800000"/>
            <a:headEnd/>
            <a:tailEnd/>
          </a:ln>
        </p:spPr>
        <p:txBody>
          <a:bodyPr wrap="none" lIns="0" tIns="0" rIns="0" bIns="0">
            <a:spAutoFit/>
          </a:bodyPr>
          <a:lstStyle/>
          <a:p>
            <a:pPr defTabSz="966706" eaLnBrk="1" hangingPunct="1">
              <a:spcBef>
                <a:spcPct val="20000"/>
              </a:spcBef>
            </a:pPr>
            <a:r>
              <a:rPr lang="en-US" sz="1900" dirty="0">
                <a:solidFill>
                  <a:schemeClr val="bg2"/>
                </a:solidFill>
                <a:latin typeface="ITCFranklinGothic LT Demi" pitchFamily="18" charset="0"/>
              </a:rPr>
              <a:t>Oxide Weight Percent</a:t>
            </a:r>
          </a:p>
        </p:txBody>
      </p:sp>
      <p:sp>
        <p:nvSpPr>
          <p:cNvPr id="135175" name="Text Box 5"/>
          <p:cNvSpPr txBox="1">
            <a:spLocks noChangeArrowheads="1"/>
          </p:cNvSpPr>
          <p:nvPr/>
        </p:nvSpPr>
        <p:spPr bwMode="auto">
          <a:xfrm rot="16200000">
            <a:off x="-243621" y="3624913"/>
            <a:ext cx="1136530" cy="292388"/>
          </a:xfrm>
          <a:prstGeom prst="rect">
            <a:avLst/>
          </a:prstGeom>
          <a:noFill/>
          <a:ln w="9525">
            <a:noFill/>
            <a:miter lim="800000"/>
            <a:headEnd/>
            <a:tailEnd/>
          </a:ln>
        </p:spPr>
        <p:txBody>
          <a:bodyPr wrap="none" lIns="0" tIns="0" rIns="0" bIns="0">
            <a:spAutoFit/>
          </a:bodyPr>
          <a:lstStyle/>
          <a:p>
            <a:pPr defTabSz="966706" eaLnBrk="1" hangingPunct="1">
              <a:spcBef>
                <a:spcPct val="20000"/>
              </a:spcBef>
            </a:pPr>
            <a:r>
              <a:rPr lang="en-US" sz="1900" dirty="0" err="1">
                <a:solidFill>
                  <a:schemeClr val="bg2"/>
                </a:solidFill>
                <a:latin typeface="Times New Roman" pitchFamily="18" charset="0"/>
              </a:rPr>
              <a:t>K</a:t>
            </a:r>
            <a:r>
              <a:rPr lang="en-US" sz="1900" baseline="-25000" dirty="0" err="1">
                <a:solidFill>
                  <a:schemeClr val="bg2"/>
                </a:solidFill>
                <a:latin typeface="Times New Roman" pitchFamily="18" charset="0"/>
              </a:rPr>
              <a:t>meas</a:t>
            </a:r>
            <a:r>
              <a:rPr lang="en-US" sz="1900" dirty="0">
                <a:solidFill>
                  <a:schemeClr val="bg2"/>
                </a:solidFill>
                <a:latin typeface="Times New Roman" pitchFamily="18" charset="0"/>
              </a:rPr>
              <a:t> / </a:t>
            </a:r>
            <a:r>
              <a:rPr lang="en-US" sz="1900" dirty="0" err="1">
                <a:solidFill>
                  <a:schemeClr val="bg2"/>
                </a:solidFill>
                <a:latin typeface="Times New Roman" pitchFamily="18" charset="0"/>
              </a:rPr>
              <a:t>K</a:t>
            </a:r>
            <a:r>
              <a:rPr lang="en-US" sz="1900" baseline="-25000" dirty="0" err="1">
                <a:solidFill>
                  <a:schemeClr val="bg2"/>
                </a:solidFill>
                <a:latin typeface="Times New Roman" pitchFamily="18" charset="0"/>
              </a:rPr>
              <a:t>calc</a:t>
            </a:r>
            <a:endParaRPr lang="en-US" sz="1900" baseline="-25000" dirty="0">
              <a:solidFill>
                <a:schemeClr val="bg2"/>
              </a:solidFill>
              <a:latin typeface="Times New Roman" pitchFamily="18" charset="0"/>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ctrTitle"/>
          </p:nvPr>
        </p:nvSpPr>
        <p:spPr/>
        <p:txBody>
          <a:bodyPr/>
          <a:lstStyle/>
          <a:p>
            <a:r>
              <a:rPr lang="en-US" smtClean="0"/>
              <a:t>EPMA:</a:t>
            </a:r>
            <a:br>
              <a:rPr lang="en-US" smtClean="0"/>
            </a:br>
            <a:r>
              <a:rPr lang="en-US" smtClean="0"/>
              <a:t>What’s New and Important About</a:t>
            </a:r>
            <a:br>
              <a:rPr lang="en-US" smtClean="0"/>
            </a:br>
            <a:r>
              <a:rPr lang="en-US" smtClean="0"/>
              <a:t>Energy-Dispersive Spectrometry</a:t>
            </a:r>
            <a:br>
              <a:rPr lang="en-US" smtClean="0"/>
            </a:br>
            <a:r>
              <a:rPr lang="en-US" smtClean="0"/>
              <a:t>Silicon Drift EDS Detectors</a:t>
            </a:r>
          </a:p>
        </p:txBody>
      </p:sp>
      <p:sp>
        <p:nvSpPr>
          <p:cNvPr id="136195" name="Rectangle 3"/>
          <p:cNvSpPr>
            <a:spLocks noGrp="1" noChangeArrowheads="1"/>
          </p:cNvSpPr>
          <p:nvPr>
            <p:ph type="subTitle" idx="1"/>
          </p:nvPr>
        </p:nvSpPr>
        <p:spPr>
          <a:noFill/>
        </p:spPr>
        <p:txBody>
          <a:bodyPr/>
          <a:lstStyle/>
          <a:p>
            <a:endParaRPr lang="en-US" smtClean="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Footer Placeholder 2"/>
          <p:cNvSpPr>
            <a:spLocks noGrp="1"/>
          </p:cNvSpPr>
          <p:nvPr>
            <p:ph type="ftr" sz="quarter" idx="10"/>
          </p:nvPr>
        </p:nvSpPr>
        <p:spPr/>
        <p:txBody>
          <a:bodyPr/>
          <a:lstStyle/>
          <a:p>
            <a:r>
              <a:rPr lang="en-US" smtClean="0"/>
              <a:t>Carpenter EPMA Overview 2013</a:t>
            </a:r>
            <a:endParaRPr lang="en-US"/>
          </a:p>
        </p:txBody>
      </p:sp>
      <p:sp>
        <p:nvSpPr>
          <p:cNvPr id="137219" name="Slide Number Placeholder 3"/>
          <p:cNvSpPr>
            <a:spLocks noGrp="1"/>
          </p:cNvSpPr>
          <p:nvPr>
            <p:ph type="sldNum" sz="quarter" idx="11"/>
          </p:nvPr>
        </p:nvSpPr>
        <p:spPr/>
        <p:txBody>
          <a:bodyPr/>
          <a:lstStyle/>
          <a:p>
            <a:fld id="{5DA21DED-4A35-47C9-BFCB-CD7AB694F27E}" type="slidenum">
              <a:rPr lang="en-US"/>
              <a:pPr/>
              <a:t>116</a:t>
            </a:fld>
            <a:endParaRPr lang="en-US"/>
          </a:p>
        </p:txBody>
      </p:sp>
      <p:sp>
        <p:nvSpPr>
          <p:cNvPr id="137220" name="Rectangle 2"/>
          <p:cNvSpPr>
            <a:spLocks noGrp="1" noChangeArrowheads="1"/>
          </p:cNvSpPr>
          <p:nvPr>
            <p:ph type="title"/>
          </p:nvPr>
        </p:nvSpPr>
        <p:spPr>
          <a:xfrm>
            <a:off x="547689" y="179388"/>
            <a:ext cx="8289925" cy="404812"/>
          </a:xfrm>
        </p:spPr>
        <p:txBody>
          <a:bodyPr/>
          <a:lstStyle/>
          <a:p>
            <a:r>
              <a:rPr lang="en-US" smtClean="0"/>
              <a:t>EDS Analyzer System</a:t>
            </a:r>
          </a:p>
        </p:txBody>
      </p:sp>
      <p:pic>
        <p:nvPicPr>
          <p:cNvPr id="137221" name="Picture 3"/>
          <p:cNvPicPr>
            <a:picLocks noChangeAspect="1" noChangeArrowheads="1"/>
          </p:cNvPicPr>
          <p:nvPr/>
        </p:nvPicPr>
        <p:blipFill>
          <a:blip r:embed="rId2" cstate="print">
            <a:lum bright="-8000" contrast="36000"/>
          </a:blip>
          <a:srcRect/>
          <a:stretch>
            <a:fillRect/>
          </a:stretch>
        </p:blipFill>
        <p:spPr bwMode="auto">
          <a:xfrm>
            <a:off x="1066801" y="1143000"/>
            <a:ext cx="7072313" cy="5099050"/>
          </a:xfrm>
          <a:prstGeom prst="rect">
            <a:avLst/>
          </a:prstGeom>
          <a:noFill/>
          <a:ln w="25400">
            <a:solidFill>
              <a:schemeClr val="accent2"/>
            </a:solidFill>
            <a:miter lim="800000"/>
            <a:headEnd type="none" w="sm" len="sm"/>
            <a:tailEnd type="none" w="sm" len="sm"/>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Footer Placeholder 3"/>
          <p:cNvSpPr>
            <a:spLocks noGrp="1"/>
          </p:cNvSpPr>
          <p:nvPr>
            <p:ph type="ftr" sz="quarter" idx="10"/>
          </p:nvPr>
        </p:nvSpPr>
        <p:spPr/>
        <p:txBody>
          <a:bodyPr/>
          <a:lstStyle/>
          <a:p>
            <a:r>
              <a:rPr lang="en-US" smtClean="0"/>
              <a:t>Carpenter EPMA Overview 2013</a:t>
            </a:r>
            <a:endParaRPr lang="en-US"/>
          </a:p>
        </p:txBody>
      </p:sp>
      <p:sp>
        <p:nvSpPr>
          <p:cNvPr id="138243" name="Slide Number Placeholder 4"/>
          <p:cNvSpPr>
            <a:spLocks noGrp="1"/>
          </p:cNvSpPr>
          <p:nvPr>
            <p:ph type="sldNum" sz="quarter" idx="11"/>
          </p:nvPr>
        </p:nvSpPr>
        <p:spPr/>
        <p:txBody>
          <a:bodyPr/>
          <a:lstStyle/>
          <a:p>
            <a:fld id="{42559BF9-7D06-419B-9671-8F358BDBE0CC}" type="slidenum">
              <a:rPr lang="en-US"/>
              <a:pPr/>
              <a:t>117</a:t>
            </a:fld>
            <a:endParaRPr lang="en-US"/>
          </a:p>
        </p:txBody>
      </p:sp>
      <p:sp>
        <p:nvSpPr>
          <p:cNvPr id="138244" name="Rectangle 2"/>
          <p:cNvSpPr>
            <a:spLocks noGrp="1" noChangeArrowheads="1"/>
          </p:cNvSpPr>
          <p:nvPr>
            <p:ph type="title"/>
          </p:nvPr>
        </p:nvSpPr>
        <p:spPr>
          <a:xfrm>
            <a:off x="525464" y="0"/>
            <a:ext cx="8448675" cy="762000"/>
          </a:xfrm>
          <a:noFill/>
        </p:spPr>
        <p:txBody>
          <a:bodyPr lIns="90480" tIns="44447" rIns="90480" bIns="44447" anchor="ctr"/>
          <a:lstStyle/>
          <a:p>
            <a:r>
              <a:rPr lang="en-US" smtClean="0"/>
              <a:t>Conventional SiLi EDS Detector</a:t>
            </a:r>
          </a:p>
        </p:txBody>
      </p:sp>
      <p:pic>
        <p:nvPicPr>
          <p:cNvPr id="138245" name="Picture 9"/>
          <p:cNvPicPr>
            <a:picLocks noChangeAspect="1" noChangeArrowheads="1"/>
          </p:cNvPicPr>
          <p:nvPr/>
        </p:nvPicPr>
        <p:blipFill>
          <a:blip r:embed="rId2" cstate="print">
            <a:lum bright="-30000" contrast="28000"/>
          </a:blip>
          <a:srcRect/>
          <a:stretch>
            <a:fillRect/>
          </a:stretch>
        </p:blipFill>
        <p:spPr bwMode="auto">
          <a:xfrm>
            <a:off x="2667000" y="914400"/>
            <a:ext cx="6019800" cy="4749800"/>
          </a:xfrm>
          <a:prstGeom prst="rect">
            <a:avLst/>
          </a:prstGeom>
          <a:noFill/>
          <a:ln w="12700">
            <a:noFill/>
            <a:miter lim="800000"/>
            <a:headEnd type="none" w="sm" len="sm"/>
            <a:tailEnd type="none" w="sm" len="sm"/>
          </a:ln>
        </p:spPr>
      </p:pic>
      <p:pic>
        <p:nvPicPr>
          <p:cNvPr id="138246" name="Picture 10"/>
          <p:cNvPicPr>
            <a:picLocks noChangeAspect="1" noChangeArrowheads="1"/>
          </p:cNvPicPr>
          <p:nvPr/>
        </p:nvPicPr>
        <p:blipFill>
          <a:blip r:embed="rId3" cstate="print"/>
          <a:srcRect/>
          <a:stretch>
            <a:fillRect/>
          </a:stretch>
        </p:blipFill>
        <p:spPr bwMode="auto">
          <a:xfrm>
            <a:off x="152400" y="3886201"/>
            <a:ext cx="3667125" cy="2705100"/>
          </a:xfrm>
          <a:prstGeom prst="rect">
            <a:avLst/>
          </a:prstGeom>
          <a:noFill/>
          <a:ln w="9525">
            <a:noFill/>
            <a:miter lim="800000"/>
            <a:headEnd/>
            <a:tailEnd/>
          </a:ln>
        </p:spPr>
      </p:pic>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Footer Placeholder 2"/>
          <p:cNvSpPr>
            <a:spLocks noGrp="1"/>
          </p:cNvSpPr>
          <p:nvPr>
            <p:ph type="ftr" sz="quarter" idx="10"/>
          </p:nvPr>
        </p:nvSpPr>
        <p:spPr/>
        <p:txBody>
          <a:bodyPr/>
          <a:lstStyle/>
          <a:p>
            <a:r>
              <a:rPr lang="en-US" smtClean="0"/>
              <a:t>Carpenter EPMA Overview 2013</a:t>
            </a:r>
            <a:endParaRPr lang="en-US"/>
          </a:p>
        </p:txBody>
      </p:sp>
      <p:sp>
        <p:nvSpPr>
          <p:cNvPr id="139267" name="Slide Number Placeholder 3"/>
          <p:cNvSpPr>
            <a:spLocks noGrp="1"/>
          </p:cNvSpPr>
          <p:nvPr>
            <p:ph type="sldNum" sz="quarter" idx="11"/>
          </p:nvPr>
        </p:nvSpPr>
        <p:spPr/>
        <p:txBody>
          <a:bodyPr/>
          <a:lstStyle/>
          <a:p>
            <a:fld id="{891713B3-B56C-4588-9021-B8BEB656B11B}" type="slidenum">
              <a:rPr lang="en-US"/>
              <a:pPr/>
              <a:t>118</a:t>
            </a:fld>
            <a:endParaRPr lang="en-US"/>
          </a:p>
        </p:txBody>
      </p:sp>
      <p:sp>
        <p:nvSpPr>
          <p:cNvPr id="139268" name="Rectangle 4"/>
          <p:cNvSpPr>
            <a:spLocks noGrp="1" noChangeArrowheads="1"/>
          </p:cNvSpPr>
          <p:nvPr>
            <p:ph type="title"/>
          </p:nvPr>
        </p:nvSpPr>
        <p:spPr/>
        <p:txBody>
          <a:bodyPr/>
          <a:lstStyle/>
          <a:p>
            <a:r>
              <a:rPr lang="en-US" smtClean="0"/>
              <a:t>Silicon Drift Detector</a:t>
            </a:r>
          </a:p>
        </p:txBody>
      </p:sp>
      <p:pic>
        <p:nvPicPr>
          <p:cNvPr id="139269" name="Picture 18" descr="sdd_section"/>
          <p:cNvPicPr>
            <a:picLocks noChangeAspect="1" noChangeArrowheads="1"/>
          </p:cNvPicPr>
          <p:nvPr/>
        </p:nvPicPr>
        <p:blipFill>
          <a:blip r:embed="rId2" cstate="print">
            <a:clrChange>
              <a:clrFrom>
                <a:srgbClr val="C1C1C1"/>
              </a:clrFrom>
              <a:clrTo>
                <a:srgbClr val="C1C1C1">
                  <a:alpha val="0"/>
                </a:srgbClr>
              </a:clrTo>
            </a:clrChange>
          </a:blip>
          <a:srcRect/>
          <a:stretch>
            <a:fillRect/>
          </a:stretch>
        </p:blipFill>
        <p:spPr bwMode="auto">
          <a:xfrm>
            <a:off x="609600" y="914401"/>
            <a:ext cx="7620000" cy="4953000"/>
          </a:xfrm>
          <a:prstGeom prst="rect">
            <a:avLst/>
          </a:prstGeom>
          <a:noFill/>
          <a:ln w="9525">
            <a:noFill/>
            <a:miter lim="800000"/>
            <a:headEnd/>
            <a:tailEnd/>
          </a:ln>
        </p:spPr>
      </p:pic>
      <p:sp>
        <p:nvSpPr>
          <p:cNvPr id="139270" name="Text Box 19"/>
          <p:cNvSpPr txBox="1">
            <a:spLocks noChangeArrowheads="1"/>
          </p:cNvSpPr>
          <p:nvPr/>
        </p:nvSpPr>
        <p:spPr bwMode="auto">
          <a:xfrm>
            <a:off x="5105400" y="5181601"/>
            <a:ext cx="2341563" cy="401591"/>
          </a:xfrm>
          <a:prstGeom prst="rect">
            <a:avLst/>
          </a:prstGeom>
          <a:solidFill>
            <a:schemeClr val="tx1"/>
          </a:solidFill>
          <a:ln w="9525">
            <a:noFill/>
            <a:miter lim="800000"/>
            <a:headEnd/>
            <a:tailEnd/>
          </a:ln>
        </p:spPr>
        <p:txBody>
          <a:bodyPr lIns="91432" tIns="45716" rIns="91432" bIns="45716">
            <a:spAutoFit/>
          </a:bodyPr>
          <a:lstStyle/>
          <a:p>
            <a:pPr>
              <a:spcBef>
                <a:spcPct val="50000"/>
              </a:spcBef>
            </a:pPr>
            <a:r>
              <a:rPr lang="en-US" sz="2000" dirty="0">
                <a:solidFill>
                  <a:schemeClr val="bg1"/>
                </a:solidFill>
                <a:ea typeface="ＭＳ Ｐゴシック" pitchFamily="34" charset="-128"/>
              </a:rPr>
              <a:t>Entrance window</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Footer Placeholder 2"/>
          <p:cNvSpPr>
            <a:spLocks noGrp="1"/>
          </p:cNvSpPr>
          <p:nvPr>
            <p:ph type="ftr" sz="quarter" idx="10"/>
          </p:nvPr>
        </p:nvSpPr>
        <p:spPr/>
        <p:txBody>
          <a:bodyPr/>
          <a:lstStyle/>
          <a:p>
            <a:r>
              <a:rPr lang="en-US" smtClean="0"/>
              <a:t>Carpenter EPMA Overview 2013</a:t>
            </a:r>
            <a:endParaRPr lang="en-US"/>
          </a:p>
        </p:txBody>
      </p:sp>
      <p:sp>
        <p:nvSpPr>
          <p:cNvPr id="140291" name="Slide Number Placeholder 3"/>
          <p:cNvSpPr>
            <a:spLocks noGrp="1"/>
          </p:cNvSpPr>
          <p:nvPr>
            <p:ph type="sldNum" sz="quarter" idx="11"/>
          </p:nvPr>
        </p:nvSpPr>
        <p:spPr/>
        <p:txBody>
          <a:bodyPr/>
          <a:lstStyle/>
          <a:p>
            <a:fld id="{BE62542B-3418-4A6D-9BE8-90911B82D4EC}" type="slidenum">
              <a:rPr lang="en-US"/>
              <a:pPr/>
              <a:t>119</a:t>
            </a:fld>
            <a:endParaRPr lang="en-US"/>
          </a:p>
        </p:txBody>
      </p:sp>
      <p:sp>
        <p:nvSpPr>
          <p:cNvPr id="140292" name="Rectangle 2"/>
          <p:cNvSpPr>
            <a:spLocks noGrp="1" noChangeArrowheads="1"/>
          </p:cNvSpPr>
          <p:nvPr>
            <p:ph type="title"/>
          </p:nvPr>
        </p:nvSpPr>
        <p:spPr/>
        <p:txBody>
          <a:bodyPr/>
          <a:lstStyle/>
          <a:p>
            <a:r>
              <a:rPr lang="en-US" smtClean="0"/>
              <a:t>Washington University</a:t>
            </a:r>
            <a:br>
              <a:rPr lang="en-US" smtClean="0"/>
            </a:br>
            <a:r>
              <a:rPr lang="en-US" smtClean="0"/>
              <a:t>Earth and Planetary Sciences JEOL JXA-8200 SDD</a:t>
            </a:r>
          </a:p>
        </p:txBody>
      </p:sp>
      <p:pic>
        <p:nvPicPr>
          <p:cNvPr id="140293" name="Picture 3"/>
          <p:cNvPicPr>
            <a:picLocks noChangeAspect="1" noChangeArrowheads="1"/>
          </p:cNvPicPr>
          <p:nvPr/>
        </p:nvPicPr>
        <p:blipFill>
          <a:blip r:embed="rId2" cstate="print"/>
          <a:srcRect/>
          <a:stretch>
            <a:fillRect/>
          </a:stretch>
        </p:blipFill>
        <p:spPr bwMode="auto">
          <a:xfrm>
            <a:off x="379415" y="1092201"/>
            <a:ext cx="3533775" cy="5319713"/>
          </a:xfrm>
          <a:prstGeom prst="rect">
            <a:avLst/>
          </a:prstGeom>
          <a:noFill/>
          <a:ln w="9525">
            <a:noFill/>
            <a:miter lim="800000"/>
            <a:headEnd/>
            <a:tailEnd/>
          </a:ln>
        </p:spPr>
      </p:pic>
      <p:pic>
        <p:nvPicPr>
          <p:cNvPr id="140294" name="Picture 4"/>
          <p:cNvPicPr>
            <a:picLocks noChangeAspect="1" noChangeArrowheads="1"/>
          </p:cNvPicPr>
          <p:nvPr/>
        </p:nvPicPr>
        <p:blipFill>
          <a:blip r:embed="rId3" cstate="print"/>
          <a:srcRect/>
          <a:stretch>
            <a:fillRect/>
          </a:stretch>
        </p:blipFill>
        <p:spPr bwMode="auto">
          <a:xfrm>
            <a:off x="4170363" y="1092201"/>
            <a:ext cx="4678362" cy="3114675"/>
          </a:xfrm>
          <a:prstGeom prst="rect">
            <a:avLst/>
          </a:prstGeom>
          <a:noFill/>
          <a:ln w="9525">
            <a:noFill/>
            <a:miter lim="800000"/>
            <a:headEnd/>
            <a:tailEnd/>
          </a:ln>
        </p:spPr>
      </p:pic>
      <p:sp>
        <p:nvSpPr>
          <p:cNvPr id="140295" name="Text Box 5"/>
          <p:cNvSpPr txBox="1">
            <a:spLocks noChangeArrowheads="1"/>
          </p:cNvSpPr>
          <p:nvPr/>
        </p:nvSpPr>
        <p:spPr bwMode="auto">
          <a:xfrm>
            <a:off x="4249739" y="4476751"/>
            <a:ext cx="4435475" cy="1953371"/>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500" dirty="0">
                <a:solidFill>
                  <a:schemeClr val="bg2"/>
                </a:solidFill>
                <a:latin typeface="Times New Roman" pitchFamily="18" charset="0"/>
              </a:rPr>
              <a:t>JEOL e2v Silicon Drift Detector</a:t>
            </a:r>
            <a:br>
              <a:rPr lang="en-US" sz="2500" dirty="0">
                <a:solidFill>
                  <a:schemeClr val="bg2"/>
                </a:solidFill>
                <a:latin typeface="Times New Roman" pitchFamily="18" charset="0"/>
              </a:rPr>
            </a:br>
            <a:r>
              <a:rPr lang="en-US" sz="2500" dirty="0">
                <a:solidFill>
                  <a:schemeClr val="bg2"/>
                </a:solidFill>
                <a:latin typeface="Times New Roman" pitchFamily="18" charset="0"/>
              </a:rPr>
              <a:t>130 </a:t>
            </a:r>
            <a:r>
              <a:rPr lang="en-US" sz="2500" dirty="0" err="1">
                <a:solidFill>
                  <a:schemeClr val="bg2"/>
                </a:solidFill>
                <a:latin typeface="Times New Roman" pitchFamily="18" charset="0"/>
              </a:rPr>
              <a:t>eV</a:t>
            </a:r>
            <a:r>
              <a:rPr lang="en-US" sz="2500" dirty="0">
                <a:solidFill>
                  <a:schemeClr val="bg2"/>
                </a:solidFill>
                <a:latin typeface="Times New Roman" pitchFamily="18" charset="0"/>
              </a:rPr>
              <a:t> resolution</a:t>
            </a:r>
            <a:br>
              <a:rPr lang="en-US" sz="2500" dirty="0">
                <a:solidFill>
                  <a:schemeClr val="bg2"/>
                </a:solidFill>
                <a:latin typeface="Times New Roman" pitchFamily="18" charset="0"/>
              </a:rPr>
            </a:br>
            <a:r>
              <a:rPr lang="en-US" sz="2500" dirty="0">
                <a:solidFill>
                  <a:schemeClr val="bg2"/>
                </a:solidFill>
                <a:latin typeface="Times New Roman" pitchFamily="18" charset="0"/>
              </a:rPr>
              <a:t>3 time constants T3 T2 T1</a:t>
            </a:r>
            <a:br>
              <a:rPr lang="en-US" sz="2500" dirty="0">
                <a:solidFill>
                  <a:schemeClr val="bg2"/>
                </a:solidFill>
                <a:latin typeface="Times New Roman" pitchFamily="18" charset="0"/>
              </a:rPr>
            </a:br>
            <a:r>
              <a:rPr lang="en-US" sz="2500" dirty="0">
                <a:solidFill>
                  <a:schemeClr val="bg2"/>
                </a:solidFill>
                <a:latin typeface="Times New Roman" pitchFamily="18" charset="0"/>
              </a:rPr>
              <a:t>Stage and beam mapping</a:t>
            </a:r>
            <a:br>
              <a:rPr lang="en-US" sz="2500" dirty="0">
                <a:solidFill>
                  <a:schemeClr val="bg2"/>
                </a:solidFill>
                <a:latin typeface="Times New Roman" pitchFamily="18" charset="0"/>
              </a:rPr>
            </a:br>
            <a:r>
              <a:rPr lang="en-US" sz="2500" dirty="0">
                <a:solidFill>
                  <a:schemeClr val="bg2"/>
                </a:solidFill>
                <a:latin typeface="Times New Roman" pitchFamily="18" charset="0"/>
              </a:rPr>
              <a:t>Quantitative EDS analysis LLSQ</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1"/>
          <p:cNvSpPr>
            <a:spLocks noGrp="1"/>
          </p:cNvSpPr>
          <p:nvPr>
            <p:ph type="ftr" sz="quarter" idx="10"/>
          </p:nvPr>
        </p:nvSpPr>
        <p:spPr/>
        <p:txBody>
          <a:bodyPr/>
          <a:lstStyle/>
          <a:p>
            <a:r>
              <a:rPr lang="en-US" smtClean="0"/>
              <a:t>Carpenter EPMA Overview 2013</a:t>
            </a:r>
            <a:endParaRPr lang="en-US"/>
          </a:p>
        </p:txBody>
      </p:sp>
      <p:sp>
        <p:nvSpPr>
          <p:cNvPr id="25603" name="Slide Number Placeholder 2"/>
          <p:cNvSpPr>
            <a:spLocks noGrp="1"/>
          </p:cNvSpPr>
          <p:nvPr>
            <p:ph type="sldNum" sz="quarter" idx="11"/>
          </p:nvPr>
        </p:nvSpPr>
        <p:spPr/>
        <p:txBody>
          <a:bodyPr/>
          <a:lstStyle/>
          <a:p>
            <a:fld id="{72773B87-E7D0-45CD-8255-7345553B7C24}" type="slidenum">
              <a:rPr lang="en-US"/>
              <a:pPr/>
              <a:t>12</a:t>
            </a:fld>
            <a:endParaRPr lang="en-US"/>
          </a:p>
        </p:txBody>
      </p:sp>
      <p:sp>
        <p:nvSpPr>
          <p:cNvPr id="25604" name="Rectangle 2"/>
          <p:cNvSpPr>
            <a:spLocks noGrp="1" noChangeArrowheads="1"/>
          </p:cNvSpPr>
          <p:nvPr>
            <p:ph type="title" idx="4294967295"/>
          </p:nvPr>
        </p:nvSpPr>
        <p:spPr>
          <a:xfrm>
            <a:off x="685800" y="0"/>
            <a:ext cx="7780338" cy="609600"/>
          </a:xfrm>
        </p:spPr>
        <p:txBody>
          <a:bodyPr lIns="91432" tIns="45716" rIns="91432" bIns="45716" anchor="ctr"/>
          <a:lstStyle/>
          <a:p>
            <a:pPr eaLnBrk="1" hangingPunct="1"/>
            <a:r>
              <a:rPr lang="en-US" sz="2800" dirty="0" smtClean="0"/>
              <a:t>EPMA Summary: ZAF and X-ray Correction</a:t>
            </a:r>
          </a:p>
        </p:txBody>
      </p:sp>
      <p:sp>
        <p:nvSpPr>
          <p:cNvPr id="25605" name="Rectangle 3"/>
          <p:cNvSpPr>
            <a:spLocks noGrp="1" noChangeArrowheads="1"/>
          </p:cNvSpPr>
          <p:nvPr>
            <p:ph type="body" idx="4294967295"/>
          </p:nvPr>
        </p:nvSpPr>
        <p:spPr>
          <a:xfrm>
            <a:off x="381001" y="762000"/>
            <a:ext cx="8382000" cy="5334000"/>
          </a:xfrm>
        </p:spPr>
        <p:txBody>
          <a:bodyPr lIns="91432" tIns="45716" rIns="91432" bIns="45716"/>
          <a:lstStyle/>
          <a:p>
            <a:pPr eaLnBrk="1" hangingPunct="1">
              <a:lnSpc>
                <a:spcPct val="80000"/>
              </a:lnSpc>
            </a:pPr>
            <a:r>
              <a:rPr lang="en-US" sz="2000" dirty="0" smtClean="0"/>
              <a:t>The absorption factor A corrects for x-ray absorption.</a:t>
            </a:r>
            <a:br>
              <a:rPr lang="en-US" sz="2000" dirty="0" smtClean="0"/>
            </a:br>
            <a:r>
              <a:rPr lang="en-US" sz="2000" dirty="0" smtClean="0"/>
              <a:t/>
            </a:r>
            <a:br>
              <a:rPr lang="en-US" sz="2000" dirty="0" smtClean="0"/>
            </a:br>
            <a:r>
              <a:rPr lang="en-US" sz="2000" dirty="0" smtClean="0"/>
              <a:t>	</a:t>
            </a:r>
            <a:br>
              <a:rPr lang="en-US" sz="2000" dirty="0" smtClean="0"/>
            </a:br>
            <a:r>
              <a:rPr lang="en-US" sz="2000" dirty="0" smtClean="0"/>
              <a:t/>
            </a:r>
            <a:br>
              <a:rPr lang="en-US" sz="2000" dirty="0" smtClean="0"/>
            </a:br>
            <a:r>
              <a:rPr lang="en-US" sz="2000" dirty="0" smtClean="0"/>
              <a:t/>
            </a:r>
            <a:br>
              <a:rPr lang="en-US" sz="2000" dirty="0" smtClean="0"/>
            </a:br>
            <a:r>
              <a:rPr lang="en-US" sz="2000" baseline="30000" dirty="0" smtClean="0"/>
              <a:t> </a:t>
            </a:r>
            <a:br>
              <a:rPr lang="en-US" sz="2000" baseline="30000" dirty="0" smtClean="0"/>
            </a:br>
            <a:endParaRPr lang="en-US" sz="2000" dirty="0" smtClean="0"/>
          </a:p>
          <a:p>
            <a:pPr eaLnBrk="1" hangingPunct="1">
              <a:lnSpc>
                <a:spcPct val="80000"/>
              </a:lnSpc>
            </a:pPr>
            <a:r>
              <a:rPr lang="en-US" sz="2000" dirty="0" smtClean="0"/>
              <a:t>Absorption increases with MAC and path length (…TOA, </a:t>
            </a:r>
            <a:r>
              <a:rPr lang="en-US" sz="2000" dirty="0" err="1" smtClean="0"/>
              <a:t>keV</a:t>
            </a:r>
            <a:r>
              <a:rPr lang="en-US" sz="2000" dirty="0" smtClean="0"/>
              <a:t>)</a:t>
            </a:r>
            <a:br>
              <a:rPr lang="en-US" sz="2000" dirty="0" smtClean="0"/>
            </a:br>
            <a:r>
              <a:rPr lang="en-US" sz="2000" dirty="0" smtClean="0"/>
              <a:t>MACs Al absorber: Cu L</a:t>
            </a:r>
            <a:r>
              <a:rPr lang="en-US" sz="2000" dirty="0" smtClean="0">
                <a:latin typeface="Symbol" pitchFamily="18" charset="2"/>
              </a:rPr>
              <a:t>a</a:t>
            </a:r>
            <a:r>
              <a:rPr lang="en-US" sz="2000" dirty="0" smtClean="0"/>
              <a:t> 1452, Al K</a:t>
            </a:r>
            <a:r>
              <a:rPr lang="en-US" sz="2000" dirty="0" smtClean="0">
                <a:latin typeface="Symbol" pitchFamily="18" charset="2"/>
              </a:rPr>
              <a:t>a</a:t>
            </a:r>
            <a:r>
              <a:rPr lang="en-US" sz="2000" dirty="0" smtClean="0"/>
              <a:t> 402, Cu K</a:t>
            </a:r>
            <a:r>
              <a:rPr lang="en-US" sz="2000" dirty="0" smtClean="0">
                <a:latin typeface="Symbol" pitchFamily="18" charset="2"/>
              </a:rPr>
              <a:t>a</a:t>
            </a:r>
            <a:r>
              <a:rPr lang="en-US" sz="2000" dirty="0" smtClean="0"/>
              <a:t> 47 </a:t>
            </a:r>
            <a:br>
              <a:rPr lang="en-US" sz="2000" dirty="0" smtClean="0"/>
            </a:br>
            <a:r>
              <a:rPr lang="en-US" sz="2000" dirty="0" smtClean="0"/>
              <a:t>MACs Cu absorber: Cu L</a:t>
            </a:r>
            <a:r>
              <a:rPr lang="en-US" sz="2000" dirty="0" smtClean="0">
                <a:latin typeface="Symbol" pitchFamily="18" charset="2"/>
              </a:rPr>
              <a:t>a</a:t>
            </a:r>
            <a:r>
              <a:rPr lang="en-US" sz="2000" dirty="0" smtClean="0"/>
              <a:t> 1590, Al K</a:t>
            </a:r>
            <a:r>
              <a:rPr lang="en-US" sz="2000" dirty="0" smtClean="0">
                <a:latin typeface="Symbol" pitchFamily="18" charset="2"/>
              </a:rPr>
              <a:t>a</a:t>
            </a:r>
            <a:r>
              <a:rPr lang="en-US" sz="2000" dirty="0" smtClean="0"/>
              <a:t> 4561, Cu K</a:t>
            </a:r>
            <a:r>
              <a:rPr lang="en-US" sz="2000" dirty="0" smtClean="0">
                <a:latin typeface="Symbol" pitchFamily="18" charset="2"/>
              </a:rPr>
              <a:t>a</a:t>
            </a:r>
            <a:r>
              <a:rPr lang="en-US" sz="2000" dirty="0" smtClean="0"/>
              <a:t> 50</a:t>
            </a:r>
          </a:p>
          <a:p>
            <a:pPr eaLnBrk="1" hangingPunct="1">
              <a:lnSpc>
                <a:spcPct val="80000"/>
              </a:lnSpc>
            </a:pPr>
            <a:r>
              <a:rPr lang="en-US" sz="2000" dirty="0" smtClean="0"/>
              <a:t>Absorption generally decreases with increasing X-ray energy, except at absorption edge of matrix element(s).</a:t>
            </a:r>
          </a:p>
          <a:p>
            <a:pPr eaLnBrk="1" hangingPunct="1">
              <a:lnSpc>
                <a:spcPct val="80000"/>
              </a:lnSpc>
            </a:pPr>
            <a:r>
              <a:rPr lang="en-US" sz="2000" dirty="0" smtClean="0"/>
              <a:t>Absorption occurs within all materials, sample and standard.</a:t>
            </a:r>
          </a:p>
          <a:p>
            <a:pPr eaLnBrk="1" hangingPunct="1">
              <a:lnSpc>
                <a:spcPct val="80000"/>
              </a:lnSpc>
            </a:pPr>
            <a:r>
              <a:rPr lang="en-US" sz="2000" dirty="0" smtClean="0"/>
              <a:t>This is the largest correction ~10% for typical materials.</a:t>
            </a:r>
            <a:br>
              <a:rPr lang="en-US" sz="2000" dirty="0" smtClean="0"/>
            </a:br>
            <a:r>
              <a:rPr lang="en-US" sz="2000" dirty="0" smtClean="0"/>
              <a:t>	</a:t>
            </a:r>
            <a:r>
              <a:rPr lang="en-US" sz="2000" dirty="0" err="1" smtClean="0"/>
              <a:t>AlCu</a:t>
            </a:r>
            <a:r>
              <a:rPr lang="en-US" sz="2000" dirty="0" smtClean="0"/>
              <a:t> alloy: Al K</a:t>
            </a:r>
            <a:r>
              <a:rPr lang="en-US" sz="2000" dirty="0" smtClean="0">
                <a:latin typeface="Symbol" pitchFamily="18" charset="2"/>
              </a:rPr>
              <a:t>a</a:t>
            </a:r>
            <a:r>
              <a:rPr lang="en-US" sz="2000" dirty="0" smtClean="0"/>
              <a:t> absorbed by Cu</a:t>
            </a:r>
            <a:br>
              <a:rPr lang="en-US" sz="2000" dirty="0" smtClean="0"/>
            </a:br>
            <a:r>
              <a:rPr lang="en-US" sz="2000" dirty="0" smtClean="0"/>
              <a:t>	</a:t>
            </a:r>
            <a:r>
              <a:rPr lang="en-US" sz="2000" dirty="0" err="1" smtClean="0"/>
              <a:t>NiFe</a:t>
            </a:r>
            <a:r>
              <a:rPr lang="en-US" sz="2000" dirty="0" smtClean="0"/>
              <a:t> alloy: Ni K</a:t>
            </a:r>
            <a:r>
              <a:rPr lang="en-US" sz="2000" dirty="0" smtClean="0">
                <a:latin typeface="Symbol" pitchFamily="18" charset="2"/>
              </a:rPr>
              <a:t>a</a:t>
            </a:r>
            <a:r>
              <a:rPr lang="en-US" sz="2000" dirty="0" smtClean="0"/>
              <a:t> absorbed by Fe</a:t>
            </a:r>
            <a:br>
              <a:rPr lang="en-US" sz="2000" dirty="0" smtClean="0"/>
            </a:br>
            <a:r>
              <a:rPr lang="en-US" sz="2000" dirty="0" smtClean="0"/>
              <a:t>		      Fe K</a:t>
            </a:r>
            <a:r>
              <a:rPr lang="en-US" sz="2000" dirty="0" smtClean="0">
                <a:latin typeface="Symbol" pitchFamily="18" charset="2"/>
              </a:rPr>
              <a:t>a</a:t>
            </a:r>
            <a:r>
              <a:rPr lang="en-US" sz="2000" dirty="0" smtClean="0"/>
              <a:t> fluoresced by Ni K</a:t>
            </a:r>
            <a:r>
              <a:rPr lang="en-US" sz="2000" dirty="0" smtClean="0">
                <a:latin typeface="Symbol" pitchFamily="18" charset="2"/>
              </a:rPr>
              <a:t>a</a:t>
            </a:r>
          </a:p>
          <a:p>
            <a:pPr eaLnBrk="1" hangingPunct="1">
              <a:lnSpc>
                <a:spcPct val="80000"/>
              </a:lnSpc>
            </a:pPr>
            <a:r>
              <a:rPr lang="en-US" sz="2000" dirty="0" smtClean="0"/>
              <a:t>We measure </a:t>
            </a:r>
            <a:r>
              <a:rPr lang="en-US" sz="2000" b="1" i="1" dirty="0" smtClean="0"/>
              <a:t>Emitted</a:t>
            </a:r>
            <a:r>
              <a:rPr lang="en-US" sz="2000" dirty="0" smtClean="0"/>
              <a:t> intensity (I) but </a:t>
            </a:r>
            <a:r>
              <a:rPr lang="en-US" sz="2000" b="1" i="1" dirty="0" smtClean="0"/>
              <a:t>Generated</a:t>
            </a:r>
            <a:r>
              <a:rPr lang="en-US" sz="2000" dirty="0" smtClean="0"/>
              <a:t> (I</a:t>
            </a:r>
            <a:r>
              <a:rPr lang="en-US" sz="2000" baseline="-25000" dirty="0" smtClean="0"/>
              <a:t>0</a:t>
            </a:r>
            <a:r>
              <a:rPr lang="en-US" sz="2000" dirty="0" smtClean="0"/>
              <a:t>) intensity is required for quantitative correction.</a:t>
            </a:r>
          </a:p>
          <a:p>
            <a:pPr eaLnBrk="1" hangingPunct="1">
              <a:lnSpc>
                <a:spcPct val="80000"/>
              </a:lnSpc>
            </a:pPr>
            <a:r>
              <a:rPr lang="en-US" sz="2000" dirty="0" smtClean="0"/>
              <a:t>Need to know generated intensity, unseen, unmeasured.</a:t>
            </a:r>
            <a:br>
              <a:rPr lang="en-US" sz="2000" dirty="0" smtClean="0"/>
            </a:br>
            <a:r>
              <a:rPr lang="en-US" sz="2000" dirty="0" smtClean="0"/>
              <a:t>…Fundamental reliance on algorithms and data sets</a:t>
            </a:r>
          </a:p>
        </p:txBody>
      </p:sp>
      <p:sp>
        <p:nvSpPr>
          <p:cNvPr id="25606" name="Text Box 35"/>
          <p:cNvSpPr txBox="1">
            <a:spLocks noChangeArrowheads="1"/>
          </p:cNvSpPr>
          <p:nvPr/>
        </p:nvSpPr>
        <p:spPr bwMode="auto">
          <a:xfrm>
            <a:off x="914400" y="1203325"/>
            <a:ext cx="5486400" cy="1068993"/>
          </a:xfrm>
          <a:prstGeom prst="rect">
            <a:avLst/>
          </a:prstGeom>
          <a:solidFill>
            <a:srgbClr val="FFFFFF"/>
          </a:solidFill>
          <a:ln w="12700">
            <a:solidFill>
              <a:schemeClr val="bg1"/>
            </a:solidFill>
            <a:miter lim="800000"/>
            <a:headEnd type="none" w="sm" len="sm"/>
            <a:tailEnd type="none" w="sm" len="sm"/>
          </a:ln>
        </p:spPr>
        <p:txBody>
          <a:bodyPr lIns="91432" tIns="45716" rIns="91432" bIns="45716">
            <a:spAutoFit/>
          </a:bodyPr>
          <a:lstStyle/>
          <a:p>
            <a:pPr>
              <a:spcBef>
                <a:spcPct val="50000"/>
              </a:spcBef>
            </a:pPr>
            <a:r>
              <a:rPr lang="en-US" sz="1600" dirty="0">
                <a:solidFill>
                  <a:schemeClr val="bg1"/>
                </a:solidFill>
                <a:latin typeface="Times New Roman" pitchFamily="18" charset="0"/>
              </a:rPr>
              <a:t>Beers Law absorption:</a:t>
            </a:r>
            <a:br>
              <a:rPr lang="en-US" sz="1600" dirty="0">
                <a:solidFill>
                  <a:schemeClr val="bg1"/>
                </a:solidFill>
                <a:latin typeface="Times New Roman" pitchFamily="18" charset="0"/>
              </a:rPr>
            </a:br>
            <a:r>
              <a:rPr lang="en-US" sz="1600" dirty="0">
                <a:solidFill>
                  <a:schemeClr val="bg1"/>
                </a:solidFill>
                <a:latin typeface="Times New Roman" pitchFamily="18" charset="0"/>
              </a:rPr>
              <a:t>	</a:t>
            </a:r>
            <a:r>
              <a:rPr lang="en-US" sz="1600" b="1" dirty="0">
                <a:solidFill>
                  <a:schemeClr val="bg1"/>
                </a:solidFill>
                <a:latin typeface="Times New Roman" pitchFamily="18" charset="0"/>
              </a:rPr>
              <a:t>I = I</a:t>
            </a:r>
            <a:r>
              <a:rPr lang="en-US" sz="1600" b="1" baseline="-25000" dirty="0">
                <a:solidFill>
                  <a:schemeClr val="bg1"/>
                </a:solidFill>
                <a:latin typeface="Times New Roman" pitchFamily="18" charset="0"/>
              </a:rPr>
              <a:t>0</a:t>
            </a:r>
            <a:r>
              <a:rPr lang="en-US" sz="1600" b="1" dirty="0">
                <a:solidFill>
                  <a:schemeClr val="bg1"/>
                </a:solidFill>
                <a:latin typeface="Times New Roman" pitchFamily="18" charset="0"/>
              </a:rPr>
              <a:t> e</a:t>
            </a:r>
            <a:r>
              <a:rPr lang="en-US" sz="1600" b="1" baseline="30000" dirty="0">
                <a:solidFill>
                  <a:schemeClr val="bg1"/>
                </a:solidFill>
                <a:latin typeface="Times New Roman" pitchFamily="18" charset="0"/>
              </a:rPr>
              <a:t>(-</a:t>
            </a:r>
            <a:r>
              <a:rPr lang="en-US" sz="1600" b="1" baseline="30000" dirty="0">
                <a:solidFill>
                  <a:schemeClr val="bg1"/>
                </a:solidFill>
                <a:latin typeface="Symbol" pitchFamily="18" charset="2"/>
              </a:rPr>
              <a:t>m/r</a:t>
            </a:r>
            <a:r>
              <a:rPr lang="en-US" sz="1600" b="1" baseline="30000" dirty="0">
                <a:solidFill>
                  <a:schemeClr val="bg1"/>
                </a:solidFill>
                <a:latin typeface="Times New Roman" pitchFamily="18" charset="0"/>
              </a:rPr>
              <a:t> </a:t>
            </a:r>
            <a:r>
              <a:rPr lang="en-US" sz="1600" b="1" baseline="30000" dirty="0" err="1">
                <a:solidFill>
                  <a:schemeClr val="bg1"/>
                </a:solidFill>
                <a:latin typeface="Symbol" pitchFamily="18" charset="2"/>
              </a:rPr>
              <a:t>r</a:t>
            </a:r>
            <a:r>
              <a:rPr lang="en-US" sz="1600" b="1" baseline="30000" dirty="0" err="1">
                <a:solidFill>
                  <a:schemeClr val="bg1"/>
                </a:solidFill>
                <a:latin typeface="Times New Roman" pitchFamily="18" charset="0"/>
              </a:rPr>
              <a:t>s</a:t>
            </a:r>
            <a:r>
              <a:rPr lang="en-US" sz="1600" b="1" baseline="30000" dirty="0">
                <a:solidFill>
                  <a:schemeClr val="bg1"/>
                </a:solidFill>
                <a:latin typeface="Times New Roman" pitchFamily="18" charset="0"/>
              </a:rPr>
              <a:t>)</a:t>
            </a:r>
            <a:r>
              <a:rPr lang="en-US" sz="1600" b="1" dirty="0">
                <a:solidFill>
                  <a:schemeClr val="bg1"/>
                </a:solidFill>
                <a:latin typeface="Times New Roman" pitchFamily="18" charset="0"/>
              </a:rPr>
              <a:t/>
            </a:r>
            <a:br>
              <a:rPr lang="en-US" sz="1600" b="1" dirty="0">
                <a:solidFill>
                  <a:schemeClr val="bg1"/>
                </a:solidFill>
                <a:latin typeface="Times New Roman" pitchFamily="18" charset="0"/>
              </a:rPr>
            </a:br>
            <a:r>
              <a:rPr lang="en-US" sz="1600" dirty="0">
                <a:solidFill>
                  <a:schemeClr val="bg1"/>
                </a:solidFill>
                <a:latin typeface="Times New Roman" pitchFamily="18" charset="0"/>
              </a:rPr>
              <a:t>I emitted X-ray intensity, I</a:t>
            </a:r>
            <a:r>
              <a:rPr lang="en-US" sz="1600" baseline="-25000" dirty="0">
                <a:solidFill>
                  <a:schemeClr val="bg1"/>
                </a:solidFill>
                <a:latin typeface="Times New Roman" pitchFamily="18" charset="0"/>
              </a:rPr>
              <a:t>0</a:t>
            </a:r>
            <a:r>
              <a:rPr lang="en-US" sz="1600" dirty="0">
                <a:solidFill>
                  <a:schemeClr val="bg1"/>
                </a:solidFill>
                <a:latin typeface="Times New Roman" pitchFamily="18" charset="0"/>
              </a:rPr>
              <a:t> generated X-ray intensity</a:t>
            </a:r>
            <a:br>
              <a:rPr lang="en-US" sz="1600" dirty="0">
                <a:solidFill>
                  <a:schemeClr val="bg1"/>
                </a:solidFill>
                <a:latin typeface="Times New Roman" pitchFamily="18" charset="0"/>
              </a:rPr>
            </a:br>
            <a:r>
              <a:rPr lang="en-US" sz="1600" dirty="0">
                <a:solidFill>
                  <a:schemeClr val="bg1"/>
                </a:solidFill>
                <a:latin typeface="Times New Roman" pitchFamily="18" charset="0"/>
              </a:rPr>
              <a:t>Path length </a:t>
            </a:r>
            <a:r>
              <a:rPr lang="en-US" sz="1600" dirty="0" err="1">
                <a:solidFill>
                  <a:schemeClr val="bg1"/>
                </a:solidFill>
                <a:latin typeface="Symbol" pitchFamily="18" charset="2"/>
              </a:rPr>
              <a:t>r</a:t>
            </a:r>
            <a:r>
              <a:rPr lang="en-US" sz="1600" dirty="0" err="1">
                <a:solidFill>
                  <a:schemeClr val="bg1"/>
                </a:solidFill>
                <a:latin typeface="Times New Roman" pitchFamily="18" charset="0"/>
              </a:rPr>
              <a:t>s</a:t>
            </a:r>
            <a:r>
              <a:rPr lang="en-US" sz="1600" dirty="0">
                <a:solidFill>
                  <a:schemeClr val="bg1"/>
                </a:solidFill>
                <a:latin typeface="Times New Roman" pitchFamily="18" charset="0"/>
              </a:rPr>
              <a:t> and mass absorption coefficient </a:t>
            </a:r>
            <a:r>
              <a:rPr lang="en-US" sz="1600" dirty="0">
                <a:solidFill>
                  <a:schemeClr val="bg1"/>
                </a:solidFill>
                <a:latin typeface="Symbol" pitchFamily="18" charset="2"/>
              </a:rPr>
              <a:t>m/r</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Footer Placeholder 2"/>
          <p:cNvSpPr>
            <a:spLocks noGrp="1"/>
          </p:cNvSpPr>
          <p:nvPr>
            <p:ph type="ftr" sz="quarter" idx="10"/>
          </p:nvPr>
        </p:nvSpPr>
        <p:spPr/>
        <p:txBody>
          <a:bodyPr/>
          <a:lstStyle/>
          <a:p>
            <a:r>
              <a:rPr lang="en-US" smtClean="0"/>
              <a:t>Carpenter EPMA Overview 2013</a:t>
            </a:r>
            <a:endParaRPr lang="en-US"/>
          </a:p>
        </p:txBody>
      </p:sp>
      <p:sp>
        <p:nvSpPr>
          <p:cNvPr id="141315" name="Slide Number Placeholder 3"/>
          <p:cNvSpPr>
            <a:spLocks noGrp="1"/>
          </p:cNvSpPr>
          <p:nvPr>
            <p:ph type="sldNum" sz="quarter" idx="11"/>
          </p:nvPr>
        </p:nvSpPr>
        <p:spPr/>
        <p:txBody>
          <a:bodyPr/>
          <a:lstStyle/>
          <a:p>
            <a:fld id="{F9333392-BD0F-4C8F-AA98-8D3B99B9FA4B}" type="slidenum">
              <a:rPr lang="en-US"/>
              <a:pPr/>
              <a:t>120</a:t>
            </a:fld>
            <a:endParaRPr lang="en-US"/>
          </a:p>
        </p:txBody>
      </p:sp>
      <p:sp>
        <p:nvSpPr>
          <p:cNvPr id="141316" name="Rectangle 2"/>
          <p:cNvSpPr>
            <a:spLocks noGrp="1" noChangeArrowheads="1"/>
          </p:cNvSpPr>
          <p:nvPr>
            <p:ph type="title"/>
          </p:nvPr>
        </p:nvSpPr>
        <p:spPr/>
        <p:txBody>
          <a:bodyPr/>
          <a:lstStyle/>
          <a:p>
            <a:r>
              <a:rPr lang="en-US" smtClean="0"/>
              <a:t>JEOL 8200 Stage Maps: Lunar Meteorite SAU169</a:t>
            </a:r>
            <a:br>
              <a:rPr lang="en-US" smtClean="0"/>
            </a:br>
            <a:r>
              <a:rPr lang="en-US" smtClean="0"/>
              <a:t>WDS vs. SDD Mg @ 15KV, 120nA, 25ms dwell </a:t>
            </a:r>
          </a:p>
        </p:txBody>
      </p:sp>
      <p:pic>
        <p:nvPicPr>
          <p:cNvPr id="141317" name="Picture 3"/>
          <p:cNvPicPr>
            <a:picLocks noChangeAspect="1" noChangeArrowheads="1"/>
          </p:cNvPicPr>
          <p:nvPr/>
        </p:nvPicPr>
        <p:blipFill>
          <a:blip r:embed="rId2" cstate="print"/>
          <a:srcRect/>
          <a:stretch>
            <a:fillRect/>
          </a:stretch>
        </p:blipFill>
        <p:spPr bwMode="auto">
          <a:xfrm>
            <a:off x="219075" y="1171576"/>
            <a:ext cx="8788400" cy="4449763"/>
          </a:xfrm>
          <a:prstGeom prst="rect">
            <a:avLst/>
          </a:prstGeom>
          <a:noFill/>
          <a:ln w="9525">
            <a:noFill/>
            <a:miter lim="800000"/>
            <a:headEnd/>
            <a:tailEnd/>
          </a:ln>
        </p:spPr>
      </p:pic>
      <p:pic>
        <p:nvPicPr>
          <p:cNvPr id="141318" name="Picture 4"/>
          <p:cNvPicPr>
            <a:picLocks noChangeAspect="1" noChangeArrowheads="1"/>
          </p:cNvPicPr>
          <p:nvPr/>
        </p:nvPicPr>
        <p:blipFill>
          <a:blip r:embed="rId3" cstate="print"/>
          <a:srcRect/>
          <a:stretch>
            <a:fillRect/>
          </a:stretch>
        </p:blipFill>
        <p:spPr bwMode="auto">
          <a:xfrm>
            <a:off x="219075" y="5364163"/>
            <a:ext cx="2014538" cy="201612"/>
          </a:xfrm>
          <a:prstGeom prst="rect">
            <a:avLst/>
          </a:prstGeom>
          <a:noFill/>
          <a:ln w="9525">
            <a:noFill/>
            <a:miter lim="800000"/>
            <a:headEnd/>
            <a:tailEnd/>
          </a:ln>
        </p:spPr>
      </p:pic>
      <p:sp>
        <p:nvSpPr>
          <p:cNvPr id="141319" name="Text Box 5"/>
          <p:cNvSpPr txBox="1">
            <a:spLocks noChangeArrowheads="1"/>
          </p:cNvSpPr>
          <p:nvPr/>
        </p:nvSpPr>
        <p:spPr bwMode="auto">
          <a:xfrm>
            <a:off x="863601" y="5719763"/>
            <a:ext cx="7902575" cy="781349"/>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500" dirty="0">
                <a:solidFill>
                  <a:schemeClr val="bg2"/>
                </a:solidFill>
                <a:latin typeface="Times New Roman" pitchFamily="18" charset="0"/>
              </a:rPr>
              <a:t>Mg WDS 1061 max counts, Mg SDD 527 max counts</a:t>
            </a:r>
            <a:br>
              <a:rPr lang="en-US" sz="2500" dirty="0">
                <a:solidFill>
                  <a:schemeClr val="bg2"/>
                </a:solidFill>
                <a:latin typeface="Times New Roman" pitchFamily="18" charset="0"/>
              </a:rPr>
            </a:br>
            <a:r>
              <a:rPr lang="en-US" sz="2500" dirty="0">
                <a:solidFill>
                  <a:schemeClr val="bg2"/>
                </a:solidFill>
                <a:latin typeface="Times New Roman" pitchFamily="18" charset="0"/>
              </a:rPr>
              <a:t>1024x1024 stage map, 8 hours</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Footer Placeholder 2"/>
          <p:cNvSpPr>
            <a:spLocks noGrp="1"/>
          </p:cNvSpPr>
          <p:nvPr>
            <p:ph type="ftr" sz="quarter" idx="10"/>
          </p:nvPr>
        </p:nvSpPr>
        <p:spPr/>
        <p:txBody>
          <a:bodyPr/>
          <a:lstStyle/>
          <a:p>
            <a:r>
              <a:rPr lang="en-US" smtClean="0"/>
              <a:t>Carpenter EPMA Overview 2013</a:t>
            </a:r>
            <a:endParaRPr lang="en-US"/>
          </a:p>
        </p:txBody>
      </p:sp>
      <p:sp>
        <p:nvSpPr>
          <p:cNvPr id="142339" name="Slide Number Placeholder 3"/>
          <p:cNvSpPr>
            <a:spLocks noGrp="1"/>
          </p:cNvSpPr>
          <p:nvPr>
            <p:ph type="sldNum" sz="quarter" idx="11"/>
          </p:nvPr>
        </p:nvSpPr>
        <p:spPr/>
        <p:txBody>
          <a:bodyPr/>
          <a:lstStyle/>
          <a:p>
            <a:fld id="{FCD0623F-6B5A-4847-A793-D44D1C56D97C}" type="slidenum">
              <a:rPr lang="en-US"/>
              <a:pPr/>
              <a:t>121</a:t>
            </a:fld>
            <a:endParaRPr lang="en-US"/>
          </a:p>
        </p:txBody>
      </p:sp>
      <p:sp>
        <p:nvSpPr>
          <p:cNvPr id="142340" name="Rectangle 2"/>
          <p:cNvSpPr>
            <a:spLocks noGrp="1" noChangeArrowheads="1"/>
          </p:cNvSpPr>
          <p:nvPr>
            <p:ph type="title"/>
          </p:nvPr>
        </p:nvSpPr>
        <p:spPr/>
        <p:txBody>
          <a:bodyPr/>
          <a:lstStyle/>
          <a:p>
            <a:r>
              <a:rPr lang="en-US" smtClean="0"/>
              <a:t>Lunar Meteorite SAU169</a:t>
            </a:r>
            <a:br>
              <a:rPr lang="en-US" smtClean="0"/>
            </a:br>
            <a:r>
              <a:rPr lang="en-US" smtClean="0"/>
              <a:t>Stage map 1024x1024, 25 ms, 8 hr run</a:t>
            </a:r>
          </a:p>
        </p:txBody>
      </p:sp>
      <p:pic>
        <p:nvPicPr>
          <p:cNvPr id="142341" name="Picture 3"/>
          <p:cNvPicPr>
            <a:picLocks noChangeAspect="1" noChangeArrowheads="1"/>
          </p:cNvPicPr>
          <p:nvPr/>
        </p:nvPicPr>
        <p:blipFill>
          <a:blip r:embed="rId2" cstate="print">
            <a:lum contrast="32000"/>
          </a:blip>
          <a:srcRect/>
          <a:stretch>
            <a:fillRect/>
          </a:stretch>
        </p:blipFill>
        <p:spPr bwMode="auto">
          <a:xfrm>
            <a:off x="298451" y="1171575"/>
            <a:ext cx="4130675" cy="4127500"/>
          </a:xfrm>
          <a:prstGeom prst="rect">
            <a:avLst/>
          </a:prstGeom>
          <a:noFill/>
          <a:ln w="9525">
            <a:noFill/>
            <a:miter lim="800000"/>
            <a:headEnd/>
            <a:tailEnd/>
          </a:ln>
        </p:spPr>
      </p:pic>
      <p:pic>
        <p:nvPicPr>
          <p:cNvPr id="142342" name="Picture 4"/>
          <p:cNvPicPr>
            <a:picLocks noChangeAspect="1" noChangeArrowheads="1"/>
          </p:cNvPicPr>
          <p:nvPr/>
        </p:nvPicPr>
        <p:blipFill>
          <a:blip r:embed="rId3" cstate="print">
            <a:lum bright="16000"/>
          </a:blip>
          <a:srcRect/>
          <a:stretch>
            <a:fillRect/>
          </a:stretch>
        </p:blipFill>
        <p:spPr bwMode="auto">
          <a:xfrm>
            <a:off x="4492626" y="1171575"/>
            <a:ext cx="4129088" cy="4127500"/>
          </a:xfrm>
          <a:prstGeom prst="rect">
            <a:avLst/>
          </a:prstGeom>
          <a:noFill/>
          <a:ln w="9525">
            <a:noFill/>
            <a:miter lim="800000"/>
            <a:headEnd/>
            <a:tailEnd/>
          </a:ln>
        </p:spPr>
      </p:pic>
      <p:sp>
        <p:nvSpPr>
          <p:cNvPr id="142343" name="Rectangle 5"/>
          <p:cNvSpPr>
            <a:spLocks noChangeArrowheads="1"/>
          </p:cNvSpPr>
          <p:nvPr/>
        </p:nvSpPr>
        <p:spPr bwMode="auto">
          <a:xfrm>
            <a:off x="2154238" y="5524501"/>
            <a:ext cx="4757738" cy="651124"/>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Backscattered electron vs. Fe SDD maps</a:t>
            </a:r>
            <a:br>
              <a:rPr lang="en-US" sz="2100" dirty="0">
                <a:solidFill>
                  <a:schemeClr val="bg2"/>
                </a:solidFill>
                <a:latin typeface="Times New Roman" pitchFamily="18" charset="0"/>
              </a:rPr>
            </a:br>
            <a:endParaRPr lang="en-US" sz="2100" dirty="0">
              <a:solidFill>
                <a:schemeClr val="bg2"/>
              </a:solidFill>
              <a:latin typeface="Times New Roman" pitchFamily="18"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Footer Placeholder 2"/>
          <p:cNvSpPr>
            <a:spLocks noGrp="1"/>
          </p:cNvSpPr>
          <p:nvPr>
            <p:ph type="ftr" sz="quarter" idx="10"/>
          </p:nvPr>
        </p:nvSpPr>
        <p:spPr/>
        <p:txBody>
          <a:bodyPr/>
          <a:lstStyle/>
          <a:p>
            <a:r>
              <a:rPr lang="en-US" smtClean="0"/>
              <a:t>Carpenter EPMA Overview 2013</a:t>
            </a:r>
            <a:endParaRPr lang="en-US"/>
          </a:p>
        </p:txBody>
      </p:sp>
      <p:sp>
        <p:nvSpPr>
          <p:cNvPr id="143363" name="Slide Number Placeholder 3"/>
          <p:cNvSpPr>
            <a:spLocks noGrp="1"/>
          </p:cNvSpPr>
          <p:nvPr>
            <p:ph type="sldNum" sz="quarter" idx="11"/>
          </p:nvPr>
        </p:nvSpPr>
        <p:spPr/>
        <p:txBody>
          <a:bodyPr/>
          <a:lstStyle/>
          <a:p>
            <a:fld id="{30B824A5-B759-4376-BFF2-BE4D4F799009}" type="slidenum">
              <a:rPr lang="en-US"/>
              <a:pPr/>
              <a:t>122</a:t>
            </a:fld>
            <a:endParaRPr lang="en-US"/>
          </a:p>
        </p:txBody>
      </p:sp>
      <p:sp>
        <p:nvSpPr>
          <p:cNvPr id="143364" name="Rectangle 2"/>
          <p:cNvSpPr>
            <a:spLocks noGrp="1" noChangeArrowheads="1"/>
          </p:cNvSpPr>
          <p:nvPr>
            <p:ph type="title"/>
          </p:nvPr>
        </p:nvSpPr>
        <p:spPr/>
        <p:txBody>
          <a:bodyPr/>
          <a:lstStyle/>
          <a:p>
            <a:r>
              <a:rPr lang="en-US" smtClean="0"/>
              <a:t>Lunar Meteorite SAU169</a:t>
            </a:r>
            <a:br>
              <a:rPr lang="en-US" smtClean="0"/>
            </a:br>
            <a:r>
              <a:rPr lang="en-US" smtClean="0"/>
              <a:t>Stage map 1024x1024, 25 ms, 8 hr run: Ca K</a:t>
            </a:r>
            <a:r>
              <a:rPr lang="en-US" smtClean="0">
                <a:latin typeface="Symbol" pitchFamily="18" charset="2"/>
              </a:rPr>
              <a:t>a</a:t>
            </a:r>
            <a:r>
              <a:rPr lang="en-US" smtClean="0"/>
              <a:t> SDD</a:t>
            </a:r>
          </a:p>
        </p:txBody>
      </p:sp>
      <p:pic>
        <p:nvPicPr>
          <p:cNvPr id="143365" name="Picture 3"/>
          <p:cNvPicPr>
            <a:picLocks noChangeAspect="1" noChangeArrowheads="1"/>
          </p:cNvPicPr>
          <p:nvPr/>
        </p:nvPicPr>
        <p:blipFill>
          <a:blip r:embed="rId2" cstate="print"/>
          <a:srcRect/>
          <a:stretch>
            <a:fillRect/>
          </a:stretch>
        </p:blipFill>
        <p:spPr bwMode="auto">
          <a:xfrm>
            <a:off x="1830388" y="1092201"/>
            <a:ext cx="5418137" cy="5414963"/>
          </a:xfrm>
          <a:prstGeom prst="rect">
            <a:avLst/>
          </a:prstGeom>
          <a:noFill/>
          <a:ln w="9525">
            <a:noFill/>
            <a:miter lim="800000"/>
            <a:headEnd/>
            <a:tailEnd/>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Footer Placeholder 2"/>
          <p:cNvSpPr>
            <a:spLocks noGrp="1"/>
          </p:cNvSpPr>
          <p:nvPr>
            <p:ph type="ftr" sz="quarter" idx="10"/>
          </p:nvPr>
        </p:nvSpPr>
        <p:spPr/>
        <p:txBody>
          <a:bodyPr/>
          <a:lstStyle/>
          <a:p>
            <a:r>
              <a:rPr lang="en-US" smtClean="0"/>
              <a:t>Carpenter EPMA Overview 2013</a:t>
            </a:r>
            <a:endParaRPr lang="en-US"/>
          </a:p>
        </p:txBody>
      </p:sp>
      <p:sp>
        <p:nvSpPr>
          <p:cNvPr id="144387" name="Slide Number Placeholder 3"/>
          <p:cNvSpPr>
            <a:spLocks noGrp="1"/>
          </p:cNvSpPr>
          <p:nvPr>
            <p:ph type="sldNum" sz="quarter" idx="11"/>
          </p:nvPr>
        </p:nvSpPr>
        <p:spPr/>
        <p:txBody>
          <a:bodyPr/>
          <a:lstStyle/>
          <a:p>
            <a:fld id="{D77F2F77-0BDC-4EB8-A7FE-E290D95CB363}" type="slidenum">
              <a:rPr lang="en-US"/>
              <a:pPr/>
              <a:t>123</a:t>
            </a:fld>
            <a:endParaRPr lang="en-US"/>
          </a:p>
        </p:txBody>
      </p:sp>
      <p:sp>
        <p:nvSpPr>
          <p:cNvPr id="144388" name="Rectangle 2"/>
          <p:cNvSpPr>
            <a:spLocks noGrp="1" noChangeArrowheads="1"/>
          </p:cNvSpPr>
          <p:nvPr>
            <p:ph type="title"/>
          </p:nvPr>
        </p:nvSpPr>
        <p:spPr/>
        <p:txBody>
          <a:bodyPr/>
          <a:lstStyle/>
          <a:p>
            <a:r>
              <a:rPr lang="en-US" smtClean="0"/>
              <a:t>WU8200 JEOL SDD</a:t>
            </a:r>
            <a:br>
              <a:rPr lang="en-US" smtClean="0"/>
            </a:br>
            <a:r>
              <a:rPr lang="en-US" baseline="30000" smtClean="0"/>
              <a:t>55</a:t>
            </a:r>
            <a:r>
              <a:rPr lang="en-US" smtClean="0"/>
              <a:t>Fe Source Mn K</a:t>
            </a:r>
            <a:r>
              <a:rPr lang="en-US" smtClean="0">
                <a:latin typeface="Symbol" pitchFamily="18" charset="2"/>
              </a:rPr>
              <a:t>a</a:t>
            </a:r>
            <a:r>
              <a:rPr lang="en-US" smtClean="0"/>
              <a:t> Resolution 130 eV</a:t>
            </a:r>
          </a:p>
        </p:txBody>
      </p:sp>
      <p:pic>
        <p:nvPicPr>
          <p:cNvPr id="144389" name="Picture 3"/>
          <p:cNvPicPr>
            <a:picLocks noChangeAspect="1" noChangeArrowheads="1"/>
          </p:cNvPicPr>
          <p:nvPr/>
        </p:nvPicPr>
        <p:blipFill>
          <a:blip r:embed="rId2" cstate="print"/>
          <a:srcRect/>
          <a:stretch>
            <a:fillRect/>
          </a:stretch>
        </p:blipFill>
        <p:spPr bwMode="auto">
          <a:xfrm>
            <a:off x="482601" y="1449388"/>
            <a:ext cx="7070725" cy="4832351"/>
          </a:xfrm>
          <a:prstGeom prst="rect">
            <a:avLst/>
          </a:prstGeom>
          <a:noFill/>
          <a:ln w="9525">
            <a:noFill/>
            <a:miter lim="800000"/>
            <a:headEnd/>
            <a:tailEnd/>
          </a:ln>
        </p:spPr>
      </p:pic>
      <p:sp>
        <p:nvSpPr>
          <p:cNvPr id="144390" name="Text Box 4"/>
          <p:cNvSpPr txBox="1">
            <a:spLocks noChangeArrowheads="1"/>
          </p:cNvSpPr>
          <p:nvPr/>
        </p:nvSpPr>
        <p:spPr bwMode="auto">
          <a:xfrm>
            <a:off x="6750050" y="2462214"/>
            <a:ext cx="887414" cy="2308324"/>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1500" dirty="0">
                <a:solidFill>
                  <a:schemeClr val="bg2"/>
                </a:solidFill>
                <a:latin typeface="Times New Roman" pitchFamily="18" charset="0"/>
              </a:rPr>
              <a:t>140k cps</a:t>
            </a:r>
          </a:p>
          <a:p>
            <a:pPr defTabSz="966706" eaLnBrk="1" hangingPunct="1">
              <a:spcBef>
                <a:spcPct val="50000"/>
              </a:spcBef>
            </a:pPr>
            <a:r>
              <a:rPr lang="en-US" sz="1500" dirty="0">
                <a:solidFill>
                  <a:schemeClr val="bg2"/>
                </a:solidFill>
                <a:latin typeface="Times New Roman" pitchFamily="18" charset="0"/>
              </a:rPr>
              <a:t>125k </a:t>
            </a:r>
            <a:r>
              <a:rPr lang="en-US" sz="1500" dirty="0" err="1">
                <a:solidFill>
                  <a:schemeClr val="bg2"/>
                </a:solidFill>
                <a:latin typeface="Times New Roman" pitchFamily="18" charset="0"/>
              </a:rPr>
              <a:t>cpx</a:t>
            </a:r>
            <a:endParaRPr lang="en-US" sz="1500" dirty="0">
              <a:solidFill>
                <a:schemeClr val="bg2"/>
              </a:solidFill>
              <a:latin typeface="Times New Roman" pitchFamily="18" charset="0"/>
            </a:endParaRPr>
          </a:p>
          <a:p>
            <a:pPr defTabSz="966706" eaLnBrk="1" hangingPunct="1">
              <a:spcBef>
                <a:spcPct val="50000"/>
              </a:spcBef>
            </a:pPr>
            <a:r>
              <a:rPr lang="en-US" sz="1500" dirty="0">
                <a:solidFill>
                  <a:schemeClr val="bg2"/>
                </a:solidFill>
                <a:latin typeface="Times New Roman" pitchFamily="18" charset="0"/>
              </a:rPr>
              <a:t>110k cps</a:t>
            </a:r>
          </a:p>
          <a:p>
            <a:pPr defTabSz="966706" eaLnBrk="1" hangingPunct="1">
              <a:spcBef>
                <a:spcPct val="50000"/>
              </a:spcBef>
            </a:pPr>
            <a:r>
              <a:rPr lang="en-US" sz="1500" dirty="0">
                <a:solidFill>
                  <a:schemeClr val="bg2"/>
                </a:solidFill>
                <a:latin typeface="Times New Roman" pitchFamily="18" charset="0"/>
              </a:rPr>
              <a:t>80K cps</a:t>
            </a:r>
          </a:p>
          <a:p>
            <a:pPr defTabSz="966706" eaLnBrk="1" hangingPunct="1">
              <a:spcBef>
                <a:spcPct val="50000"/>
              </a:spcBef>
            </a:pPr>
            <a:r>
              <a:rPr lang="en-US" sz="1500" dirty="0">
                <a:solidFill>
                  <a:schemeClr val="bg2"/>
                </a:solidFill>
                <a:latin typeface="Times New Roman" pitchFamily="18" charset="0"/>
              </a:rPr>
              <a:t>50k cps</a:t>
            </a:r>
          </a:p>
          <a:p>
            <a:pPr defTabSz="966706" eaLnBrk="1" hangingPunct="1">
              <a:spcBef>
                <a:spcPct val="50000"/>
              </a:spcBef>
            </a:pPr>
            <a:r>
              <a:rPr lang="en-US" sz="1500" dirty="0">
                <a:solidFill>
                  <a:schemeClr val="bg2"/>
                </a:solidFill>
                <a:latin typeface="Times New Roman" pitchFamily="18" charset="0"/>
              </a:rPr>
              <a:t>25k cps</a:t>
            </a:r>
          </a:p>
          <a:p>
            <a:pPr defTabSz="966706" eaLnBrk="1" hangingPunct="1">
              <a:spcBef>
                <a:spcPct val="50000"/>
              </a:spcBef>
            </a:pPr>
            <a:r>
              <a:rPr lang="en-US" sz="1500" dirty="0">
                <a:solidFill>
                  <a:schemeClr val="bg2"/>
                </a:solidFill>
                <a:latin typeface="Times New Roman" pitchFamily="18" charset="0"/>
              </a:rPr>
              <a:t>10K cps</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Footer Placeholder 3"/>
          <p:cNvSpPr>
            <a:spLocks noGrp="1"/>
          </p:cNvSpPr>
          <p:nvPr>
            <p:ph type="ftr" sz="quarter" idx="10"/>
          </p:nvPr>
        </p:nvSpPr>
        <p:spPr/>
        <p:txBody>
          <a:bodyPr/>
          <a:lstStyle/>
          <a:p>
            <a:r>
              <a:rPr lang="en-US" smtClean="0"/>
              <a:t>Carpenter EPMA Overview 2013</a:t>
            </a:r>
            <a:endParaRPr lang="en-US"/>
          </a:p>
        </p:txBody>
      </p:sp>
      <p:sp>
        <p:nvSpPr>
          <p:cNvPr id="145411" name="Slide Number Placeholder 4"/>
          <p:cNvSpPr>
            <a:spLocks noGrp="1"/>
          </p:cNvSpPr>
          <p:nvPr>
            <p:ph type="sldNum" sz="quarter" idx="11"/>
          </p:nvPr>
        </p:nvSpPr>
        <p:spPr/>
        <p:txBody>
          <a:bodyPr/>
          <a:lstStyle/>
          <a:p>
            <a:fld id="{465A7364-D245-43F1-A6FA-B54587345833}" type="slidenum">
              <a:rPr lang="en-US"/>
              <a:pPr/>
              <a:t>124</a:t>
            </a:fld>
            <a:endParaRPr lang="en-US"/>
          </a:p>
        </p:txBody>
      </p:sp>
      <p:grpSp>
        <p:nvGrpSpPr>
          <p:cNvPr id="145412" name="Group 2"/>
          <p:cNvGrpSpPr>
            <a:grpSpLocks/>
          </p:cNvGrpSpPr>
          <p:nvPr/>
        </p:nvGrpSpPr>
        <p:grpSpPr bwMode="auto">
          <a:xfrm>
            <a:off x="381001" y="1651000"/>
            <a:ext cx="8569325" cy="5983288"/>
            <a:chOff x="0" y="864"/>
            <a:chExt cx="5398" cy="3769"/>
          </a:xfrm>
        </p:grpSpPr>
        <p:sp>
          <p:nvSpPr>
            <p:cNvPr id="145415" name="Rectangle 3"/>
            <p:cNvSpPr>
              <a:spLocks noChangeArrowheads="1"/>
            </p:cNvSpPr>
            <p:nvPr/>
          </p:nvSpPr>
          <p:spPr bwMode="auto">
            <a:xfrm>
              <a:off x="1920" y="3792"/>
              <a:ext cx="1193" cy="296"/>
            </a:xfrm>
            <a:prstGeom prst="rect">
              <a:avLst/>
            </a:prstGeom>
            <a:noFill/>
            <a:ln w="50800">
              <a:noFill/>
              <a:miter lim="800000"/>
              <a:headEnd/>
              <a:tailEnd/>
            </a:ln>
          </p:spPr>
          <p:txBody>
            <a:bodyPr wrap="none" lIns="90488" tIns="44450" rIns="90488" bIns="44450">
              <a:spAutoFit/>
            </a:bodyPr>
            <a:lstStyle/>
            <a:p>
              <a:r>
                <a:rPr lang="en-US">
                  <a:solidFill>
                    <a:schemeClr val="bg1"/>
                  </a:solidFill>
                  <a:latin typeface="Times New Roman" pitchFamily="18" charset="0"/>
                </a:rPr>
                <a:t>Energy (keV)</a:t>
              </a:r>
            </a:p>
          </p:txBody>
        </p:sp>
        <p:pic>
          <p:nvPicPr>
            <p:cNvPr id="145416" name="Picture 4"/>
            <p:cNvPicPr>
              <a:picLocks noChangeAspect="1" noChangeArrowheads="1"/>
            </p:cNvPicPr>
            <p:nvPr/>
          </p:nvPicPr>
          <p:blipFill>
            <a:blip r:embed="rId2" cstate="print"/>
            <a:srcRect t="2251" b="2219"/>
            <a:stretch>
              <a:fillRect/>
            </a:stretch>
          </p:blipFill>
          <p:spPr bwMode="auto">
            <a:xfrm>
              <a:off x="0" y="864"/>
              <a:ext cx="5020" cy="2928"/>
            </a:xfrm>
            <a:prstGeom prst="rect">
              <a:avLst/>
            </a:prstGeom>
            <a:noFill/>
            <a:ln w="9525">
              <a:noFill/>
              <a:miter lim="800000"/>
              <a:headEnd/>
              <a:tailEnd/>
            </a:ln>
          </p:spPr>
        </p:pic>
        <p:sp>
          <p:nvSpPr>
            <p:cNvPr id="145417" name="AutoShape 5"/>
            <p:cNvSpPr>
              <a:spLocks noChangeArrowheads="1"/>
            </p:cNvSpPr>
            <p:nvPr/>
          </p:nvSpPr>
          <p:spPr bwMode="auto">
            <a:xfrm>
              <a:off x="4224" y="2112"/>
              <a:ext cx="864" cy="480"/>
            </a:xfrm>
            <a:prstGeom prst="wedgeRoundRectCallout">
              <a:avLst>
                <a:gd name="adj1" fmla="val -42940"/>
                <a:gd name="adj2" fmla="val 102083"/>
                <a:gd name="adj3" fmla="val 16667"/>
              </a:avLst>
            </a:prstGeom>
            <a:solidFill>
              <a:srgbClr val="FFFFFF"/>
            </a:solidFill>
            <a:ln w="12700">
              <a:solidFill>
                <a:srgbClr val="000000"/>
              </a:solidFill>
              <a:miter lim="800000"/>
              <a:headEnd/>
              <a:tailEnd/>
            </a:ln>
          </p:spPr>
          <p:txBody>
            <a:bodyPr/>
            <a:lstStyle/>
            <a:p>
              <a:pPr algn="ctr"/>
              <a:r>
                <a:rPr lang="en-US">
                  <a:solidFill>
                    <a:schemeClr val="bg1"/>
                  </a:solidFill>
                  <a:ea typeface="ＭＳ Ｐゴシック" pitchFamily="34" charset="-128"/>
                </a:rPr>
                <a:t>SDD</a:t>
              </a:r>
            </a:p>
          </p:txBody>
        </p:sp>
        <p:sp>
          <p:nvSpPr>
            <p:cNvPr id="145418" name="AutoShape 6"/>
            <p:cNvSpPr>
              <a:spLocks noChangeArrowheads="1"/>
            </p:cNvSpPr>
            <p:nvPr/>
          </p:nvSpPr>
          <p:spPr bwMode="auto">
            <a:xfrm>
              <a:off x="3984" y="1392"/>
              <a:ext cx="720" cy="528"/>
            </a:xfrm>
            <a:prstGeom prst="wedgeRoundRectCallout">
              <a:avLst>
                <a:gd name="adj1" fmla="val 48889"/>
                <a:gd name="adj2" fmla="val -115718"/>
                <a:gd name="adj3" fmla="val 16667"/>
              </a:avLst>
            </a:prstGeom>
            <a:solidFill>
              <a:srgbClr val="FFFFFF"/>
            </a:solidFill>
            <a:ln w="12700">
              <a:solidFill>
                <a:srgbClr val="000000"/>
              </a:solidFill>
              <a:miter lim="800000"/>
              <a:headEnd/>
              <a:tailEnd/>
            </a:ln>
          </p:spPr>
          <p:txBody>
            <a:bodyPr/>
            <a:lstStyle/>
            <a:p>
              <a:pPr algn="ctr"/>
              <a:r>
                <a:rPr lang="en-US">
                  <a:solidFill>
                    <a:schemeClr val="bg1"/>
                  </a:solidFill>
                  <a:ea typeface="ＭＳ Ｐゴシック" pitchFamily="34" charset="-128"/>
                </a:rPr>
                <a:t>Si(Li)</a:t>
              </a:r>
            </a:p>
          </p:txBody>
        </p:sp>
        <p:sp>
          <p:nvSpPr>
            <p:cNvPr id="145419" name="Rectangle 7"/>
            <p:cNvSpPr>
              <a:spLocks noChangeArrowheads="1"/>
            </p:cNvSpPr>
            <p:nvPr/>
          </p:nvSpPr>
          <p:spPr bwMode="auto">
            <a:xfrm>
              <a:off x="384" y="3360"/>
              <a:ext cx="96" cy="288"/>
            </a:xfrm>
            <a:prstGeom prst="rect">
              <a:avLst/>
            </a:prstGeom>
            <a:solidFill>
              <a:schemeClr val="tx1"/>
            </a:solidFill>
            <a:ln w="9525">
              <a:noFill/>
              <a:miter lim="800000"/>
              <a:headEnd/>
              <a:tailEnd/>
            </a:ln>
          </p:spPr>
          <p:txBody>
            <a:bodyPr wrap="none" anchor="ctr"/>
            <a:lstStyle/>
            <a:p>
              <a:endParaRPr lang="en-US"/>
            </a:p>
          </p:txBody>
        </p:sp>
        <p:sp>
          <p:nvSpPr>
            <p:cNvPr id="145420" name="Text Box 8"/>
            <p:cNvSpPr txBox="1">
              <a:spLocks noChangeArrowheads="1"/>
            </p:cNvSpPr>
            <p:nvPr/>
          </p:nvSpPr>
          <p:spPr bwMode="auto">
            <a:xfrm>
              <a:off x="375" y="4336"/>
              <a:ext cx="5023" cy="297"/>
            </a:xfrm>
            <a:prstGeom prst="rect">
              <a:avLst/>
            </a:prstGeom>
            <a:noFill/>
            <a:ln w="9525">
              <a:noFill/>
              <a:miter lim="800000"/>
              <a:headEnd/>
              <a:tailEnd/>
            </a:ln>
          </p:spPr>
          <p:txBody>
            <a:bodyPr>
              <a:spAutoFit/>
            </a:bodyPr>
            <a:lstStyle/>
            <a:p>
              <a:endParaRPr lang="en-US">
                <a:ea typeface="ＭＳ Ｐゴシック" pitchFamily="34" charset="-128"/>
              </a:endParaRPr>
            </a:p>
          </p:txBody>
        </p:sp>
      </p:grpSp>
      <p:sp>
        <p:nvSpPr>
          <p:cNvPr id="145413" name="Rectangle 9"/>
          <p:cNvSpPr>
            <a:spLocks noGrp="1" noChangeArrowheads="1"/>
          </p:cNvSpPr>
          <p:nvPr>
            <p:ph type="title"/>
          </p:nvPr>
        </p:nvSpPr>
        <p:spPr>
          <a:xfrm>
            <a:off x="228601" y="228600"/>
            <a:ext cx="8636000" cy="876300"/>
          </a:xfrm>
          <a:noFill/>
        </p:spPr>
        <p:txBody>
          <a:bodyPr lIns="90480" tIns="44447" rIns="90480" bIns="44447" anchor="ctr"/>
          <a:lstStyle/>
          <a:p>
            <a:r>
              <a:rPr lang="en-US" smtClean="0"/>
              <a:t>SiLi vs. SDD Detector Efficiency</a:t>
            </a:r>
          </a:p>
        </p:txBody>
      </p:sp>
      <p:sp>
        <p:nvSpPr>
          <p:cNvPr id="145414" name="Text Box 10"/>
          <p:cNvSpPr txBox="1">
            <a:spLocks noChangeArrowheads="1"/>
          </p:cNvSpPr>
          <p:nvPr/>
        </p:nvSpPr>
        <p:spPr bwMode="auto">
          <a:xfrm>
            <a:off x="914400" y="4572000"/>
            <a:ext cx="5558223" cy="1215495"/>
          </a:xfrm>
          <a:prstGeom prst="rect">
            <a:avLst/>
          </a:prstGeom>
          <a:solidFill>
            <a:schemeClr val="tx1"/>
          </a:solidFill>
          <a:ln w="12700">
            <a:solidFill>
              <a:schemeClr val="accent2"/>
            </a:solidFill>
            <a:miter lim="800000"/>
            <a:headEnd type="none" w="sm" len="sm"/>
            <a:tailEnd type="none" w="sm" len="sm"/>
          </a:ln>
        </p:spPr>
        <p:txBody>
          <a:bodyPr wrap="none" lIns="91432" tIns="45716" rIns="91432" bIns="45716">
            <a:spAutoFit/>
          </a:bodyPr>
          <a:lstStyle/>
          <a:p>
            <a:r>
              <a:rPr lang="en-US">
                <a:solidFill>
                  <a:schemeClr val="bg1"/>
                </a:solidFill>
              </a:rPr>
              <a:t>Detector Efficiency Curve 0-20 keV</a:t>
            </a:r>
          </a:p>
          <a:p>
            <a:r>
              <a:rPr lang="en-US">
                <a:solidFill>
                  <a:schemeClr val="bg1"/>
                </a:solidFill>
              </a:rPr>
              <a:t>SiLi 100% efficiency for ~5-15 kV</a:t>
            </a:r>
            <a:br>
              <a:rPr lang="en-US">
                <a:solidFill>
                  <a:schemeClr val="bg1"/>
                </a:solidFill>
              </a:rPr>
            </a:br>
            <a:r>
              <a:rPr lang="en-US">
                <a:solidFill>
                  <a:schemeClr val="bg1"/>
                </a:solidFill>
              </a:rPr>
              <a:t>SDD Reduced efficiency above ~12 kV</a:t>
            </a: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Footer Placeholder 2"/>
          <p:cNvSpPr>
            <a:spLocks noGrp="1"/>
          </p:cNvSpPr>
          <p:nvPr>
            <p:ph type="ftr" sz="quarter" idx="10"/>
          </p:nvPr>
        </p:nvSpPr>
        <p:spPr/>
        <p:txBody>
          <a:bodyPr/>
          <a:lstStyle/>
          <a:p>
            <a:r>
              <a:rPr lang="en-US" smtClean="0"/>
              <a:t>Carpenter EPMA Overview 2013</a:t>
            </a:r>
            <a:endParaRPr lang="en-US"/>
          </a:p>
        </p:txBody>
      </p:sp>
      <p:sp>
        <p:nvSpPr>
          <p:cNvPr id="149507" name="Slide Number Placeholder 3"/>
          <p:cNvSpPr>
            <a:spLocks noGrp="1"/>
          </p:cNvSpPr>
          <p:nvPr>
            <p:ph type="sldNum" sz="quarter" idx="11"/>
          </p:nvPr>
        </p:nvSpPr>
        <p:spPr/>
        <p:txBody>
          <a:bodyPr/>
          <a:lstStyle/>
          <a:p>
            <a:fld id="{F044881A-D990-4C4A-B3EF-E7F998AC3EE8}" type="slidenum">
              <a:rPr lang="en-US"/>
              <a:pPr/>
              <a:t>125</a:t>
            </a:fld>
            <a:endParaRPr lang="en-US"/>
          </a:p>
        </p:txBody>
      </p:sp>
      <p:sp>
        <p:nvSpPr>
          <p:cNvPr id="149508" name="Rectangle 2"/>
          <p:cNvSpPr>
            <a:spLocks noGrp="1" noChangeArrowheads="1"/>
          </p:cNvSpPr>
          <p:nvPr>
            <p:ph type="title"/>
          </p:nvPr>
        </p:nvSpPr>
        <p:spPr/>
        <p:txBody>
          <a:bodyPr/>
          <a:lstStyle/>
          <a:p>
            <a:r>
              <a:rPr lang="en-US" smtClean="0"/>
              <a:t>Washington University JXA-8200 SDD</a:t>
            </a:r>
            <a:br>
              <a:rPr lang="en-US" smtClean="0"/>
            </a:br>
            <a:r>
              <a:rPr lang="en-US" smtClean="0"/>
              <a:t>Corning 95IRV: K, Ti, Cr, Fe, Ce, Hf</a:t>
            </a:r>
          </a:p>
        </p:txBody>
      </p:sp>
      <p:pic>
        <p:nvPicPr>
          <p:cNvPr id="149509" name="Picture 3"/>
          <p:cNvPicPr>
            <a:picLocks noChangeAspect="1" noChangeArrowheads="1"/>
          </p:cNvPicPr>
          <p:nvPr/>
        </p:nvPicPr>
        <p:blipFill>
          <a:blip r:embed="rId2" cstate="print"/>
          <a:srcRect/>
          <a:stretch>
            <a:fillRect/>
          </a:stretch>
        </p:blipFill>
        <p:spPr bwMode="auto">
          <a:xfrm>
            <a:off x="482601" y="773113"/>
            <a:ext cx="8493125" cy="5803900"/>
          </a:xfrm>
          <a:prstGeom prst="rect">
            <a:avLst/>
          </a:prstGeom>
          <a:noFill/>
          <a:ln w="9525">
            <a:noFill/>
            <a:miter lim="800000"/>
            <a:headEnd/>
            <a:tailEnd/>
          </a:ln>
        </p:spPr>
      </p:pic>
      <p:sp>
        <p:nvSpPr>
          <p:cNvPr id="149510" name="Text Box 4"/>
          <p:cNvSpPr txBox="1">
            <a:spLocks noChangeArrowheads="1"/>
          </p:cNvSpPr>
          <p:nvPr/>
        </p:nvSpPr>
        <p:spPr bwMode="auto">
          <a:xfrm>
            <a:off x="3686175" y="2865439"/>
            <a:ext cx="241300"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K</a:t>
            </a:r>
          </a:p>
        </p:txBody>
      </p:sp>
      <p:sp>
        <p:nvSpPr>
          <p:cNvPr id="149511" name="Text Box 5"/>
          <p:cNvSpPr txBox="1">
            <a:spLocks noChangeArrowheads="1"/>
          </p:cNvSpPr>
          <p:nvPr/>
        </p:nvSpPr>
        <p:spPr bwMode="auto">
          <a:xfrm>
            <a:off x="1911350" y="1978026"/>
            <a:ext cx="242888" cy="290513"/>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1900" dirty="0">
                <a:solidFill>
                  <a:schemeClr val="bg2"/>
                </a:solidFill>
                <a:latin typeface="Times New Roman" pitchFamily="18" charset="0"/>
              </a:rPr>
              <a:t>O</a:t>
            </a:r>
          </a:p>
        </p:txBody>
      </p:sp>
      <p:sp>
        <p:nvSpPr>
          <p:cNvPr id="149512" name="Text Box 6"/>
          <p:cNvSpPr txBox="1">
            <a:spLocks noChangeArrowheads="1"/>
          </p:cNvSpPr>
          <p:nvPr/>
        </p:nvSpPr>
        <p:spPr bwMode="auto">
          <a:xfrm>
            <a:off x="4995864" y="3187702"/>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Cr</a:t>
            </a:r>
          </a:p>
        </p:txBody>
      </p:sp>
      <p:sp>
        <p:nvSpPr>
          <p:cNvPr id="149513" name="Text Box 7"/>
          <p:cNvSpPr txBox="1">
            <a:spLocks noChangeArrowheads="1"/>
          </p:cNvSpPr>
          <p:nvPr/>
        </p:nvSpPr>
        <p:spPr bwMode="auto">
          <a:xfrm>
            <a:off x="4451351" y="2865439"/>
            <a:ext cx="403225" cy="651124"/>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Ti, </a:t>
            </a:r>
            <a:r>
              <a:rPr lang="en-US" sz="2100" dirty="0" err="1">
                <a:solidFill>
                  <a:schemeClr val="bg2"/>
                </a:solidFill>
                <a:latin typeface="Times New Roman" pitchFamily="18" charset="0"/>
              </a:rPr>
              <a:t>Ce</a:t>
            </a:r>
            <a:endParaRPr lang="en-US" sz="2100" dirty="0">
              <a:solidFill>
                <a:schemeClr val="bg2"/>
              </a:solidFill>
              <a:latin typeface="Times New Roman" pitchFamily="18" charset="0"/>
            </a:endParaRPr>
          </a:p>
        </p:txBody>
      </p:sp>
      <p:sp>
        <p:nvSpPr>
          <p:cNvPr id="149514" name="Text Box 8"/>
          <p:cNvSpPr txBox="1">
            <a:spLocks noChangeArrowheads="1"/>
          </p:cNvSpPr>
          <p:nvPr/>
        </p:nvSpPr>
        <p:spPr bwMode="auto">
          <a:xfrm>
            <a:off x="3927475" y="2541588"/>
            <a:ext cx="403225" cy="323850"/>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Ca</a:t>
            </a:r>
          </a:p>
        </p:txBody>
      </p:sp>
      <p:sp>
        <p:nvSpPr>
          <p:cNvPr id="149515" name="Text Box 9"/>
          <p:cNvSpPr txBox="1">
            <a:spLocks noChangeArrowheads="1"/>
          </p:cNvSpPr>
          <p:nvPr/>
        </p:nvSpPr>
        <p:spPr bwMode="auto">
          <a:xfrm>
            <a:off x="2233613" y="1978026"/>
            <a:ext cx="1130300" cy="290513"/>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1900" dirty="0">
                <a:solidFill>
                  <a:schemeClr val="bg2"/>
                </a:solidFill>
                <a:latin typeface="Times New Roman" pitchFamily="18" charset="0"/>
              </a:rPr>
              <a:t>Mg, Al, Si</a:t>
            </a:r>
          </a:p>
        </p:txBody>
      </p:sp>
      <p:sp>
        <p:nvSpPr>
          <p:cNvPr id="149516" name="Text Box 10"/>
          <p:cNvSpPr txBox="1">
            <a:spLocks noChangeArrowheads="1"/>
          </p:cNvSpPr>
          <p:nvPr/>
        </p:nvSpPr>
        <p:spPr bwMode="auto">
          <a:xfrm>
            <a:off x="5621339" y="3267075"/>
            <a:ext cx="403225" cy="323850"/>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Fe</a:t>
            </a:r>
          </a:p>
        </p:txBody>
      </p:sp>
      <p:sp>
        <p:nvSpPr>
          <p:cNvPr id="149517" name="Text Box 11"/>
          <p:cNvSpPr txBox="1">
            <a:spLocks noChangeArrowheads="1"/>
          </p:cNvSpPr>
          <p:nvPr/>
        </p:nvSpPr>
        <p:spPr bwMode="auto">
          <a:xfrm>
            <a:off x="6184900" y="3348039"/>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err="1">
                <a:solidFill>
                  <a:schemeClr val="bg2"/>
                </a:solidFill>
                <a:latin typeface="Times New Roman" pitchFamily="18" charset="0"/>
              </a:rPr>
              <a:t>Hf</a:t>
            </a:r>
            <a:endParaRPr lang="en-US" sz="2100" dirty="0">
              <a:solidFill>
                <a:schemeClr val="bg2"/>
              </a:solidFill>
              <a:latin typeface="Times New Roman" pitchFamily="18"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Footer Placeholder 2"/>
          <p:cNvSpPr>
            <a:spLocks noGrp="1"/>
          </p:cNvSpPr>
          <p:nvPr>
            <p:ph type="ftr" sz="quarter" idx="10"/>
          </p:nvPr>
        </p:nvSpPr>
        <p:spPr/>
        <p:txBody>
          <a:bodyPr/>
          <a:lstStyle/>
          <a:p>
            <a:r>
              <a:rPr lang="en-US" smtClean="0"/>
              <a:t>Carpenter EPMA Overview 2013</a:t>
            </a:r>
            <a:endParaRPr lang="en-US"/>
          </a:p>
        </p:txBody>
      </p:sp>
      <p:sp>
        <p:nvSpPr>
          <p:cNvPr id="150531" name="Slide Number Placeholder 3"/>
          <p:cNvSpPr>
            <a:spLocks noGrp="1"/>
          </p:cNvSpPr>
          <p:nvPr>
            <p:ph type="sldNum" sz="quarter" idx="11"/>
          </p:nvPr>
        </p:nvSpPr>
        <p:spPr/>
        <p:txBody>
          <a:bodyPr/>
          <a:lstStyle/>
          <a:p>
            <a:fld id="{D7C0E489-35D5-424E-995F-392E0F08EF68}" type="slidenum">
              <a:rPr lang="en-US"/>
              <a:pPr/>
              <a:t>126</a:t>
            </a:fld>
            <a:endParaRPr lang="en-US"/>
          </a:p>
        </p:txBody>
      </p:sp>
      <p:sp>
        <p:nvSpPr>
          <p:cNvPr id="150532" name="Rectangle 2"/>
          <p:cNvSpPr>
            <a:spLocks noGrp="1" noChangeArrowheads="1"/>
          </p:cNvSpPr>
          <p:nvPr>
            <p:ph type="title"/>
          </p:nvPr>
        </p:nvSpPr>
        <p:spPr/>
        <p:txBody>
          <a:bodyPr/>
          <a:lstStyle/>
          <a:p>
            <a:r>
              <a:rPr lang="en-US" smtClean="0"/>
              <a:t>Washington University JXA-8200 SDD</a:t>
            </a:r>
            <a:br>
              <a:rPr lang="en-US" smtClean="0"/>
            </a:br>
            <a:r>
              <a:rPr lang="en-US" smtClean="0"/>
              <a:t>Corning 95IRW: V, Mn, Co, Cu, Cs, Ba, La, Th</a:t>
            </a:r>
          </a:p>
        </p:txBody>
      </p:sp>
      <p:pic>
        <p:nvPicPr>
          <p:cNvPr id="150533" name="Picture 3"/>
          <p:cNvPicPr>
            <a:picLocks noChangeAspect="1" noChangeArrowheads="1"/>
          </p:cNvPicPr>
          <p:nvPr/>
        </p:nvPicPr>
        <p:blipFill>
          <a:blip r:embed="rId2" cstate="print"/>
          <a:srcRect/>
          <a:stretch>
            <a:fillRect/>
          </a:stretch>
        </p:blipFill>
        <p:spPr bwMode="auto">
          <a:xfrm>
            <a:off x="482601" y="773113"/>
            <a:ext cx="8493125" cy="5803900"/>
          </a:xfrm>
          <a:prstGeom prst="rect">
            <a:avLst/>
          </a:prstGeom>
          <a:noFill/>
          <a:ln w="9525">
            <a:noFill/>
            <a:miter lim="800000"/>
            <a:headEnd/>
            <a:tailEnd/>
          </a:ln>
        </p:spPr>
      </p:pic>
      <p:sp>
        <p:nvSpPr>
          <p:cNvPr id="150534" name="Text Box 4"/>
          <p:cNvSpPr txBox="1">
            <a:spLocks noChangeArrowheads="1"/>
          </p:cNvSpPr>
          <p:nvPr/>
        </p:nvSpPr>
        <p:spPr bwMode="auto">
          <a:xfrm>
            <a:off x="1911350" y="1978026"/>
            <a:ext cx="242888" cy="290513"/>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1900" dirty="0">
                <a:solidFill>
                  <a:schemeClr val="bg2"/>
                </a:solidFill>
                <a:latin typeface="Times New Roman" pitchFamily="18" charset="0"/>
              </a:rPr>
              <a:t>O</a:t>
            </a:r>
          </a:p>
        </p:txBody>
      </p:sp>
      <p:sp>
        <p:nvSpPr>
          <p:cNvPr id="150535" name="Text Box 5"/>
          <p:cNvSpPr txBox="1">
            <a:spLocks noChangeArrowheads="1"/>
          </p:cNvSpPr>
          <p:nvPr/>
        </p:nvSpPr>
        <p:spPr bwMode="auto">
          <a:xfrm>
            <a:off x="3927475" y="2541588"/>
            <a:ext cx="403225" cy="323850"/>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Ca</a:t>
            </a:r>
          </a:p>
        </p:txBody>
      </p:sp>
      <p:sp>
        <p:nvSpPr>
          <p:cNvPr id="150536" name="Text Box 6"/>
          <p:cNvSpPr txBox="1">
            <a:spLocks noChangeArrowheads="1"/>
          </p:cNvSpPr>
          <p:nvPr/>
        </p:nvSpPr>
        <p:spPr bwMode="auto">
          <a:xfrm>
            <a:off x="2233613" y="1978026"/>
            <a:ext cx="1130300" cy="290513"/>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1900" dirty="0">
                <a:solidFill>
                  <a:schemeClr val="bg2"/>
                </a:solidFill>
                <a:latin typeface="Times New Roman" pitchFamily="18" charset="0"/>
              </a:rPr>
              <a:t>Mg, Al, Si</a:t>
            </a:r>
          </a:p>
        </p:txBody>
      </p:sp>
      <p:sp>
        <p:nvSpPr>
          <p:cNvPr id="150537" name="Text Box 7"/>
          <p:cNvSpPr txBox="1">
            <a:spLocks noChangeArrowheads="1"/>
          </p:cNvSpPr>
          <p:nvPr/>
        </p:nvSpPr>
        <p:spPr bwMode="auto">
          <a:xfrm>
            <a:off x="4170364" y="2944814"/>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err="1">
                <a:solidFill>
                  <a:schemeClr val="bg2"/>
                </a:solidFill>
                <a:latin typeface="Times New Roman" pitchFamily="18" charset="0"/>
              </a:rPr>
              <a:t>Ba</a:t>
            </a:r>
            <a:endParaRPr lang="en-US" sz="2100" dirty="0">
              <a:solidFill>
                <a:schemeClr val="bg2"/>
              </a:solidFill>
              <a:latin typeface="Times New Roman" pitchFamily="18" charset="0"/>
            </a:endParaRPr>
          </a:p>
        </p:txBody>
      </p:sp>
      <p:sp>
        <p:nvSpPr>
          <p:cNvPr id="150538" name="Text Box 8"/>
          <p:cNvSpPr txBox="1">
            <a:spLocks noChangeArrowheads="1"/>
          </p:cNvSpPr>
          <p:nvPr/>
        </p:nvSpPr>
        <p:spPr bwMode="auto">
          <a:xfrm>
            <a:off x="5299075" y="3187702"/>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Mn</a:t>
            </a:r>
          </a:p>
        </p:txBody>
      </p:sp>
      <p:sp>
        <p:nvSpPr>
          <p:cNvPr id="150539" name="Text Box 9"/>
          <p:cNvSpPr txBox="1">
            <a:spLocks noChangeArrowheads="1"/>
          </p:cNvSpPr>
          <p:nvPr/>
        </p:nvSpPr>
        <p:spPr bwMode="auto">
          <a:xfrm>
            <a:off x="5943600" y="3348039"/>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Co</a:t>
            </a:r>
          </a:p>
        </p:txBody>
      </p:sp>
      <p:sp>
        <p:nvSpPr>
          <p:cNvPr id="150540" name="Text Box 10"/>
          <p:cNvSpPr txBox="1">
            <a:spLocks noChangeArrowheads="1"/>
          </p:cNvSpPr>
          <p:nvPr/>
        </p:nvSpPr>
        <p:spPr bwMode="auto">
          <a:xfrm>
            <a:off x="6588125" y="3429001"/>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Cu</a:t>
            </a:r>
          </a:p>
        </p:txBody>
      </p:sp>
      <p:sp>
        <p:nvSpPr>
          <p:cNvPr id="150541" name="Text Box 11"/>
          <p:cNvSpPr txBox="1">
            <a:spLocks noChangeArrowheads="1"/>
          </p:cNvSpPr>
          <p:nvPr/>
        </p:nvSpPr>
        <p:spPr bwMode="auto">
          <a:xfrm>
            <a:off x="4733925" y="3187702"/>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V</a:t>
            </a:r>
          </a:p>
        </p:txBody>
      </p:sp>
      <p:sp>
        <p:nvSpPr>
          <p:cNvPr id="150542" name="Text Box 12"/>
          <p:cNvSpPr txBox="1">
            <a:spLocks noChangeArrowheads="1"/>
          </p:cNvSpPr>
          <p:nvPr/>
        </p:nvSpPr>
        <p:spPr bwMode="auto">
          <a:xfrm>
            <a:off x="4330701" y="3590927"/>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a:solidFill>
                  <a:schemeClr val="bg2"/>
                </a:solidFill>
                <a:latin typeface="Times New Roman" pitchFamily="18" charset="0"/>
              </a:rPr>
              <a:t>La</a:t>
            </a:r>
          </a:p>
        </p:txBody>
      </p:sp>
      <p:sp>
        <p:nvSpPr>
          <p:cNvPr id="150543" name="Text Box 13"/>
          <p:cNvSpPr txBox="1">
            <a:spLocks noChangeArrowheads="1"/>
          </p:cNvSpPr>
          <p:nvPr/>
        </p:nvSpPr>
        <p:spPr bwMode="auto">
          <a:xfrm>
            <a:off x="3443288" y="2944814"/>
            <a:ext cx="403225" cy="325562"/>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dirty="0" err="1">
                <a:solidFill>
                  <a:schemeClr val="bg2"/>
                </a:solidFill>
                <a:latin typeface="Times New Roman" pitchFamily="18" charset="0"/>
              </a:rPr>
              <a:t>Th</a:t>
            </a:r>
            <a:endParaRPr lang="en-US" sz="2100" dirty="0">
              <a:solidFill>
                <a:schemeClr val="bg2"/>
              </a:solidFill>
              <a:latin typeface="Times New Roman" pitchFamily="18"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Footer Placeholder 3"/>
          <p:cNvSpPr>
            <a:spLocks noGrp="1"/>
          </p:cNvSpPr>
          <p:nvPr>
            <p:ph type="ftr" sz="quarter" idx="10"/>
          </p:nvPr>
        </p:nvSpPr>
        <p:spPr/>
        <p:txBody>
          <a:bodyPr/>
          <a:lstStyle/>
          <a:p>
            <a:r>
              <a:rPr lang="en-US" smtClean="0"/>
              <a:t>Carpenter EPMA Overview 2013</a:t>
            </a:r>
            <a:endParaRPr lang="en-US"/>
          </a:p>
        </p:txBody>
      </p:sp>
      <p:sp>
        <p:nvSpPr>
          <p:cNvPr id="151555" name="Slide Number Placeholder 4"/>
          <p:cNvSpPr>
            <a:spLocks noGrp="1"/>
          </p:cNvSpPr>
          <p:nvPr>
            <p:ph type="sldNum" sz="quarter" idx="11"/>
          </p:nvPr>
        </p:nvSpPr>
        <p:spPr/>
        <p:txBody>
          <a:bodyPr/>
          <a:lstStyle/>
          <a:p>
            <a:fld id="{644DB624-E07C-4EBC-92D5-746A12053B21}" type="slidenum">
              <a:rPr lang="en-US"/>
              <a:pPr/>
              <a:t>127</a:t>
            </a:fld>
            <a:endParaRPr lang="en-US"/>
          </a:p>
        </p:txBody>
      </p:sp>
      <p:sp>
        <p:nvSpPr>
          <p:cNvPr id="151556" name="Rectangle 2"/>
          <p:cNvSpPr>
            <a:spLocks noGrp="1" noChangeArrowheads="1"/>
          </p:cNvSpPr>
          <p:nvPr>
            <p:ph type="title"/>
          </p:nvPr>
        </p:nvSpPr>
        <p:spPr/>
        <p:txBody>
          <a:bodyPr/>
          <a:lstStyle/>
          <a:p>
            <a:r>
              <a:rPr lang="en-US" smtClean="0"/>
              <a:t>Washington University JEOL JXA-8200</a:t>
            </a:r>
            <a:br>
              <a:rPr lang="en-US" smtClean="0"/>
            </a:br>
            <a:r>
              <a:rPr lang="en-US" smtClean="0"/>
              <a:t>SDD Quantitative Analysis Data</a:t>
            </a:r>
          </a:p>
        </p:txBody>
      </p:sp>
      <p:sp>
        <p:nvSpPr>
          <p:cNvPr id="151557" name="Rectangle 3"/>
          <p:cNvSpPr>
            <a:spLocks noGrp="1" noChangeArrowheads="1"/>
          </p:cNvSpPr>
          <p:nvPr>
            <p:ph type="body" idx="1"/>
          </p:nvPr>
        </p:nvSpPr>
        <p:spPr/>
        <p:txBody>
          <a:bodyPr/>
          <a:lstStyle/>
          <a:p>
            <a:r>
              <a:rPr lang="en-US" smtClean="0"/>
              <a:t>  SDD great for mapping, what about quantitative analysis?</a:t>
            </a:r>
          </a:p>
          <a:p>
            <a:r>
              <a:rPr lang="en-US" smtClean="0"/>
              <a:t>  SDD EDS data acquired at 120s, 60s, and 3s acquisitions at T3 time constant</a:t>
            </a:r>
          </a:p>
          <a:p>
            <a:r>
              <a:rPr lang="en-US" smtClean="0"/>
              <a:t>  Standards used: MgO, Al</a:t>
            </a:r>
            <a:r>
              <a:rPr lang="en-US" baseline="-25000" smtClean="0"/>
              <a:t>2</a:t>
            </a:r>
            <a:r>
              <a:rPr lang="en-US" smtClean="0"/>
              <a:t>O</a:t>
            </a:r>
            <a:r>
              <a:rPr lang="en-US" baseline="-25000" smtClean="0"/>
              <a:t>3</a:t>
            </a:r>
            <a:r>
              <a:rPr lang="en-US" smtClean="0"/>
              <a:t>, SiO</a:t>
            </a:r>
            <a:r>
              <a:rPr lang="en-US" baseline="-25000" smtClean="0"/>
              <a:t>2</a:t>
            </a:r>
            <a:r>
              <a:rPr lang="en-US" smtClean="0"/>
              <a:t>, CaSiO</a:t>
            </a:r>
            <a:r>
              <a:rPr lang="en-US" baseline="-25000" smtClean="0"/>
              <a:t>3</a:t>
            </a:r>
            <a:r>
              <a:rPr lang="en-US" smtClean="0"/>
              <a:t>, TiO</a:t>
            </a:r>
            <a:r>
              <a:rPr lang="en-US" baseline="-25000" smtClean="0"/>
              <a:t>2</a:t>
            </a:r>
            <a:r>
              <a:rPr lang="en-US" smtClean="0"/>
              <a:t>, and Fe</a:t>
            </a:r>
            <a:r>
              <a:rPr lang="en-US" baseline="-25000" smtClean="0"/>
              <a:t>2</a:t>
            </a:r>
            <a:r>
              <a:rPr lang="en-US" smtClean="0"/>
              <a:t>O</a:t>
            </a:r>
            <a:r>
              <a:rPr lang="en-US" baseline="-25000" smtClean="0"/>
              <a:t>3</a:t>
            </a:r>
          </a:p>
          <a:p>
            <a:r>
              <a:rPr lang="en-US" baseline="-25000" smtClean="0"/>
              <a:t>  </a:t>
            </a:r>
            <a:r>
              <a:rPr lang="en-US" smtClean="0"/>
              <a:t>Linear least-squares peak deconvolution (JEOL software)</a:t>
            </a:r>
          </a:p>
          <a:p>
            <a:r>
              <a:rPr lang="en-US" smtClean="0"/>
              <a:t>  Extracted raw K-ratios processed using Armstrong </a:t>
            </a:r>
            <a:r>
              <a:rPr lang="en-US" smtClean="0">
                <a:latin typeface="Symbol" pitchFamily="18" charset="2"/>
              </a:rPr>
              <a:t>F</a:t>
            </a:r>
            <a:r>
              <a:rPr lang="en-US" smtClean="0"/>
              <a:t>(</a:t>
            </a:r>
            <a:r>
              <a:rPr lang="en-US" smtClean="0">
                <a:latin typeface="Symbol" pitchFamily="18" charset="2"/>
              </a:rPr>
              <a:t>r</a:t>
            </a:r>
            <a:r>
              <a:rPr lang="en-US" smtClean="0"/>
              <a:t>z) and FFAST macs for comparison with WDS data</a:t>
            </a:r>
            <a:endParaRPr lang="en-US" baseline="-25000" smtClean="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Footer Placeholder 2"/>
          <p:cNvSpPr>
            <a:spLocks noGrp="1"/>
          </p:cNvSpPr>
          <p:nvPr>
            <p:ph type="ftr" sz="quarter" idx="10"/>
          </p:nvPr>
        </p:nvSpPr>
        <p:spPr/>
        <p:txBody>
          <a:bodyPr/>
          <a:lstStyle/>
          <a:p>
            <a:r>
              <a:rPr lang="en-US" smtClean="0"/>
              <a:t>Carpenter EPMA Overview 2013</a:t>
            </a:r>
            <a:endParaRPr lang="en-US"/>
          </a:p>
        </p:txBody>
      </p:sp>
      <p:sp>
        <p:nvSpPr>
          <p:cNvPr id="152579" name="Slide Number Placeholder 3"/>
          <p:cNvSpPr>
            <a:spLocks noGrp="1"/>
          </p:cNvSpPr>
          <p:nvPr>
            <p:ph type="sldNum" sz="quarter" idx="11"/>
          </p:nvPr>
        </p:nvSpPr>
        <p:spPr/>
        <p:txBody>
          <a:bodyPr/>
          <a:lstStyle/>
          <a:p>
            <a:fld id="{45C27472-355F-4EC2-80D5-856FFF56858D}" type="slidenum">
              <a:rPr lang="en-US"/>
              <a:pPr/>
              <a:t>128</a:t>
            </a:fld>
            <a:endParaRPr lang="en-US"/>
          </a:p>
        </p:txBody>
      </p:sp>
      <p:sp>
        <p:nvSpPr>
          <p:cNvPr id="152580" name="Rectangle 2"/>
          <p:cNvSpPr>
            <a:spLocks noGrp="1" noChangeArrowheads="1"/>
          </p:cNvSpPr>
          <p:nvPr>
            <p:ph type="title"/>
          </p:nvPr>
        </p:nvSpPr>
        <p:spPr/>
        <p:txBody>
          <a:bodyPr/>
          <a:lstStyle/>
          <a:p>
            <a:r>
              <a:rPr lang="en-US" smtClean="0"/>
              <a:t>CMASTF Standard Analyses</a:t>
            </a:r>
            <a:br>
              <a:rPr lang="en-US" smtClean="0"/>
            </a:br>
            <a:r>
              <a:rPr lang="en-US" smtClean="0"/>
              <a:t>WU8200 SDD LLSQ 120 sec. Acquisition T3</a:t>
            </a:r>
          </a:p>
        </p:txBody>
      </p:sp>
      <p:pic>
        <p:nvPicPr>
          <p:cNvPr id="152581" name="Picture 3"/>
          <p:cNvPicPr>
            <a:picLocks noChangeArrowheads="1"/>
          </p:cNvPicPr>
          <p:nvPr/>
        </p:nvPicPr>
        <p:blipFill>
          <a:blip r:embed="rId2" cstate="print"/>
          <a:srcRect/>
          <a:stretch>
            <a:fillRect/>
          </a:stretch>
        </p:blipFill>
        <p:spPr bwMode="auto">
          <a:xfrm>
            <a:off x="482601" y="1449389"/>
            <a:ext cx="7739063" cy="4835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Footer Placeholder 2"/>
          <p:cNvSpPr>
            <a:spLocks noGrp="1"/>
          </p:cNvSpPr>
          <p:nvPr>
            <p:ph type="ftr" sz="quarter" idx="10"/>
          </p:nvPr>
        </p:nvSpPr>
        <p:spPr/>
        <p:txBody>
          <a:bodyPr/>
          <a:lstStyle/>
          <a:p>
            <a:r>
              <a:rPr lang="en-US" smtClean="0"/>
              <a:t>Carpenter EPMA Overview 2013</a:t>
            </a:r>
            <a:endParaRPr lang="en-US"/>
          </a:p>
        </p:txBody>
      </p:sp>
      <p:sp>
        <p:nvSpPr>
          <p:cNvPr id="153603" name="Slide Number Placeholder 3"/>
          <p:cNvSpPr>
            <a:spLocks noGrp="1"/>
          </p:cNvSpPr>
          <p:nvPr>
            <p:ph type="sldNum" sz="quarter" idx="11"/>
          </p:nvPr>
        </p:nvSpPr>
        <p:spPr/>
        <p:txBody>
          <a:bodyPr/>
          <a:lstStyle/>
          <a:p>
            <a:fld id="{CF270E56-8245-481D-A919-8CDF19859E6B}" type="slidenum">
              <a:rPr lang="en-US"/>
              <a:pPr/>
              <a:t>129</a:t>
            </a:fld>
            <a:endParaRPr lang="en-US"/>
          </a:p>
        </p:txBody>
      </p:sp>
      <p:sp>
        <p:nvSpPr>
          <p:cNvPr id="153604" name="Rectangle 2"/>
          <p:cNvSpPr>
            <a:spLocks noGrp="1" noChangeArrowheads="1"/>
          </p:cNvSpPr>
          <p:nvPr>
            <p:ph type="title"/>
          </p:nvPr>
        </p:nvSpPr>
        <p:spPr/>
        <p:txBody>
          <a:bodyPr/>
          <a:lstStyle/>
          <a:p>
            <a:r>
              <a:rPr lang="en-US" smtClean="0"/>
              <a:t>CMASTF Standard Analyses</a:t>
            </a:r>
            <a:br>
              <a:rPr lang="en-US" smtClean="0"/>
            </a:br>
            <a:r>
              <a:rPr lang="en-US" smtClean="0"/>
              <a:t>WU8200 SDD LLSQ 60 sec. Acquisition T3</a:t>
            </a:r>
          </a:p>
        </p:txBody>
      </p:sp>
      <p:pic>
        <p:nvPicPr>
          <p:cNvPr id="153605" name="Picture 3"/>
          <p:cNvPicPr>
            <a:picLocks noChangeArrowheads="1"/>
          </p:cNvPicPr>
          <p:nvPr/>
        </p:nvPicPr>
        <p:blipFill>
          <a:blip r:embed="rId2" cstate="print"/>
          <a:srcRect/>
          <a:stretch>
            <a:fillRect/>
          </a:stretch>
        </p:blipFill>
        <p:spPr bwMode="auto">
          <a:xfrm>
            <a:off x="482601" y="1449389"/>
            <a:ext cx="7739063" cy="4833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1"/>
          <p:cNvSpPr>
            <a:spLocks noGrp="1"/>
          </p:cNvSpPr>
          <p:nvPr>
            <p:ph type="ftr" sz="quarter" idx="10"/>
          </p:nvPr>
        </p:nvSpPr>
        <p:spPr/>
        <p:txBody>
          <a:bodyPr/>
          <a:lstStyle/>
          <a:p>
            <a:r>
              <a:rPr lang="en-US" smtClean="0"/>
              <a:t>Carpenter EPMA Overview 2013</a:t>
            </a:r>
            <a:endParaRPr lang="en-US"/>
          </a:p>
        </p:txBody>
      </p:sp>
      <p:sp>
        <p:nvSpPr>
          <p:cNvPr id="26627" name="Slide Number Placeholder 2"/>
          <p:cNvSpPr>
            <a:spLocks noGrp="1"/>
          </p:cNvSpPr>
          <p:nvPr>
            <p:ph type="sldNum" sz="quarter" idx="11"/>
          </p:nvPr>
        </p:nvSpPr>
        <p:spPr/>
        <p:txBody>
          <a:bodyPr/>
          <a:lstStyle/>
          <a:p>
            <a:fld id="{5ABA2C04-D3EC-41B7-85D8-E782441A12CE}" type="slidenum">
              <a:rPr lang="en-US"/>
              <a:pPr/>
              <a:t>13</a:t>
            </a:fld>
            <a:endParaRPr lang="en-US"/>
          </a:p>
        </p:txBody>
      </p:sp>
      <p:sp>
        <p:nvSpPr>
          <p:cNvPr id="26628" name="Rectangle 2"/>
          <p:cNvSpPr>
            <a:spLocks noGrp="1" noChangeArrowheads="1"/>
          </p:cNvSpPr>
          <p:nvPr>
            <p:ph type="title" idx="4294967295"/>
          </p:nvPr>
        </p:nvSpPr>
        <p:spPr>
          <a:xfrm>
            <a:off x="685800" y="0"/>
            <a:ext cx="7780338" cy="609600"/>
          </a:xfrm>
        </p:spPr>
        <p:txBody>
          <a:bodyPr lIns="91432" tIns="45716" rIns="91432" bIns="45716" anchor="ctr"/>
          <a:lstStyle/>
          <a:p>
            <a:pPr eaLnBrk="1" hangingPunct="1"/>
            <a:r>
              <a:rPr lang="en-US" sz="2800" dirty="0" smtClean="0"/>
              <a:t>EPMA Summary: ZAF and X-ray Correction</a:t>
            </a:r>
          </a:p>
        </p:txBody>
      </p:sp>
      <p:sp>
        <p:nvSpPr>
          <p:cNvPr id="26629" name="Rectangle 3"/>
          <p:cNvSpPr>
            <a:spLocks noGrp="1" noChangeArrowheads="1"/>
          </p:cNvSpPr>
          <p:nvPr>
            <p:ph type="body" idx="4294967295"/>
          </p:nvPr>
        </p:nvSpPr>
        <p:spPr>
          <a:xfrm>
            <a:off x="304800" y="914400"/>
            <a:ext cx="8305800" cy="1524000"/>
          </a:xfrm>
        </p:spPr>
        <p:txBody>
          <a:bodyPr lIns="91432" tIns="45716" rIns="91432" bIns="45716"/>
          <a:lstStyle/>
          <a:p>
            <a:pPr eaLnBrk="1" hangingPunct="1"/>
            <a:r>
              <a:rPr lang="en-US" smtClean="0"/>
              <a:t>“Matrix effects”: All elements influence electron scattering/retardation, x-ray generation, absorption, and fluorescence of the element of interest, i:</a:t>
            </a:r>
            <a:br>
              <a:rPr lang="en-US" smtClean="0"/>
            </a:br>
            <a:r>
              <a:rPr lang="en-US" smtClean="0"/>
              <a:t>	C</a:t>
            </a:r>
            <a:r>
              <a:rPr lang="en-US" baseline="-25000" smtClean="0"/>
              <a:t>i</a:t>
            </a:r>
            <a:r>
              <a:rPr lang="en-US" smtClean="0"/>
              <a:t> = k</a:t>
            </a:r>
            <a:r>
              <a:rPr lang="en-US" baseline="-25000" smtClean="0"/>
              <a:t>i</a:t>
            </a:r>
            <a:r>
              <a:rPr lang="en-US" smtClean="0"/>
              <a:t> * ZAF where ZAF is effect of C</a:t>
            </a:r>
            <a:r>
              <a:rPr lang="en-US" baseline="-25000" smtClean="0"/>
              <a:t>j</a:t>
            </a:r>
            <a:r>
              <a:rPr lang="en-US" smtClean="0"/>
              <a:t> elements on C</a:t>
            </a:r>
            <a:r>
              <a:rPr lang="en-US" baseline="-25000" smtClean="0"/>
              <a:t>i</a:t>
            </a:r>
            <a:r>
              <a:rPr lang="en-US" smtClean="0"/>
              <a:t> </a:t>
            </a:r>
          </a:p>
        </p:txBody>
      </p:sp>
      <p:grpSp>
        <p:nvGrpSpPr>
          <p:cNvPr id="26630" name="Group 8"/>
          <p:cNvGrpSpPr>
            <a:grpSpLocks/>
          </p:cNvGrpSpPr>
          <p:nvPr/>
        </p:nvGrpSpPr>
        <p:grpSpPr bwMode="auto">
          <a:xfrm>
            <a:off x="1008064" y="2638426"/>
            <a:ext cx="7069137" cy="3776663"/>
            <a:chOff x="635" y="1662"/>
            <a:chExt cx="4453" cy="2379"/>
          </a:xfrm>
        </p:grpSpPr>
        <p:pic>
          <p:nvPicPr>
            <p:cNvPr id="26631" name="Picture 4"/>
            <p:cNvPicPr>
              <a:picLocks noChangeAspect="1" noChangeArrowheads="1"/>
            </p:cNvPicPr>
            <p:nvPr/>
          </p:nvPicPr>
          <p:blipFill>
            <a:blip r:embed="rId2" cstate="print">
              <a:lum bright="-4000" contrast="46000"/>
            </a:blip>
            <a:srcRect/>
            <a:stretch>
              <a:fillRect/>
            </a:stretch>
          </p:blipFill>
          <p:spPr bwMode="auto">
            <a:xfrm>
              <a:off x="2784" y="1824"/>
              <a:ext cx="2304" cy="2217"/>
            </a:xfrm>
            <a:prstGeom prst="rect">
              <a:avLst/>
            </a:prstGeom>
            <a:noFill/>
            <a:ln w="25400">
              <a:solidFill>
                <a:schemeClr val="accent2"/>
              </a:solidFill>
              <a:miter lim="800000"/>
              <a:headEnd type="none" w="sm" len="sm"/>
              <a:tailEnd type="none" w="sm" len="sm"/>
            </a:ln>
          </p:spPr>
        </p:pic>
        <p:pic>
          <p:nvPicPr>
            <p:cNvPr id="26632" name="Picture 5"/>
            <p:cNvPicPr>
              <a:picLocks noChangeAspect="1" noChangeArrowheads="1"/>
            </p:cNvPicPr>
            <p:nvPr/>
          </p:nvPicPr>
          <p:blipFill>
            <a:blip r:embed="rId3" cstate="print">
              <a:lum bright="-12000" contrast="36000"/>
            </a:blip>
            <a:srcRect/>
            <a:stretch>
              <a:fillRect/>
            </a:stretch>
          </p:blipFill>
          <p:spPr bwMode="auto">
            <a:xfrm>
              <a:off x="635" y="1824"/>
              <a:ext cx="2101" cy="2208"/>
            </a:xfrm>
            <a:prstGeom prst="rect">
              <a:avLst/>
            </a:prstGeom>
            <a:noFill/>
            <a:ln w="25400">
              <a:solidFill>
                <a:schemeClr val="accent2"/>
              </a:solidFill>
              <a:miter lim="800000"/>
              <a:headEnd type="none" w="sm" len="sm"/>
              <a:tailEnd type="none" w="sm" len="sm"/>
            </a:ln>
          </p:spPr>
        </p:pic>
        <p:sp>
          <p:nvSpPr>
            <p:cNvPr id="26633" name="Text Box 6"/>
            <p:cNvSpPr txBox="1">
              <a:spLocks noChangeArrowheads="1"/>
            </p:cNvSpPr>
            <p:nvPr/>
          </p:nvSpPr>
          <p:spPr bwMode="auto">
            <a:xfrm>
              <a:off x="1008" y="1662"/>
              <a:ext cx="1536" cy="258"/>
            </a:xfrm>
            <a:prstGeom prst="rect">
              <a:avLst/>
            </a:prstGeom>
            <a:solidFill>
              <a:srgbClr val="FFFFFF"/>
            </a:solidFill>
            <a:ln w="12700">
              <a:solidFill>
                <a:schemeClr val="accent2"/>
              </a:solid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CuAu</a:t>
              </a:r>
              <a:r>
                <a:rPr lang="en-US" sz="2000" dirty="0">
                  <a:solidFill>
                    <a:schemeClr val="bg1"/>
                  </a:solidFill>
                  <a:latin typeface="Times New Roman" pitchFamily="18" charset="0"/>
                </a:rPr>
                <a:t> Alloy: Z effect</a:t>
              </a:r>
            </a:p>
          </p:txBody>
        </p:sp>
        <p:sp>
          <p:nvSpPr>
            <p:cNvPr id="26634" name="Text Box 7"/>
            <p:cNvSpPr txBox="1">
              <a:spLocks noChangeArrowheads="1"/>
            </p:cNvSpPr>
            <p:nvPr/>
          </p:nvSpPr>
          <p:spPr bwMode="auto">
            <a:xfrm>
              <a:off x="3168" y="1680"/>
              <a:ext cx="1536" cy="258"/>
            </a:xfrm>
            <a:prstGeom prst="rect">
              <a:avLst/>
            </a:prstGeom>
            <a:solidFill>
              <a:srgbClr val="FFFFFF"/>
            </a:solidFill>
            <a:ln w="12700">
              <a:solidFill>
                <a:schemeClr val="accent2"/>
              </a:solid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FeNi</a:t>
              </a:r>
              <a:r>
                <a:rPr lang="en-US" sz="2000" dirty="0">
                  <a:solidFill>
                    <a:schemeClr val="bg1"/>
                  </a:solidFill>
                  <a:latin typeface="Times New Roman" pitchFamily="18" charset="0"/>
                </a:rPr>
                <a:t> Alloy: F effect</a:t>
              </a:r>
            </a:p>
          </p:txBody>
        </p:sp>
      </p:gr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Footer Placeholder 2"/>
          <p:cNvSpPr>
            <a:spLocks noGrp="1"/>
          </p:cNvSpPr>
          <p:nvPr>
            <p:ph type="ftr" sz="quarter" idx="10"/>
          </p:nvPr>
        </p:nvSpPr>
        <p:spPr/>
        <p:txBody>
          <a:bodyPr/>
          <a:lstStyle/>
          <a:p>
            <a:r>
              <a:rPr lang="en-US" smtClean="0"/>
              <a:t>Carpenter EPMA Overview 2013</a:t>
            </a:r>
            <a:endParaRPr lang="en-US"/>
          </a:p>
        </p:txBody>
      </p:sp>
      <p:sp>
        <p:nvSpPr>
          <p:cNvPr id="154627" name="Slide Number Placeholder 3"/>
          <p:cNvSpPr>
            <a:spLocks noGrp="1"/>
          </p:cNvSpPr>
          <p:nvPr>
            <p:ph type="sldNum" sz="quarter" idx="11"/>
          </p:nvPr>
        </p:nvSpPr>
        <p:spPr/>
        <p:txBody>
          <a:bodyPr/>
          <a:lstStyle/>
          <a:p>
            <a:fld id="{F31ECF2F-574D-480C-B5F9-ABD6EAEB4F4D}" type="slidenum">
              <a:rPr lang="en-US"/>
              <a:pPr/>
              <a:t>130</a:t>
            </a:fld>
            <a:endParaRPr lang="en-US"/>
          </a:p>
        </p:txBody>
      </p:sp>
      <p:sp>
        <p:nvSpPr>
          <p:cNvPr id="154628" name="Rectangle 2"/>
          <p:cNvSpPr>
            <a:spLocks noGrp="1" noChangeArrowheads="1"/>
          </p:cNvSpPr>
          <p:nvPr>
            <p:ph type="title"/>
          </p:nvPr>
        </p:nvSpPr>
        <p:spPr/>
        <p:txBody>
          <a:bodyPr/>
          <a:lstStyle/>
          <a:p>
            <a:r>
              <a:rPr lang="en-US" smtClean="0"/>
              <a:t>CMASTF Standard Analyses</a:t>
            </a:r>
            <a:br>
              <a:rPr lang="en-US" smtClean="0"/>
            </a:br>
            <a:r>
              <a:rPr lang="en-US" smtClean="0"/>
              <a:t>WU8200 SDD LLSQ 3 sec. Acquisition T3</a:t>
            </a:r>
          </a:p>
        </p:txBody>
      </p:sp>
      <p:pic>
        <p:nvPicPr>
          <p:cNvPr id="154629" name="Picture 3"/>
          <p:cNvPicPr>
            <a:picLocks noChangeArrowheads="1"/>
          </p:cNvPicPr>
          <p:nvPr/>
        </p:nvPicPr>
        <p:blipFill>
          <a:blip r:embed="rId2" cstate="print"/>
          <a:srcRect/>
          <a:stretch>
            <a:fillRect/>
          </a:stretch>
        </p:blipFill>
        <p:spPr bwMode="auto">
          <a:xfrm>
            <a:off x="482601" y="1449389"/>
            <a:ext cx="7739063" cy="4833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Footer Placeholder 2"/>
          <p:cNvSpPr>
            <a:spLocks noGrp="1"/>
          </p:cNvSpPr>
          <p:nvPr>
            <p:ph type="ftr" sz="quarter" idx="10"/>
          </p:nvPr>
        </p:nvSpPr>
        <p:spPr/>
        <p:txBody>
          <a:bodyPr/>
          <a:lstStyle/>
          <a:p>
            <a:r>
              <a:rPr lang="en-US" smtClean="0"/>
              <a:t>Carpenter EPMA Overview 2013</a:t>
            </a:r>
            <a:endParaRPr lang="en-US"/>
          </a:p>
        </p:txBody>
      </p:sp>
      <p:sp>
        <p:nvSpPr>
          <p:cNvPr id="155651" name="Slide Number Placeholder 3"/>
          <p:cNvSpPr>
            <a:spLocks noGrp="1"/>
          </p:cNvSpPr>
          <p:nvPr>
            <p:ph type="sldNum" sz="quarter" idx="11"/>
          </p:nvPr>
        </p:nvSpPr>
        <p:spPr/>
        <p:txBody>
          <a:bodyPr/>
          <a:lstStyle/>
          <a:p>
            <a:fld id="{F97CA5CF-D1CF-4B2A-84CB-10DFC5DFE131}" type="slidenum">
              <a:rPr lang="en-US"/>
              <a:pPr/>
              <a:t>131</a:t>
            </a:fld>
            <a:endParaRPr lang="en-US"/>
          </a:p>
        </p:txBody>
      </p:sp>
      <p:sp>
        <p:nvSpPr>
          <p:cNvPr id="155652" name="Rectangle 2"/>
          <p:cNvSpPr>
            <a:spLocks noGrp="1" noChangeArrowheads="1"/>
          </p:cNvSpPr>
          <p:nvPr>
            <p:ph type="title"/>
          </p:nvPr>
        </p:nvSpPr>
        <p:spPr/>
        <p:txBody>
          <a:bodyPr/>
          <a:lstStyle/>
          <a:p>
            <a:r>
              <a:rPr lang="en-US" dirty="0" smtClean="0"/>
              <a:t>Average </a:t>
            </a:r>
            <a:r>
              <a:rPr lang="en-US" dirty="0" err="1" smtClean="0"/>
              <a:t>K</a:t>
            </a:r>
            <a:r>
              <a:rPr lang="en-US" baseline="-25000" dirty="0" err="1" smtClean="0"/>
              <a:t>meas</a:t>
            </a:r>
            <a:r>
              <a:rPr lang="en-US" dirty="0" smtClean="0"/>
              <a:t> / </a:t>
            </a:r>
            <a:r>
              <a:rPr lang="en-US" dirty="0" err="1" smtClean="0"/>
              <a:t>K</a:t>
            </a:r>
            <a:r>
              <a:rPr lang="en-US" baseline="-25000" dirty="0" err="1" smtClean="0"/>
              <a:t>calc</a:t>
            </a:r>
            <a:r>
              <a:rPr lang="en-US" dirty="0" smtClean="0"/>
              <a:t> for CMASTF Standards</a:t>
            </a:r>
            <a:br>
              <a:rPr lang="en-US" dirty="0" smtClean="0"/>
            </a:br>
            <a:r>
              <a:rPr lang="en-US" dirty="0" smtClean="0"/>
              <a:t>WU8200 SDD Data @ 120, 60, 3 s acquisition T3</a:t>
            </a:r>
          </a:p>
        </p:txBody>
      </p:sp>
      <p:graphicFrame>
        <p:nvGraphicFramePr>
          <p:cNvPr id="943107" name="Group 3"/>
          <p:cNvGraphicFramePr>
            <a:graphicFrameLocks noGrp="1"/>
          </p:cNvGraphicFramePr>
          <p:nvPr>
            <p:ph sz="quarter" idx="4294967295"/>
          </p:nvPr>
        </p:nvGraphicFramePr>
        <p:xfrm>
          <a:off x="547688" y="1371600"/>
          <a:ext cx="7862887" cy="4424365"/>
        </p:xfrm>
        <a:graphic>
          <a:graphicData uri="http://schemas.openxmlformats.org/drawingml/2006/table">
            <a:tbl>
              <a:tblPr/>
              <a:tblGrid>
                <a:gridCol w="1308100"/>
                <a:gridCol w="1092200"/>
                <a:gridCol w="1092200"/>
                <a:gridCol w="1093787"/>
                <a:gridCol w="1093788"/>
                <a:gridCol w="1090612"/>
                <a:gridCol w="1092200"/>
              </a:tblGrid>
              <a:tr h="609600">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120s Data</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Mg</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ctr" anchorCtr="1"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Al</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ctr" anchorCtr="1"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Si</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ctr" anchorCtr="1"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Ca</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ctr" anchorCtr="1"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Ti</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ctr" anchorCtr="1"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Fe</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ctr" anchorCtr="1"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r>
              <a:tr h="301625">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Average</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1.0122</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1.0064</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1.0017</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0.9926</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1.0021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1.0108</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312738">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 </a:t>
                      </a:r>
                      <a:r>
                        <a:rPr kumimoji="0" lang="en-GB" sz="1800" b="0" i="0" u="none" strike="noStrike" cap="none" normalizeH="0" baseline="0" smtClean="0">
                          <a:ln>
                            <a:noFill/>
                          </a:ln>
                          <a:solidFill>
                            <a:schemeClr val="bg1"/>
                          </a:solidFill>
                          <a:effectLst/>
                          <a:latin typeface="Symbol" pitchFamily="18" charset="2"/>
                          <a:cs typeface="Arial" pitchFamily="34" charset="0"/>
                        </a:rPr>
                        <a:t>s</a:t>
                      </a:r>
                      <a:endParaRPr kumimoji="0" lang="en-GB" sz="1800" b="0" i="0" u="none" strike="noStrike" cap="none" normalizeH="0" baseline="0" smtClean="0">
                        <a:ln>
                          <a:noFill/>
                        </a:ln>
                        <a:solidFill>
                          <a:schemeClr val="bg1"/>
                        </a:solidFill>
                        <a:effectLst/>
                        <a:latin typeface="Symbol" pitchFamily="18" charset="2"/>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0.0063</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0.0122</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0.0078</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0.0066</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0.0106</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0.0140</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30480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Relative %</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0.62</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1.21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0.78</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0.67</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1.06</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1.38</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457200">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60s Data</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r>
              <a:tr h="300038">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Average</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1.0058</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1.0022</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0.9969</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0.9895</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0.9975</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1.0083</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385763">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 </a:t>
                      </a:r>
                      <a:r>
                        <a:rPr kumimoji="0" lang="en-GB" sz="1800" b="0" i="0" u="none" strike="noStrike" cap="none" normalizeH="0" baseline="0" smtClean="0">
                          <a:ln>
                            <a:noFill/>
                          </a:ln>
                          <a:solidFill>
                            <a:schemeClr val="bg1"/>
                          </a:solidFill>
                          <a:effectLst/>
                          <a:latin typeface="Symbol" pitchFamily="18" charset="2"/>
                          <a:cs typeface="Arial" pitchFamily="34" charset="0"/>
                        </a:rPr>
                        <a:t>s</a:t>
                      </a: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0.0118</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0.0162</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0.0069</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0.0066</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0.0150</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0.0113</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38100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Relative %</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1.17</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1.61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0.69</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0.67</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1.51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1.12</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433388">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1" i="0" u="none" strike="noStrike" cap="none" normalizeH="0" baseline="0" dirty="0" smtClean="0">
                          <a:ln>
                            <a:noFill/>
                          </a:ln>
                          <a:solidFill>
                            <a:schemeClr val="bg1"/>
                          </a:solidFill>
                          <a:effectLst/>
                          <a:latin typeface="Arial" pitchFamily="34" charset="0"/>
                          <a:cs typeface="Arial" pitchFamily="34" charset="0"/>
                        </a:rPr>
                        <a:t>3s Data</a:t>
                      </a:r>
                      <a:endParaRPr kumimoji="0" lang="en-GB" sz="1800" b="1"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c>
                  <a:txBody>
                    <a:bodyPr/>
                    <a:lstStyle/>
                    <a:p>
                      <a:pPr marL="0" marR="0" lvl="0" indent="0" algn="ctr" defTabSz="525463"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dirty="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accent4">
                        <a:alpha val="50000"/>
                      </a:schemeClr>
                    </a:solidFill>
                  </a:tcPr>
                </a:tc>
              </a:tr>
              <a:tr h="300038">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Average</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1.0061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1.0135</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1.0001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0.9933</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0.9947</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1.0123</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333375">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 </a:t>
                      </a:r>
                      <a:r>
                        <a:rPr kumimoji="0" lang="en-GB" sz="1800" b="0" i="0" u="none" strike="noStrike" cap="none" normalizeH="0" baseline="0" smtClean="0">
                          <a:ln>
                            <a:noFill/>
                          </a:ln>
                          <a:solidFill>
                            <a:schemeClr val="bg1"/>
                          </a:solidFill>
                          <a:effectLst/>
                          <a:latin typeface="Symbol" pitchFamily="18" charset="2"/>
                          <a:cs typeface="Arial" pitchFamily="34" charset="0"/>
                        </a:rPr>
                        <a:t>s</a:t>
                      </a: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0.0162</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0.0263</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0.0104</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0.0213</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0.0118</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0.0211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r h="304800">
                <a:tc>
                  <a:txBody>
                    <a:bodyPr/>
                    <a:lstStyle/>
                    <a:p>
                      <a:pPr marL="0" marR="0" lvl="0" indent="0" algn="l"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Relative %</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1.61</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2.59</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1.04</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2.14</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1.19</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525463" rtl="0" eaLnBrk="0" fontAlgn="b" latinLnBrk="0" hangingPunct="0">
                        <a:lnSpc>
                          <a:spcPct val="100000"/>
                        </a:lnSpc>
                        <a:spcBef>
                          <a:spcPct val="0"/>
                        </a:spcBef>
                        <a:spcAft>
                          <a:spcPct val="0"/>
                        </a:spcAft>
                        <a:buClr>
                          <a:schemeClr val="bg1"/>
                        </a:buClr>
                        <a:buSzPct val="75000"/>
                        <a:buFont typeface="Monotype Sorts" pitchFamily="2" charset="2"/>
                        <a:buNone/>
                        <a:tabLst/>
                      </a:pPr>
                      <a:r>
                        <a:rPr kumimoji="0" lang="en-GB" sz="1800" b="0" i="0" u="none" strike="noStrike" cap="none" normalizeH="0" baseline="0" smtClean="0">
                          <a:ln>
                            <a:noFill/>
                          </a:ln>
                          <a:solidFill>
                            <a:schemeClr val="bg1"/>
                          </a:solidFill>
                          <a:effectLst/>
                          <a:latin typeface="Arial" pitchFamily="34" charset="0"/>
                          <a:cs typeface="Arial" pitchFamily="34" charset="0"/>
                        </a:rPr>
                        <a:t>2.09</a:t>
                      </a:r>
                      <a:endParaRPr kumimoji="0" lang="en-GB" sz="1800" b="0" i="0" u="none" strike="noStrike" cap="none" normalizeH="0" baseline="0" smtClean="0">
                        <a:ln>
                          <a:noFill/>
                        </a:ln>
                        <a:solidFill>
                          <a:schemeClr val="bg1"/>
                        </a:solidFill>
                        <a:effectLst/>
                        <a:latin typeface="Arial" pitchFamily="34" charset="0"/>
                      </a:endParaRPr>
                    </a:p>
                  </a:txBody>
                  <a:tcPr marL="0" marR="0" marT="0" marB="0" anchor="b"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tx1"/>
                    </a:solidFill>
                  </a:tcPr>
                </a:tc>
              </a:tr>
            </a:tbl>
          </a:graphicData>
        </a:graphic>
      </p:graphicFrame>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Footer Placeholder 3"/>
          <p:cNvSpPr>
            <a:spLocks noGrp="1"/>
          </p:cNvSpPr>
          <p:nvPr>
            <p:ph type="ftr" sz="quarter" idx="10"/>
          </p:nvPr>
        </p:nvSpPr>
        <p:spPr/>
        <p:txBody>
          <a:bodyPr/>
          <a:lstStyle/>
          <a:p>
            <a:r>
              <a:rPr lang="en-US" smtClean="0"/>
              <a:t>Carpenter EPMA Overview 2013</a:t>
            </a:r>
            <a:endParaRPr lang="en-US"/>
          </a:p>
        </p:txBody>
      </p:sp>
      <p:sp>
        <p:nvSpPr>
          <p:cNvPr id="156675" name="Slide Number Placeholder 4"/>
          <p:cNvSpPr>
            <a:spLocks noGrp="1"/>
          </p:cNvSpPr>
          <p:nvPr>
            <p:ph type="sldNum" sz="quarter" idx="11"/>
          </p:nvPr>
        </p:nvSpPr>
        <p:spPr/>
        <p:txBody>
          <a:bodyPr/>
          <a:lstStyle/>
          <a:p>
            <a:fld id="{7272C221-EBDC-4668-A008-47C7BD9A2B59}" type="slidenum">
              <a:rPr lang="en-US"/>
              <a:pPr/>
              <a:t>132</a:t>
            </a:fld>
            <a:endParaRPr lang="en-US"/>
          </a:p>
        </p:txBody>
      </p:sp>
      <p:sp>
        <p:nvSpPr>
          <p:cNvPr id="156676" name="Rectangle 2"/>
          <p:cNvSpPr>
            <a:spLocks noGrp="1" noChangeArrowheads="1"/>
          </p:cNvSpPr>
          <p:nvPr>
            <p:ph type="title"/>
          </p:nvPr>
        </p:nvSpPr>
        <p:spPr/>
        <p:txBody>
          <a:bodyPr/>
          <a:lstStyle/>
          <a:p>
            <a:r>
              <a:rPr lang="en-US" smtClean="0"/>
              <a:t>Fast Discriminator</a:t>
            </a:r>
          </a:p>
        </p:txBody>
      </p:sp>
      <p:sp>
        <p:nvSpPr>
          <p:cNvPr id="156677" name="Rectangle 3"/>
          <p:cNvSpPr>
            <a:spLocks noGrp="1" noChangeArrowheads="1"/>
          </p:cNvSpPr>
          <p:nvPr>
            <p:ph type="body" idx="1"/>
          </p:nvPr>
        </p:nvSpPr>
        <p:spPr>
          <a:xfrm>
            <a:off x="685801" y="1371600"/>
            <a:ext cx="7772400" cy="4876800"/>
          </a:xfrm>
        </p:spPr>
        <p:txBody>
          <a:bodyPr/>
          <a:lstStyle/>
          <a:p>
            <a:r>
              <a:rPr lang="en-US" smtClean="0"/>
              <a:t>The fast discriminator setting is used to differentiate between noise and x-ray pulses.</a:t>
            </a:r>
          </a:p>
          <a:p>
            <a:r>
              <a:rPr lang="en-US" smtClean="0"/>
              <a:t>A pulse having a voltage that exceeds the threshold is “detected”, all others are ignored.</a:t>
            </a:r>
          </a:p>
          <a:p>
            <a:r>
              <a:rPr lang="en-US" smtClean="0"/>
              <a:t>The FD is good at discriminating high energy photons from noise, but is bad at discriminating low energy (i.e. light element) photons.</a:t>
            </a:r>
          </a:p>
          <a:p>
            <a:r>
              <a:rPr lang="en-US" smtClean="0"/>
              <a:t>If the FD is set too high, low energy photons are ignored.  If the FD is set too low, noise is processed and competes with real x-rays for processing time.</a:t>
            </a:r>
          </a:p>
          <a:p>
            <a:r>
              <a:rPr lang="en-US" smtClean="0"/>
              <a:t>Slow drift in the detector electronics requires periodic inspection of the FD setting.  It is critical to set the FD properly for light element analysis.</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ctrTitle"/>
          </p:nvPr>
        </p:nvSpPr>
        <p:spPr/>
        <p:txBody>
          <a:bodyPr/>
          <a:lstStyle/>
          <a:p>
            <a:r>
              <a:rPr lang="en-US" smtClean="0"/>
              <a:t/>
            </a:r>
            <a:br>
              <a:rPr lang="en-US" smtClean="0"/>
            </a:br>
            <a:r>
              <a:rPr lang="en-US" smtClean="0"/>
              <a:t>Quantitative Analysis</a:t>
            </a:r>
            <a:br>
              <a:rPr lang="en-US" smtClean="0"/>
            </a:br>
            <a:r>
              <a:rPr lang="en-US" smtClean="0"/>
              <a:t>Peak Intensity Measurement</a:t>
            </a:r>
            <a:br>
              <a:rPr lang="en-US" smtClean="0"/>
            </a:br>
            <a:r>
              <a:rPr lang="en-US" smtClean="0"/>
              <a:t>Precision and Accuracy</a:t>
            </a:r>
            <a:br>
              <a:rPr lang="en-US" smtClean="0"/>
            </a:br>
            <a:r>
              <a:rPr lang="en-US" smtClean="0"/>
              <a:t>Matrix Effects -- ZAF Correction</a:t>
            </a:r>
            <a:br>
              <a:rPr lang="en-US" smtClean="0"/>
            </a:br>
            <a:r>
              <a:rPr lang="en-US" smtClean="0"/>
              <a:t>Case Studies</a:t>
            </a:r>
          </a:p>
        </p:txBody>
      </p:sp>
      <p:sp>
        <p:nvSpPr>
          <p:cNvPr id="189443" name="Rectangle 3"/>
          <p:cNvSpPr>
            <a:spLocks noGrp="1" noChangeArrowheads="1"/>
          </p:cNvSpPr>
          <p:nvPr>
            <p:ph type="subTitle" idx="1"/>
          </p:nvPr>
        </p:nvSpPr>
        <p:spPr>
          <a:xfrm>
            <a:off x="1600200" y="4724400"/>
            <a:ext cx="6400800" cy="1752600"/>
          </a:xfrm>
          <a:noFill/>
        </p:spPr>
        <p:txBody>
          <a:bodyPr/>
          <a:lstStyle/>
          <a:p>
            <a:endParaRPr lang="en-US" smtClean="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Footer Placeholder 3"/>
          <p:cNvSpPr>
            <a:spLocks noGrp="1"/>
          </p:cNvSpPr>
          <p:nvPr>
            <p:ph type="ftr" sz="quarter" idx="10"/>
          </p:nvPr>
        </p:nvSpPr>
        <p:spPr/>
        <p:txBody>
          <a:bodyPr/>
          <a:lstStyle/>
          <a:p>
            <a:r>
              <a:rPr lang="en-US" smtClean="0"/>
              <a:t>Carpenter EPMA Overview 2013</a:t>
            </a:r>
            <a:endParaRPr lang="en-US"/>
          </a:p>
        </p:txBody>
      </p:sp>
      <p:sp>
        <p:nvSpPr>
          <p:cNvPr id="190467" name="Slide Number Placeholder 4"/>
          <p:cNvSpPr>
            <a:spLocks noGrp="1"/>
          </p:cNvSpPr>
          <p:nvPr>
            <p:ph type="sldNum" sz="quarter" idx="11"/>
          </p:nvPr>
        </p:nvSpPr>
        <p:spPr/>
        <p:txBody>
          <a:bodyPr/>
          <a:lstStyle/>
          <a:p>
            <a:fld id="{842DDFBF-AA5F-4CE5-A8EB-A824D696048B}" type="slidenum">
              <a:rPr lang="en-US"/>
              <a:pPr/>
              <a:t>134</a:t>
            </a:fld>
            <a:endParaRPr lang="en-US"/>
          </a:p>
        </p:txBody>
      </p:sp>
      <p:sp>
        <p:nvSpPr>
          <p:cNvPr id="190468" name="Rectangle 2"/>
          <p:cNvSpPr>
            <a:spLocks noGrp="1" noChangeArrowheads="1"/>
          </p:cNvSpPr>
          <p:nvPr>
            <p:ph type="title"/>
          </p:nvPr>
        </p:nvSpPr>
        <p:spPr>
          <a:xfrm>
            <a:off x="292100" y="90488"/>
            <a:ext cx="8255000" cy="476250"/>
          </a:xfrm>
        </p:spPr>
        <p:txBody>
          <a:bodyPr/>
          <a:lstStyle/>
          <a:p>
            <a:r>
              <a:rPr lang="en-US" smtClean="0"/>
              <a:t>Quantitative Analysis Summary</a:t>
            </a:r>
          </a:p>
        </p:txBody>
      </p:sp>
      <p:sp>
        <p:nvSpPr>
          <p:cNvPr id="190469" name="Rectangle 3"/>
          <p:cNvSpPr>
            <a:spLocks noGrp="1" noChangeArrowheads="1"/>
          </p:cNvSpPr>
          <p:nvPr>
            <p:ph type="body" idx="1"/>
          </p:nvPr>
        </p:nvSpPr>
        <p:spPr>
          <a:xfrm>
            <a:off x="744538" y="990600"/>
            <a:ext cx="7586662" cy="5334000"/>
          </a:xfrm>
        </p:spPr>
        <p:txBody>
          <a:bodyPr/>
          <a:lstStyle/>
          <a:p>
            <a:r>
              <a:rPr lang="en-US" smtClean="0"/>
              <a:t>Quantitative analysis is the measurement of the amount or concentration of each element present.  Results are presented in weight or atomic percent (or fraction).</a:t>
            </a:r>
          </a:p>
          <a:p>
            <a:r>
              <a:rPr lang="en-US" smtClean="0"/>
              <a:t>X-ray intensity is measured on both sample and standard, using exactly the same analysis conditions.  Comparative technique.</a:t>
            </a:r>
          </a:p>
          <a:p>
            <a:r>
              <a:rPr lang="en-US" smtClean="0"/>
              <a:t>Corrections are made for the effects of atomic number, fluorescence, and absorption for all elements in both the sample and the standard.</a:t>
            </a:r>
          </a:p>
          <a:p>
            <a:r>
              <a:rPr lang="en-US" smtClean="0"/>
              <a:t>Errors are dependent on instrumental setup, x-ray intensities, degree of certaintly of standard composition, and correction algorithms used.</a:t>
            </a: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Footer Placeholder 3"/>
          <p:cNvSpPr>
            <a:spLocks noGrp="1"/>
          </p:cNvSpPr>
          <p:nvPr>
            <p:ph type="ftr" sz="quarter" idx="10"/>
          </p:nvPr>
        </p:nvSpPr>
        <p:spPr/>
        <p:txBody>
          <a:bodyPr/>
          <a:lstStyle/>
          <a:p>
            <a:r>
              <a:rPr lang="en-US" smtClean="0"/>
              <a:t>Carpenter EPMA Overview 2013</a:t>
            </a:r>
            <a:endParaRPr lang="en-US"/>
          </a:p>
        </p:txBody>
      </p:sp>
      <p:sp>
        <p:nvSpPr>
          <p:cNvPr id="191491" name="Slide Number Placeholder 4"/>
          <p:cNvSpPr>
            <a:spLocks noGrp="1"/>
          </p:cNvSpPr>
          <p:nvPr>
            <p:ph type="sldNum" sz="quarter" idx="11"/>
          </p:nvPr>
        </p:nvSpPr>
        <p:spPr/>
        <p:txBody>
          <a:bodyPr/>
          <a:lstStyle/>
          <a:p>
            <a:fld id="{62BD556C-0EB8-417F-82C4-EB46598517F8}" type="slidenum">
              <a:rPr lang="en-US"/>
              <a:pPr/>
              <a:t>135</a:t>
            </a:fld>
            <a:endParaRPr lang="en-US"/>
          </a:p>
        </p:txBody>
      </p:sp>
      <p:sp>
        <p:nvSpPr>
          <p:cNvPr id="191492" name="Rectangle 2"/>
          <p:cNvSpPr>
            <a:spLocks noGrp="1" noChangeArrowheads="1"/>
          </p:cNvSpPr>
          <p:nvPr>
            <p:ph type="title"/>
          </p:nvPr>
        </p:nvSpPr>
        <p:spPr>
          <a:xfrm>
            <a:off x="685800" y="0"/>
            <a:ext cx="7780338" cy="838200"/>
          </a:xfrm>
        </p:spPr>
        <p:txBody>
          <a:bodyPr/>
          <a:lstStyle/>
          <a:p>
            <a:r>
              <a:rPr lang="en-US" smtClean="0"/>
              <a:t>Intensity Measurement: K-ratio</a:t>
            </a:r>
          </a:p>
        </p:txBody>
      </p:sp>
      <p:sp>
        <p:nvSpPr>
          <p:cNvPr id="191493" name="Rectangle 3"/>
          <p:cNvSpPr>
            <a:spLocks noGrp="1" noChangeArrowheads="1"/>
          </p:cNvSpPr>
          <p:nvPr>
            <p:ph type="body" idx="1"/>
          </p:nvPr>
        </p:nvSpPr>
        <p:spPr>
          <a:xfrm>
            <a:off x="609601" y="762000"/>
            <a:ext cx="7848600" cy="5715000"/>
          </a:xfrm>
        </p:spPr>
        <p:txBody>
          <a:bodyPr/>
          <a:lstStyle/>
          <a:p>
            <a:r>
              <a:rPr lang="en-US" smtClean="0"/>
              <a:t>The fundamental measurement is the characteristic background-subtracted peak intensity (x-ray counts) of the chosen element.  This intensity is measured on the sample and divided by the same on the standard.  This is the k-ratio:</a:t>
            </a:r>
            <a:br>
              <a:rPr lang="en-US" smtClean="0"/>
            </a:br>
            <a:r>
              <a:rPr lang="en-US" smtClean="0"/>
              <a:t>	K = (P – B)</a:t>
            </a:r>
            <a:r>
              <a:rPr lang="en-US" baseline="30000" smtClean="0"/>
              <a:t>sample</a:t>
            </a:r>
            <a:r>
              <a:rPr lang="en-US" smtClean="0"/>
              <a:t> / (P – B)</a:t>
            </a:r>
            <a:r>
              <a:rPr lang="en-US" baseline="30000" smtClean="0"/>
              <a:t>standard</a:t>
            </a:r>
          </a:p>
          <a:p>
            <a:r>
              <a:rPr lang="en-US" smtClean="0"/>
              <a:t>By definition, K=1 if the standard is analyzed as an “unknown”, and K=0 at zero concentration (below the detection limit).</a:t>
            </a:r>
          </a:p>
          <a:p>
            <a:r>
              <a:rPr lang="en-US" smtClean="0"/>
              <a:t>Further corrections may need to be made for any difference in count time t, deadtime, and probe current i, that were used when acquiring the sample and standard.  In the case of EDS, elements are counted for live time, so the deadtime correction has already been performed.</a:t>
            </a:r>
            <a:br>
              <a:rPr lang="en-US" smtClean="0"/>
            </a:br>
            <a:r>
              <a:rPr lang="en-US" smtClean="0"/>
              <a:t>	K is multiplied by: ( i</a:t>
            </a:r>
            <a:r>
              <a:rPr lang="en-US" baseline="-25000" smtClean="0"/>
              <a:t>sample</a:t>
            </a:r>
            <a:r>
              <a:rPr lang="en-US" smtClean="0"/>
              <a:t> / i</a:t>
            </a:r>
            <a:r>
              <a:rPr lang="en-US" baseline="-25000" smtClean="0"/>
              <a:t>std</a:t>
            </a:r>
            <a:r>
              <a:rPr lang="en-US" smtClean="0"/>
              <a:t>) * ( t</a:t>
            </a:r>
            <a:r>
              <a:rPr lang="en-US" baseline="-25000" smtClean="0"/>
              <a:t>sample</a:t>
            </a:r>
            <a:r>
              <a:rPr lang="en-US" smtClean="0"/>
              <a:t> / t</a:t>
            </a:r>
            <a:r>
              <a:rPr lang="en-US" baseline="-25000" smtClean="0"/>
              <a:t>std</a:t>
            </a:r>
            <a:r>
              <a:rPr lang="en-US" smtClean="0"/>
              <a:t>)</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Footer Placeholder 2"/>
          <p:cNvSpPr>
            <a:spLocks noGrp="1"/>
          </p:cNvSpPr>
          <p:nvPr>
            <p:ph type="ftr" sz="quarter" idx="10"/>
          </p:nvPr>
        </p:nvSpPr>
        <p:spPr/>
        <p:txBody>
          <a:bodyPr/>
          <a:lstStyle/>
          <a:p>
            <a:r>
              <a:rPr lang="en-US" smtClean="0"/>
              <a:t>Carpenter EPMA Overview 2013</a:t>
            </a:r>
            <a:endParaRPr lang="en-US"/>
          </a:p>
        </p:txBody>
      </p:sp>
      <p:sp>
        <p:nvSpPr>
          <p:cNvPr id="192515" name="Slide Number Placeholder 3"/>
          <p:cNvSpPr>
            <a:spLocks noGrp="1"/>
          </p:cNvSpPr>
          <p:nvPr>
            <p:ph type="sldNum" sz="quarter" idx="11"/>
          </p:nvPr>
        </p:nvSpPr>
        <p:spPr/>
        <p:txBody>
          <a:bodyPr/>
          <a:lstStyle/>
          <a:p>
            <a:fld id="{D65E8CB3-F0FF-4F58-92B6-68C374F730D9}" type="slidenum">
              <a:rPr lang="en-US"/>
              <a:pPr/>
              <a:t>136</a:t>
            </a:fld>
            <a:endParaRPr lang="en-US"/>
          </a:p>
        </p:txBody>
      </p:sp>
      <p:sp>
        <p:nvSpPr>
          <p:cNvPr id="192516" name="Rectangle 2"/>
          <p:cNvSpPr>
            <a:spLocks noGrp="1" noChangeArrowheads="1"/>
          </p:cNvSpPr>
          <p:nvPr>
            <p:ph type="title"/>
          </p:nvPr>
        </p:nvSpPr>
        <p:spPr>
          <a:xfrm>
            <a:off x="685800" y="990600"/>
            <a:ext cx="7848600" cy="3200400"/>
          </a:xfrm>
        </p:spPr>
        <p:txBody>
          <a:bodyPr/>
          <a:lstStyle/>
          <a:p>
            <a:r>
              <a:rPr lang="en-US" smtClean="0"/>
              <a:t>Peak Intensity Measurement</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Footer Placeholder 3"/>
          <p:cNvSpPr>
            <a:spLocks noGrp="1"/>
          </p:cNvSpPr>
          <p:nvPr>
            <p:ph type="ftr" sz="quarter" idx="10"/>
          </p:nvPr>
        </p:nvSpPr>
        <p:spPr/>
        <p:txBody>
          <a:bodyPr/>
          <a:lstStyle/>
          <a:p>
            <a:r>
              <a:rPr lang="en-US" smtClean="0"/>
              <a:t>Carpenter EPMA Overview 2013</a:t>
            </a:r>
            <a:endParaRPr lang="en-US"/>
          </a:p>
        </p:txBody>
      </p:sp>
      <p:sp>
        <p:nvSpPr>
          <p:cNvPr id="193539" name="Slide Number Placeholder 4"/>
          <p:cNvSpPr>
            <a:spLocks noGrp="1"/>
          </p:cNvSpPr>
          <p:nvPr>
            <p:ph type="sldNum" sz="quarter" idx="11"/>
          </p:nvPr>
        </p:nvSpPr>
        <p:spPr/>
        <p:txBody>
          <a:bodyPr/>
          <a:lstStyle/>
          <a:p>
            <a:fld id="{76D14263-42FF-4EEE-8D4A-778A0FBE0C41}" type="slidenum">
              <a:rPr lang="en-US"/>
              <a:pPr/>
              <a:t>137</a:t>
            </a:fld>
            <a:endParaRPr lang="en-US"/>
          </a:p>
        </p:txBody>
      </p:sp>
      <p:sp>
        <p:nvSpPr>
          <p:cNvPr id="193540" name="Rectangle 2"/>
          <p:cNvSpPr>
            <a:spLocks noGrp="1" noChangeArrowheads="1"/>
          </p:cNvSpPr>
          <p:nvPr>
            <p:ph type="title"/>
          </p:nvPr>
        </p:nvSpPr>
        <p:spPr>
          <a:xfrm>
            <a:off x="227013" y="90488"/>
            <a:ext cx="8545512" cy="381000"/>
          </a:xfrm>
        </p:spPr>
        <p:txBody>
          <a:bodyPr/>
          <a:lstStyle/>
          <a:p>
            <a:r>
              <a:rPr lang="en-US" smtClean="0"/>
              <a:t>How to Extract Peak from Background?</a:t>
            </a:r>
          </a:p>
        </p:txBody>
      </p:sp>
      <p:sp>
        <p:nvSpPr>
          <p:cNvPr id="193541" name="Rectangle 3"/>
          <p:cNvSpPr>
            <a:spLocks noGrp="1" noChangeArrowheads="1"/>
          </p:cNvSpPr>
          <p:nvPr>
            <p:ph type="body" idx="1"/>
          </p:nvPr>
        </p:nvSpPr>
        <p:spPr>
          <a:xfrm>
            <a:off x="609600" y="914401"/>
            <a:ext cx="7856538" cy="5715000"/>
          </a:xfrm>
        </p:spPr>
        <p:txBody>
          <a:bodyPr/>
          <a:lstStyle/>
          <a:p>
            <a:r>
              <a:rPr lang="en-US" smtClean="0"/>
              <a:t>WDS: excellent resolution -- measurements are made on top of the peak and two adjacent backgrounds, then background under the peak is determined from y=mx+b fit to the two backgrounds, then background is subtracted from the peak intensity.</a:t>
            </a:r>
          </a:p>
          <a:p>
            <a:r>
              <a:rPr lang="en-US" smtClean="0"/>
              <a:t>EDS spectra have much poorer resolution, and it is not clear which counts belong to the peak and which belong to the background.</a:t>
            </a:r>
          </a:p>
          <a:p>
            <a:r>
              <a:rPr lang="en-US" smtClean="0"/>
              <a:t>Additional problems: absorption edges due to elements in the sample result in a discontinuity in the background (absorption edges are produced by the detector as well).  Incomplete charge collection results in counts well away from the peak.</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377992" y="1897537"/>
            <a:ext cx="8386339" cy="1934480"/>
          </a:xfrm>
        </p:spPr>
        <p:txBody>
          <a:bodyPr/>
          <a:lstStyle/>
          <a:p>
            <a:pPr algn="ctr" eaLnBrk="1" hangingPunct="1"/>
            <a:r>
              <a:rPr lang="en-US" dirty="0" smtClean="0"/>
              <a:t>Matrix Effects</a:t>
            </a:r>
            <a:br>
              <a:rPr lang="en-US" dirty="0" smtClean="0"/>
            </a:br>
            <a:r>
              <a:rPr lang="en-US" dirty="0" smtClean="0"/>
              <a:t>and</a:t>
            </a:r>
            <a:br>
              <a:rPr lang="en-US" dirty="0" smtClean="0"/>
            </a:br>
            <a:r>
              <a:rPr lang="en-US" dirty="0" smtClean="0"/>
              <a:t>Quantitative Analysis</a:t>
            </a:r>
            <a:endParaRPr lang="en-US" dirty="0" smtClean="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oter Placeholder 3"/>
          <p:cNvSpPr>
            <a:spLocks noGrp="1"/>
          </p:cNvSpPr>
          <p:nvPr>
            <p:ph type="ftr" sz="quarter" idx="10"/>
          </p:nvPr>
        </p:nvSpPr>
        <p:spPr/>
        <p:txBody>
          <a:bodyPr/>
          <a:lstStyle/>
          <a:p>
            <a:r>
              <a:rPr lang="en-US" smtClean="0"/>
              <a:t>Carpenter EPMA Overview 2013</a:t>
            </a:r>
            <a:endParaRPr lang="en-US"/>
          </a:p>
        </p:txBody>
      </p:sp>
      <p:sp>
        <p:nvSpPr>
          <p:cNvPr id="195587" name="Slide Number Placeholder 4"/>
          <p:cNvSpPr>
            <a:spLocks noGrp="1"/>
          </p:cNvSpPr>
          <p:nvPr>
            <p:ph type="sldNum" sz="quarter" idx="11"/>
          </p:nvPr>
        </p:nvSpPr>
        <p:spPr/>
        <p:txBody>
          <a:bodyPr/>
          <a:lstStyle/>
          <a:p>
            <a:fld id="{472030ED-592C-4200-9E15-4D861C15260D}" type="slidenum">
              <a:rPr lang="en-US"/>
              <a:pPr/>
              <a:t>139</a:t>
            </a:fld>
            <a:endParaRPr lang="en-US"/>
          </a:p>
        </p:txBody>
      </p:sp>
      <p:sp>
        <p:nvSpPr>
          <p:cNvPr id="195588" name="Rectangle 2"/>
          <p:cNvSpPr>
            <a:spLocks noGrp="1" noChangeArrowheads="1"/>
          </p:cNvSpPr>
          <p:nvPr>
            <p:ph type="title"/>
          </p:nvPr>
        </p:nvSpPr>
        <p:spPr>
          <a:xfrm>
            <a:off x="227014" y="90488"/>
            <a:ext cx="8610599" cy="381000"/>
          </a:xfrm>
        </p:spPr>
        <p:txBody>
          <a:bodyPr/>
          <a:lstStyle/>
          <a:p>
            <a:r>
              <a:rPr lang="en-US" smtClean="0"/>
              <a:t>Matrix Effects and X-ray Correction</a:t>
            </a:r>
          </a:p>
        </p:txBody>
      </p:sp>
      <p:sp>
        <p:nvSpPr>
          <p:cNvPr id="195589" name="Rectangle 3"/>
          <p:cNvSpPr>
            <a:spLocks noGrp="1" noChangeArrowheads="1"/>
          </p:cNvSpPr>
          <p:nvPr>
            <p:ph type="body" idx="1"/>
          </p:nvPr>
        </p:nvSpPr>
        <p:spPr>
          <a:xfrm>
            <a:off x="381000" y="838200"/>
            <a:ext cx="8534400" cy="5486400"/>
          </a:xfrm>
          <a:solidFill>
            <a:schemeClr val="tx1"/>
          </a:solidFill>
        </p:spPr>
        <p:txBody>
          <a:bodyPr/>
          <a:lstStyle/>
          <a:p>
            <a:r>
              <a:rPr lang="en-US" smtClean="0"/>
              <a:t>If we take the measured x-ray intensity k, and attempt to equate that to concentration:</a:t>
            </a:r>
            <a:br>
              <a:rPr lang="en-US" smtClean="0"/>
            </a:br>
            <a:r>
              <a:rPr lang="en-US" smtClean="0"/>
              <a:t> </a:t>
            </a:r>
            <a:r>
              <a:rPr lang="en-US" b="1" smtClean="0">
                <a:latin typeface="Times New Roman" pitchFamily="18" charset="0"/>
              </a:rPr>
              <a:t>i</a:t>
            </a:r>
            <a:r>
              <a:rPr lang="en-US" b="1" baseline="-25000" smtClean="0">
                <a:latin typeface="Times New Roman" pitchFamily="18" charset="0"/>
              </a:rPr>
              <a:t>A,unk</a:t>
            </a:r>
            <a:r>
              <a:rPr lang="en-US" b="1" smtClean="0">
                <a:latin typeface="Times New Roman" pitchFamily="18" charset="0"/>
              </a:rPr>
              <a:t>/i</a:t>
            </a:r>
            <a:r>
              <a:rPr lang="en-US" b="1" baseline="-25000" smtClean="0">
                <a:latin typeface="Times New Roman" pitchFamily="18" charset="0"/>
              </a:rPr>
              <a:t>A,std</a:t>
            </a:r>
            <a:r>
              <a:rPr lang="en-US" b="1" smtClean="0">
                <a:latin typeface="Times New Roman" pitchFamily="18" charset="0"/>
              </a:rPr>
              <a:t> = k</a:t>
            </a:r>
            <a:r>
              <a:rPr lang="en-US" b="1" baseline="-25000" smtClean="0">
                <a:latin typeface="Times New Roman" pitchFamily="18" charset="0"/>
              </a:rPr>
              <a:t>A</a:t>
            </a:r>
            <a:r>
              <a:rPr lang="en-US" b="1" smtClean="0">
                <a:latin typeface="Times New Roman" pitchFamily="18" charset="0"/>
              </a:rPr>
              <a:t> = C</a:t>
            </a:r>
            <a:r>
              <a:rPr lang="en-US" b="1" baseline="-25000" smtClean="0">
                <a:latin typeface="Times New Roman" pitchFamily="18" charset="0"/>
              </a:rPr>
              <a:t>A </a:t>
            </a:r>
            <a:r>
              <a:rPr lang="en-US" b="1" smtClean="0">
                <a:latin typeface="Times New Roman" pitchFamily="18" charset="0"/>
              </a:rPr>
              <a:t>/ C</a:t>
            </a:r>
            <a:r>
              <a:rPr lang="en-US" b="1" baseline="-25000" smtClean="0">
                <a:latin typeface="Times New Roman" pitchFamily="18" charset="0"/>
              </a:rPr>
              <a:t>std</a:t>
            </a:r>
            <a:r>
              <a:rPr lang="en-US" smtClean="0">
                <a:latin typeface="Times New Roman" pitchFamily="18" charset="0"/>
              </a:rPr>
              <a:t> , i.e., k ~ C</a:t>
            </a:r>
            <a:br>
              <a:rPr lang="en-US" smtClean="0">
                <a:latin typeface="Times New Roman" pitchFamily="18" charset="0"/>
              </a:rPr>
            </a:br>
            <a:r>
              <a:rPr lang="en-US" smtClean="0"/>
              <a:t>we find very large errors result.</a:t>
            </a:r>
            <a:br>
              <a:rPr lang="en-US" smtClean="0"/>
            </a:br>
            <a:r>
              <a:rPr lang="en-US" smtClean="0"/>
              <a:t>We need to correct for matrix effects.</a:t>
            </a:r>
          </a:p>
          <a:p>
            <a:r>
              <a:rPr lang="en-US" smtClean="0"/>
              <a:t>Matrix effects arise because the element is influenced by other elements in the analytical volume.  </a:t>
            </a:r>
          </a:p>
          <a:p>
            <a:r>
              <a:rPr lang="en-US" smtClean="0"/>
              <a:t>The k-value we measure for element “A” is influenced by the presence of elements “B”, “C” ,etc. that are present in the excitation volume of the sample.</a:t>
            </a:r>
          </a:p>
          <a:p>
            <a:r>
              <a:rPr lang="en-US" smtClean="0"/>
              <a:t>The physical origins of matrix effects occur because of the processes of electron backscattering and stopping power (Z), x-ray absorption (A), and x-ray fluorescence (F):</a:t>
            </a:r>
            <a:br>
              <a:rPr lang="en-US" smtClean="0"/>
            </a:br>
            <a:r>
              <a:rPr lang="en-US" smtClean="0"/>
              <a:t>	C = C</a:t>
            </a:r>
            <a:r>
              <a:rPr lang="en-US" baseline="-25000" smtClean="0"/>
              <a:t>std</a:t>
            </a:r>
            <a:r>
              <a:rPr lang="en-US" smtClean="0"/>
              <a:t> k Z A F</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1"/>
          <p:cNvSpPr>
            <a:spLocks noGrp="1"/>
          </p:cNvSpPr>
          <p:nvPr>
            <p:ph type="ftr" sz="quarter" idx="10"/>
          </p:nvPr>
        </p:nvSpPr>
        <p:spPr/>
        <p:txBody>
          <a:bodyPr/>
          <a:lstStyle/>
          <a:p>
            <a:r>
              <a:rPr lang="en-US" smtClean="0"/>
              <a:t>Carpenter EPMA Overview 2013</a:t>
            </a:r>
            <a:endParaRPr lang="en-US"/>
          </a:p>
        </p:txBody>
      </p:sp>
      <p:sp>
        <p:nvSpPr>
          <p:cNvPr id="27651" name="Slide Number Placeholder 2"/>
          <p:cNvSpPr>
            <a:spLocks noGrp="1"/>
          </p:cNvSpPr>
          <p:nvPr>
            <p:ph type="sldNum" sz="quarter" idx="11"/>
          </p:nvPr>
        </p:nvSpPr>
        <p:spPr/>
        <p:txBody>
          <a:bodyPr/>
          <a:lstStyle/>
          <a:p>
            <a:fld id="{26D2A0F6-7D57-4520-920C-6C5CF563DD02}" type="slidenum">
              <a:rPr lang="en-US"/>
              <a:pPr/>
              <a:t>14</a:t>
            </a:fld>
            <a:endParaRPr lang="en-US"/>
          </a:p>
        </p:txBody>
      </p:sp>
      <p:sp>
        <p:nvSpPr>
          <p:cNvPr id="27652" name="Rectangle 2"/>
          <p:cNvSpPr>
            <a:spLocks noGrp="1" noChangeArrowheads="1"/>
          </p:cNvSpPr>
          <p:nvPr>
            <p:ph type="title" idx="4294967295"/>
          </p:nvPr>
        </p:nvSpPr>
        <p:spPr>
          <a:xfrm>
            <a:off x="685800" y="0"/>
            <a:ext cx="7780338" cy="609600"/>
          </a:xfrm>
        </p:spPr>
        <p:txBody>
          <a:bodyPr lIns="91432" tIns="45716" rIns="91432" bIns="45716" anchor="ctr"/>
          <a:lstStyle/>
          <a:p>
            <a:pPr eaLnBrk="1" hangingPunct="1"/>
            <a:r>
              <a:rPr lang="en-US" sz="2800" dirty="0" smtClean="0"/>
              <a:t>EPMA Summary: ZAF and X-ray Correction</a:t>
            </a:r>
          </a:p>
        </p:txBody>
      </p:sp>
      <p:sp>
        <p:nvSpPr>
          <p:cNvPr id="27653" name="Rectangle 3"/>
          <p:cNvSpPr>
            <a:spLocks noGrp="1" noChangeArrowheads="1"/>
          </p:cNvSpPr>
          <p:nvPr>
            <p:ph type="body" idx="4294967295"/>
          </p:nvPr>
        </p:nvSpPr>
        <p:spPr>
          <a:xfrm>
            <a:off x="304801" y="914400"/>
            <a:ext cx="8382000" cy="5334000"/>
          </a:xfrm>
        </p:spPr>
        <p:txBody>
          <a:bodyPr lIns="91432" tIns="45716" rIns="91432" bIns="45716"/>
          <a:lstStyle/>
          <a:p>
            <a:pPr eaLnBrk="1" hangingPunct="1"/>
            <a:r>
              <a:rPr lang="en-US" sz="2000" dirty="0" smtClean="0"/>
              <a:t>Matrix effects arise because each element present in the analytical volume influences x-ray generation and propagation of every other element:</a:t>
            </a:r>
            <a:br>
              <a:rPr lang="en-US" sz="2000" dirty="0" smtClean="0"/>
            </a:br>
            <a:r>
              <a:rPr lang="en-US" sz="2000" dirty="0" smtClean="0"/>
              <a:t>	</a:t>
            </a:r>
            <a:r>
              <a:rPr lang="en-US" sz="2000" dirty="0" err="1" smtClean="0"/>
              <a:t>C</a:t>
            </a:r>
            <a:r>
              <a:rPr lang="en-US" sz="2000" baseline="-25000" dirty="0" err="1" smtClean="0"/>
              <a:t>i</a:t>
            </a:r>
            <a:r>
              <a:rPr lang="en-US" sz="2000" dirty="0" smtClean="0"/>
              <a:t> is a function of all </a:t>
            </a:r>
            <a:r>
              <a:rPr lang="en-US" sz="2000" dirty="0" err="1" smtClean="0"/>
              <a:t>C</a:t>
            </a:r>
            <a:r>
              <a:rPr lang="en-US" sz="2000" baseline="-25000" dirty="0" err="1" smtClean="0"/>
              <a:t>j</a:t>
            </a:r>
            <a:r>
              <a:rPr lang="en-US" sz="2000" dirty="0" smtClean="0"/>
              <a:t> elements</a:t>
            </a:r>
            <a:br>
              <a:rPr lang="en-US" sz="2000" dirty="0" smtClean="0"/>
            </a:br>
            <a:r>
              <a:rPr lang="en-US" sz="2000" dirty="0" smtClean="0"/>
              <a:t>	 </a:t>
            </a:r>
            <a:r>
              <a:rPr lang="en-US" sz="2000" dirty="0" err="1" smtClean="0"/>
              <a:t>C</a:t>
            </a:r>
            <a:r>
              <a:rPr lang="en-US" sz="2000" baseline="-25000" dirty="0" err="1" smtClean="0"/>
              <a:t>i</a:t>
            </a:r>
            <a:r>
              <a:rPr lang="en-US" sz="2000" dirty="0" smtClean="0"/>
              <a:t> = </a:t>
            </a:r>
            <a:r>
              <a:rPr lang="en-US" sz="2000" dirty="0" err="1" smtClean="0"/>
              <a:t>k</a:t>
            </a:r>
            <a:r>
              <a:rPr lang="en-US" sz="2000" baseline="-25000" dirty="0" err="1" smtClean="0"/>
              <a:t>i</a:t>
            </a:r>
            <a:r>
              <a:rPr lang="en-US" sz="2000" dirty="0" smtClean="0"/>
              <a:t> * ZAF where ZAF is effect of </a:t>
            </a:r>
            <a:r>
              <a:rPr lang="en-US" sz="2000" dirty="0" err="1" smtClean="0"/>
              <a:t>C</a:t>
            </a:r>
            <a:r>
              <a:rPr lang="en-US" sz="2000" baseline="-25000" dirty="0" err="1" smtClean="0"/>
              <a:t>j</a:t>
            </a:r>
            <a:r>
              <a:rPr lang="en-US" sz="2000" dirty="0" smtClean="0"/>
              <a:t> elements on </a:t>
            </a:r>
            <a:r>
              <a:rPr lang="en-US" sz="2000" dirty="0" err="1" smtClean="0"/>
              <a:t>C</a:t>
            </a:r>
            <a:r>
              <a:rPr lang="en-US" sz="2000" baseline="-25000" dirty="0" err="1" smtClean="0"/>
              <a:t>i</a:t>
            </a:r>
            <a:r>
              <a:rPr lang="en-US" sz="2000" dirty="0" smtClean="0"/>
              <a:t> </a:t>
            </a:r>
          </a:p>
          <a:p>
            <a:pPr eaLnBrk="1" hangingPunct="1"/>
            <a:r>
              <a:rPr lang="en-US" sz="2000" dirty="0" smtClean="0"/>
              <a:t>Z: atomic number factor Z corrects for differences in</a:t>
            </a:r>
            <a:br>
              <a:rPr lang="en-US" sz="2000" dirty="0" smtClean="0"/>
            </a:br>
            <a:r>
              <a:rPr lang="en-US" sz="2000" dirty="0" smtClean="0"/>
              <a:t>	(S) stopping power, i.e., electron retardation</a:t>
            </a:r>
            <a:br>
              <a:rPr lang="en-US" sz="2000" dirty="0" smtClean="0"/>
            </a:br>
            <a:r>
              <a:rPr lang="en-US" sz="2000" dirty="0" smtClean="0"/>
              <a:t>	(R) electron backscattering</a:t>
            </a:r>
            <a:br>
              <a:rPr lang="en-US" sz="2000" dirty="0" smtClean="0"/>
            </a:br>
            <a:r>
              <a:rPr lang="en-US" sz="2000" dirty="0" smtClean="0"/>
              <a:t>…between the sample and standard.  </a:t>
            </a:r>
            <a:br>
              <a:rPr lang="en-US" sz="2000" dirty="0" smtClean="0"/>
            </a:br>
            <a:r>
              <a:rPr lang="en-US" sz="2000" dirty="0" smtClean="0"/>
              <a:t>	Example:  Al K</a:t>
            </a:r>
            <a:r>
              <a:rPr lang="en-US" sz="2000" dirty="0" smtClean="0">
                <a:latin typeface="Symbol" pitchFamily="18" charset="2"/>
              </a:rPr>
              <a:t>a</a:t>
            </a:r>
            <a:r>
              <a:rPr lang="en-US" sz="2000" dirty="0" smtClean="0"/>
              <a:t> in Al</a:t>
            </a:r>
            <a:r>
              <a:rPr lang="en-US" sz="2000" baseline="-25000" dirty="0" smtClean="0"/>
              <a:t>3</a:t>
            </a:r>
            <a:r>
              <a:rPr lang="en-US" sz="2000" dirty="0" smtClean="0"/>
              <a:t>Cu</a:t>
            </a:r>
            <a:r>
              <a:rPr lang="en-US" sz="2000" baseline="-25000" dirty="0" smtClean="0"/>
              <a:t>97</a:t>
            </a:r>
            <a:r>
              <a:rPr lang="en-US" sz="2000" dirty="0" smtClean="0"/>
              <a:t> with avg. Z = 28.8</a:t>
            </a:r>
            <a:br>
              <a:rPr lang="en-US" sz="2000" dirty="0" smtClean="0"/>
            </a:br>
            <a:r>
              <a:rPr lang="en-US" sz="2000" dirty="0" smtClean="0"/>
              <a:t>	vs. pure element standards: Al Z = 13, Cu Z = 29</a:t>
            </a:r>
            <a:br>
              <a:rPr lang="en-US" sz="2000" dirty="0" smtClean="0"/>
            </a:br>
            <a:r>
              <a:rPr lang="en-US" sz="2000" dirty="0" smtClean="0"/>
              <a:t>	Expect large Z correction when </a:t>
            </a:r>
            <a:r>
              <a:rPr lang="en-US" sz="2000" dirty="0" err="1" smtClean="0"/>
              <a:t>matls</a:t>
            </a:r>
            <a:r>
              <a:rPr lang="en-US" sz="2000" dirty="0" smtClean="0"/>
              <a:t>. differ in atomic number</a:t>
            </a:r>
          </a:p>
          <a:p>
            <a:pPr eaLnBrk="1" hangingPunct="1"/>
            <a:r>
              <a:rPr lang="en-US" sz="2000" dirty="0" smtClean="0"/>
              <a:t>A: absorption factor A corrects for x-ray absorption within both the sample and standard.  This is the largest correction parameter, and is critically dependent on accelerating voltage</a:t>
            </a:r>
            <a:br>
              <a:rPr lang="en-US" sz="2000" dirty="0" smtClean="0"/>
            </a:br>
            <a:r>
              <a:rPr lang="en-US" sz="2000" dirty="0" smtClean="0"/>
              <a:t>	Examples:  Ni K</a:t>
            </a:r>
            <a:r>
              <a:rPr lang="en-US" sz="2000" dirty="0" smtClean="0">
                <a:latin typeface="Symbol" pitchFamily="18" charset="2"/>
              </a:rPr>
              <a:t>a</a:t>
            </a:r>
            <a:r>
              <a:rPr lang="en-US" sz="2000" dirty="0" smtClean="0"/>
              <a:t> absorbed by Fe, Al K</a:t>
            </a:r>
            <a:r>
              <a:rPr lang="en-US" sz="2000" dirty="0" smtClean="0">
                <a:latin typeface="Symbol" pitchFamily="18" charset="2"/>
              </a:rPr>
              <a:t>a</a:t>
            </a:r>
            <a:r>
              <a:rPr lang="en-US" sz="2000" dirty="0" smtClean="0"/>
              <a:t> abs by Cu</a:t>
            </a: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Footer Placeholder 2"/>
          <p:cNvSpPr>
            <a:spLocks noGrp="1"/>
          </p:cNvSpPr>
          <p:nvPr>
            <p:ph type="ftr" sz="quarter" idx="10"/>
          </p:nvPr>
        </p:nvSpPr>
        <p:spPr/>
        <p:txBody>
          <a:bodyPr/>
          <a:lstStyle/>
          <a:p>
            <a:r>
              <a:rPr lang="en-US" smtClean="0"/>
              <a:t>Carpenter EPMA Overview 2013</a:t>
            </a:r>
            <a:endParaRPr lang="en-US"/>
          </a:p>
        </p:txBody>
      </p:sp>
      <p:sp>
        <p:nvSpPr>
          <p:cNvPr id="196611" name="Slide Number Placeholder 3"/>
          <p:cNvSpPr>
            <a:spLocks noGrp="1"/>
          </p:cNvSpPr>
          <p:nvPr>
            <p:ph type="sldNum" sz="quarter" idx="11"/>
          </p:nvPr>
        </p:nvSpPr>
        <p:spPr/>
        <p:txBody>
          <a:bodyPr/>
          <a:lstStyle/>
          <a:p>
            <a:fld id="{CDC83732-0B07-4F13-8A9C-AB5FE3C69E76}" type="slidenum">
              <a:rPr lang="en-US"/>
              <a:pPr/>
              <a:t>140</a:t>
            </a:fld>
            <a:endParaRPr lang="en-US"/>
          </a:p>
        </p:txBody>
      </p:sp>
      <p:sp>
        <p:nvSpPr>
          <p:cNvPr id="196612" name="Rectangle 2"/>
          <p:cNvSpPr>
            <a:spLocks noGrp="1" noChangeArrowheads="1"/>
          </p:cNvSpPr>
          <p:nvPr>
            <p:ph type="title"/>
          </p:nvPr>
        </p:nvSpPr>
        <p:spPr>
          <a:xfrm>
            <a:off x="227013" y="90488"/>
            <a:ext cx="8545512" cy="523875"/>
          </a:xfrm>
        </p:spPr>
        <p:txBody>
          <a:bodyPr/>
          <a:lstStyle/>
          <a:p>
            <a:r>
              <a:rPr lang="en-US" smtClean="0"/>
              <a:t>Matrix Effects—Fe Ni Alloy</a:t>
            </a:r>
            <a:br>
              <a:rPr lang="en-US" smtClean="0"/>
            </a:br>
            <a:r>
              <a:rPr lang="en-US" smtClean="0"/>
              <a:t>Similar Z, Absorption and Fluorescence</a:t>
            </a:r>
          </a:p>
        </p:txBody>
      </p:sp>
      <p:pic>
        <p:nvPicPr>
          <p:cNvPr id="196613" name="Picture 3"/>
          <p:cNvPicPr>
            <a:picLocks noChangeAspect="1" noChangeArrowheads="1"/>
          </p:cNvPicPr>
          <p:nvPr/>
        </p:nvPicPr>
        <p:blipFill>
          <a:blip r:embed="rId2" cstate="print">
            <a:lum bright="-4000" contrast="46000"/>
          </a:blip>
          <a:srcRect/>
          <a:stretch>
            <a:fillRect/>
          </a:stretch>
        </p:blipFill>
        <p:spPr bwMode="auto">
          <a:xfrm>
            <a:off x="228601" y="1371601"/>
            <a:ext cx="4945063" cy="4757738"/>
          </a:xfrm>
          <a:prstGeom prst="rect">
            <a:avLst/>
          </a:prstGeom>
          <a:noFill/>
          <a:ln w="25400">
            <a:solidFill>
              <a:schemeClr val="accent2"/>
            </a:solidFill>
            <a:miter lim="800000"/>
            <a:headEnd type="none" w="sm" len="sm"/>
            <a:tailEnd type="none" w="sm" len="sm"/>
          </a:ln>
        </p:spPr>
      </p:pic>
      <p:sp>
        <p:nvSpPr>
          <p:cNvPr id="196614" name="Text Box 4"/>
          <p:cNvSpPr txBox="1">
            <a:spLocks noChangeArrowheads="1"/>
          </p:cNvSpPr>
          <p:nvPr/>
        </p:nvSpPr>
        <p:spPr bwMode="auto">
          <a:xfrm>
            <a:off x="5214939" y="1371600"/>
            <a:ext cx="3929062" cy="3447089"/>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Measured K and known C show systematic differences. Why?</a:t>
            </a:r>
          </a:p>
          <a:p>
            <a:r>
              <a:rPr lang="en-US" sz="2000" dirty="0">
                <a:solidFill>
                  <a:schemeClr val="bg1"/>
                </a:solidFill>
                <a:latin typeface="Times New Roman" pitchFamily="18" charset="0"/>
              </a:rPr>
              <a:t>The Fe K</a:t>
            </a:r>
            <a:r>
              <a:rPr lang="en-US" sz="2000" dirty="0">
                <a:solidFill>
                  <a:schemeClr val="bg1"/>
                </a:solidFill>
                <a:latin typeface="Symbol" pitchFamily="18" charset="2"/>
              </a:rPr>
              <a:t>a</a:t>
            </a:r>
            <a:r>
              <a:rPr lang="en-US" sz="2000" dirty="0">
                <a:solidFill>
                  <a:schemeClr val="bg1"/>
                </a:solidFill>
                <a:latin typeface="Times New Roman" pitchFamily="18" charset="0"/>
              </a:rPr>
              <a:t> intensity is enhanced, due to fluorescence by Ni K</a:t>
            </a:r>
            <a:r>
              <a:rPr lang="en-US" sz="2000" dirty="0">
                <a:solidFill>
                  <a:schemeClr val="bg1"/>
                </a:solidFill>
                <a:latin typeface="Symbol" pitchFamily="18" charset="2"/>
              </a:rPr>
              <a:t>a</a:t>
            </a:r>
            <a:r>
              <a:rPr lang="en-US" sz="2000" dirty="0">
                <a:solidFill>
                  <a:schemeClr val="bg1"/>
                </a:solidFill>
                <a:latin typeface="Times New Roman" pitchFamily="18" charset="0"/>
              </a:rPr>
              <a:t>, and Ni K</a:t>
            </a:r>
            <a:r>
              <a:rPr lang="en-US" sz="2000" dirty="0">
                <a:solidFill>
                  <a:schemeClr val="bg1"/>
                </a:solidFill>
                <a:latin typeface="Symbol" pitchFamily="18" charset="2"/>
              </a:rPr>
              <a:t>a</a:t>
            </a:r>
            <a:r>
              <a:rPr lang="en-US" sz="2000" dirty="0">
                <a:solidFill>
                  <a:schemeClr val="bg1"/>
                </a:solidFill>
                <a:latin typeface="Times New Roman" pitchFamily="18" charset="0"/>
              </a:rPr>
              <a:t> intensity is reduced, due to absorption by Fe atoms.  Because Z for Fe and Ni are similar (26 vs. 28), the matrix corrections are for x-ray fluorescence and x-ray absorption.</a:t>
            </a:r>
          </a:p>
          <a:p>
            <a:r>
              <a:rPr lang="en-US" sz="2000" dirty="0">
                <a:solidFill>
                  <a:schemeClr val="bg1"/>
                </a:solidFill>
                <a:latin typeface="Times New Roman" pitchFamily="18" charset="0"/>
              </a:rPr>
              <a:t>Fe K</a:t>
            </a:r>
            <a:r>
              <a:rPr lang="en-US" sz="2000" dirty="0">
                <a:solidFill>
                  <a:schemeClr val="bg1"/>
                </a:solidFill>
                <a:latin typeface="Symbol" pitchFamily="18" charset="2"/>
              </a:rPr>
              <a:t>a</a:t>
            </a:r>
            <a:r>
              <a:rPr lang="en-US" sz="2000" dirty="0">
                <a:solidFill>
                  <a:schemeClr val="bg1"/>
                </a:solidFill>
                <a:latin typeface="Times New Roman" pitchFamily="18" charset="0"/>
              </a:rPr>
              <a:t> 6.403 </a:t>
            </a:r>
            <a:r>
              <a:rPr lang="en-US" sz="2000" dirty="0" err="1">
                <a:solidFill>
                  <a:schemeClr val="bg1"/>
                </a:solidFill>
                <a:latin typeface="Times New Roman" pitchFamily="18" charset="0"/>
              </a:rPr>
              <a:t>keV</a:t>
            </a:r>
            <a:r>
              <a:rPr lang="en-US" sz="2000" dirty="0">
                <a:solidFill>
                  <a:schemeClr val="bg1"/>
                </a:solidFill>
                <a:latin typeface="Times New Roman" pitchFamily="18" charset="0"/>
              </a:rPr>
              <a:t>,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c</a:t>
            </a:r>
            <a:r>
              <a:rPr lang="en-US" sz="2000" dirty="0">
                <a:solidFill>
                  <a:schemeClr val="bg1"/>
                </a:solidFill>
                <a:latin typeface="Times New Roman" pitchFamily="18" charset="0"/>
              </a:rPr>
              <a:t> 7.111 </a:t>
            </a:r>
            <a:r>
              <a:rPr lang="en-US" sz="2000" dirty="0" err="1">
                <a:solidFill>
                  <a:schemeClr val="bg1"/>
                </a:solidFill>
                <a:latin typeface="Times New Roman" pitchFamily="18" charset="0"/>
              </a:rPr>
              <a:t>keV</a:t>
            </a:r>
            <a:endParaRPr lang="en-US" sz="2000" dirty="0">
              <a:solidFill>
                <a:schemeClr val="bg1"/>
              </a:solidFill>
              <a:latin typeface="Times New Roman" pitchFamily="18" charset="0"/>
            </a:endParaRPr>
          </a:p>
          <a:p>
            <a:r>
              <a:rPr lang="en-US" sz="2000" dirty="0">
                <a:solidFill>
                  <a:schemeClr val="bg1"/>
                </a:solidFill>
                <a:latin typeface="Times New Roman" pitchFamily="18" charset="0"/>
              </a:rPr>
              <a:t>Ni K</a:t>
            </a:r>
            <a:r>
              <a:rPr lang="en-US" sz="2000" dirty="0">
                <a:solidFill>
                  <a:schemeClr val="bg1"/>
                </a:solidFill>
                <a:latin typeface="Symbol" pitchFamily="18" charset="2"/>
              </a:rPr>
              <a:t>a</a:t>
            </a:r>
            <a:r>
              <a:rPr lang="en-US" sz="2000" dirty="0">
                <a:solidFill>
                  <a:schemeClr val="bg1"/>
                </a:solidFill>
                <a:latin typeface="Times New Roman" pitchFamily="18" charset="0"/>
              </a:rPr>
              <a:t> 7.477 </a:t>
            </a:r>
            <a:r>
              <a:rPr lang="en-US" sz="2000" dirty="0" err="1">
                <a:solidFill>
                  <a:schemeClr val="bg1"/>
                </a:solidFill>
                <a:latin typeface="Times New Roman" pitchFamily="18" charset="0"/>
              </a:rPr>
              <a:t>keV</a:t>
            </a:r>
            <a:r>
              <a:rPr lang="en-US" sz="2000" dirty="0">
                <a:solidFill>
                  <a:schemeClr val="bg1"/>
                </a:solidFill>
                <a:latin typeface="Times New Roman" pitchFamily="18" charset="0"/>
              </a:rPr>
              <a:t>,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c</a:t>
            </a:r>
            <a:r>
              <a:rPr lang="en-US" sz="2000" dirty="0">
                <a:solidFill>
                  <a:schemeClr val="bg1"/>
                </a:solidFill>
                <a:latin typeface="Times New Roman" pitchFamily="18" charset="0"/>
              </a:rPr>
              <a:t> 8.331 </a:t>
            </a:r>
            <a:r>
              <a:rPr lang="en-US" sz="2000" dirty="0" err="1">
                <a:solidFill>
                  <a:schemeClr val="bg1"/>
                </a:solidFill>
                <a:latin typeface="Times New Roman" pitchFamily="18" charset="0"/>
              </a:rPr>
              <a:t>keV</a:t>
            </a:r>
            <a:endParaRPr lang="en-US" sz="2000" dirty="0">
              <a:solidFill>
                <a:schemeClr val="bg1"/>
              </a:solidFill>
              <a:latin typeface="Times New Roman" pitchFamily="18" charset="0"/>
            </a:endParaRPr>
          </a:p>
        </p:txBody>
      </p:sp>
      <p:sp>
        <p:nvSpPr>
          <p:cNvPr id="196615" name="Text Box 5"/>
          <p:cNvSpPr txBox="1">
            <a:spLocks noChangeArrowheads="1"/>
          </p:cNvSpPr>
          <p:nvPr/>
        </p:nvSpPr>
        <p:spPr bwMode="auto">
          <a:xfrm>
            <a:off x="1981200" y="1981200"/>
            <a:ext cx="1752600" cy="369034"/>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1800" dirty="0">
                <a:solidFill>
                  <a:schemeClr val="bg1"/>
                </a:solidFill>
                <a:latin typeface="Times New Roman" pitchFamily="18" charset="0"/>
              </a:rPr>
              <a:t>Fe K</a:t>
            </a:r>
            <a:r>
              <a:rPr lang="en-US" sz="1800" dirty="0">
                <a:solidFill>
                  <a:schemeClr val="bg1"/>
                </a:solidFill>
                <a:latin typeface="Symbol" pitchFamily="18" charset="2"/>
              </a:rPr>
              <a:t>a</a:t>
            </a:r>
            <a:r>
              <a:rPr lang="en-US" sz="1800" dirty="0">
                <a:solidFill>
                  <a:schemeClr val="bg1"/>
                </a:solidFill>
                <a:latin typeface="Times New Roman" pitchFamily="18" charset="0"/>
              </a:rPr>
              <a:t> enhanced</a:t>
            </a:r>
          </a:p>
        </p:txBody>
      </p:sp>
      <p:sp>
        <p:nvSpPr>
          <p:cNvPr id="196616" name="Text Box 6"/>
          <p:cNvSpPr txBox="1">
            <a:spLocks noChangeArrowheads="1"/>
          </p:cNvSpPr>
          <p:nvPr/>
        </p:nvSpPr>
        <p:spPr bwMode="auto">
          <a:xfrm>
            <a:off x="1981200" y="4724400"/>
            <a:ext cx="1676400" cy="369034"/>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1800" dirty="0">
                <a:solidFill>
                  <a:schemeClr val="bg1"/>
                </a:solidFill>
                <a:latin typeface="Times New Roman" pitchFamily="18" charset="0"/>
              </a:rPr>
              <a:t>Ni K</a:t>
            </a:r>
            <a:r>
              <a:rPr lang="en-US" sz="1800" dirty="0">
                <a:solidFill>
                  <a:schemeClr val="bg1"/>
                </a:solidFill>
                <a:latin typeface="Symbol" pitchFamily="18" charset="2"/>
              </a:rPr>
              <a:t>a</a:t>
            </a:r>
            <a:r>
              <a:rPr lang="en-US" sz="1800" dirty="0">
                <a:solidFill>
                  <a:schemeClr val="bg1"/>
                </a:solidFill>
                <a:latin typeface="Times New Roman" pitchFamily="18" charset="0"/>
              </a:rPr>
              <a:t> reduced</a:t>
            </a:r>
          </a:p>
        </p:txBody>
      </p:sp>
      <p:sp>
        <p:nvSpPr>
          <p:cNvPr id="196617" name="Text Box 7"/>
          <p:cNvSpPr txBox="1">
            <a:spLocks noChangeArrowheads="1"/>
          </p:cNvSpPr>
          <p:nvPr/>
        </p:nvSpPr>
        <p:spPr bwMode="auto">
          <a:xfrm>
            <a:off x="5214939" y="4876801"/>
            <a:ext cx="3929062" cy="132397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Summary: </a:t>
            </a:r>
            <a:r>
              <a:rPr lang="en-US" sz="2000" dirty="0" err="1">
                <a:solidFill>
                  <a:schemeClr val="bg1"/>
                </a:solidFill>
                <a:latin typeface="Times New Roman" pitchFamily="18" charset="0"/>
              </a:rPr>
              <a:t>FeNi</a:t>
            </a:r>
            <a:r>
              <a:rPr lang="en-US" sz="2000" dirty="0">
                <a:solidFill>
                  <a:schemeClr val="bg1"/>
                </a:solidFill>
                <a:latin typeface="Times New Roman" pitchFamily="18" charset="0"/>
              </a:rPr>
              <a:t> system</a:t>
            </a:r>
            <a:br>
              <a:rPr lang="en-US" sz="2000" dirty="0">
                <a:solidFill>
                  <a:schemeClr val="bg1"/>
                </a:solidFill>
                <a:latin typeface="Times New Roman" pitchFamily="18" charset="0"/>
              </a:rPr>
            </a:br>
            <a:r>
              <a:rPr lang="en-US" sz="2000" dirty="0">
                <a:solidFill>
                  <a:schemeClr val="bg1"/>
                </a:solidFill>
                <a:latin typeface="Times New Roman" pitchFamily="18" charset="0"/>
              </a:rPr>
              <a:t>Absorption and fluorescence</a:t>
            </a:r>
            <a:br>
              <a:rPr lang="en-US" sz="2000" dirty="0">
                <a:solidFill>
                  <a:schemeClr val="bg1"/>
                </a:solidFill>
                <a:latin typeface="Times New Roman" pitchFamily="18" charset="0"/>
              </a:rPr>
            </a:br>
            <a:r>
              <a:rPr lang="en-US" sz="2000" dirty="0">
                <a:solidFill>
                  <a:schemeClr val="bg1"/>
                </a:solidFill>
                <a:latin typeface="Times New Roman" pitchFamily="18" charset="0"/>
              </a:rPr>
              <a:t>Similar Z – no atomic number correction (similar scattering)</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Footer Placeholder 2"/>
          <p:cNvSpPr>
            <a:spLocks noGrp="1"/>
          </p:cNvSpPr>
          <p:nvPr>
            <p:ph type="ftr" sz="quarter" idx="10"/>
          </p:nvPr>
        </p:nvSpPr>
        <p:spPr/>
        <p:txBody>
          <a:bodyPr/>
          <a:lstStyle/>
          <a:p>
            <a:r>
              <a:rPr lang="en-US" smtClean="0"/>
              <a:t>Carpenter EPMA Overview 2013</a:t>
            </a:r>
            <a:endParaRPr lang="en-US"/>
          </a:p>
        </p:txBody>
      </p:sp>
      <p:sp>
        <p:nvSpPr>
          <p:cNvPr id="197635" name="Slide Number Placeholder 3"/>
          <p:cNvSpPr>
            <a:spLocks noGrp="1"/>
          </p:cNvSpPr>
          <p:nvPr>
            <p:ph type="sldNum" sz="quarter" idx="11"/>
          </p:nvPr>
        </p:nvSpPr>
        <p:spPr/>
        <p:txBody>
          <a:bodyPr/>
          <a:lstStyle/>
          <a:p>
            <a:fld id="{450AA9DE-860F-4979-B79E-0D66F12E28F9}" type="slidenum">
              <a:rPr lang="en-US"/>
              <a:pPr/>
              <a:t>141</a:t>
            </a:fld>
            <a:endParaRPr lang="en-US"/>
          </a:p>
        </p:txBody>
      </p:sp>
      <p:sp>
        <p:nvSpPr>
          <p:cNvPr id="197636" name="Rectangle 2"/>
          <p:cNvSpPr>
            <a:spLocks noGrp="1" noChangeArrowheads="1"/>
          </p:cNvSpPr>
          <p:nvPr>
            <p:ph type="title"/>
          </p:nvPr>
        </p:nvSpPr>
        <p:spPr>
          <a:xfrm>
            <a:off x="0" y="228601"/>
            <a:ext cx="8839200" cy="838200"/>
          </a:xfrm>
        </p:spPr>
        <p:txBody>
          <a:bodyPr/>
          <a:lstStyle/>
          <a:p>
            <a:r>
              <a:rPr lang="en-US" smtClean="0"/>
              <a:t>Matrix Effects—Cu-Au Alloy</a:t>
            </a:r>
            <a:br>
              <a:rPr lang="en-US" smtClean="0"/>
            </a:br>
            <a:r>
              <a:rPr lang="en-US" smtClean="0"/>
              <a:t>Different Z, Stopping Power &amp; Backscattering</a:t>
            </a:r>
          </a:p>
        </p:txBody>
      </p:sp>
      <p:sp>
        <p:nvSpPr>
          <p:cNvPr id="197637" name="Text Box 3"/>
          <p:cNvSpPr txBox="1">
            <a:spLocks noChangeArrowheads="1"/>
          </p:cNvSpPr>
          <p:nvPr/>
        </p:nvSpPr>
        <p:spPr bwMode="auto">
          <a:xfrm>
            <a:off x="4953001" y="1371600"/>
            <a:ext cx="3929063" cy="409342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Measured K and known C show systematic differences.</a:t>
            </a:r>
          </a:p>
          <a:p>
            <a:r>
              <a:rPr lang="en-US" sz="2000" dirty="0">
                <a:solidFill>
                  <a:schemeClr val="bg1"/>
                </a:solidFill>
                <a:latin typeface="Times New Roman" pitchFamily="18" charset="0"/>
              </a:rPr>
              <a:t>The Cu K</a:t>
            </a:r>
            <a:r>
              <a:rPr lang="en-US" sz="2000" dirty="0">
                <a:solidFill>
                  <a:schemeClr val="bg1"/>
                </a:solidFill>
                <a:latin typeface="Symbol" pitchFamily="18" charset="2"/>
              </a:rPr>
              <a:t>a</a:t>
            </a:r>
            <a:r>
              <a:rPr lang="en-US" sz="2000" dirty="0">
                <a:solidFill>
                  <a:schemeClr val="bg1"/>
                </a:solidFill>
                <a:latin typeface="Times New Roman" pitchFamily="18" charset="0"/>
              </a:rPr>
              <a:t> intensity is enhanced, and Au L</a:t>
            </a:r>
            <a:r>
              <a:rPr lang="en-US" sz="2000" dirty="0">
                <a:solidFill>
                  <a:schemeClr val="bg1"/>
                </a:solidFill>
                <a:latin typeface="Symbol" pitchFamily="18" charset="2"/>
              </a:rPr>
              <a:t>a</a:t>
            </a:r>
            <a:r>
              <a:rPr lang="en-US" sz="2000" dirty="0">
                <a:solidFill>
                  <a:schemeClr val="bg1"/>
                </a:solidFill>
                <a:latin typeface="Times New Roman" pitchFamily="18" charset="0"/>
              </a:rPr>
              <a:t> intensity is reduced.  Absorption and fluorescence are small (1% and 2%).  Because Z for Cu and Au are different (29 vs. 79), the matrix corrections are for stopping power S and backscattering R.</a:t>
            </a:r>
          </a:p>
          <a:p>
            <a:r>
              <a:rPr lang="en-US" sz="2000" dirty="0">
                <a:solidFill>
                  <a:schemeClr val="bg1"/>
                </a:solidFill>
                <a:latin typeface="Times New Roman" pitchFamily="18" charset="0"/>
              </a:rPr>
              <a:t>Cu: S&gt;R, Z&lt;1.0 Au: S&lt;R, Z&gt;1.0</a:t>
            </a:r>
          </a:p>
          <a:p>
            <a:r>
              <a:rPr lang="en-US" sz="2000" dirty="0">
                <a:solidFill>
                  <a:schemeClr val="bg1"/>
                </a:solidFill>
                <a:latin typeface="Times New Roman" pitchFamily="18" charset="0"/>
              </a:rPr>
              <a:t>Cu K</a:t>
            </a:r>
            <a:r>
              <a:rPr lang="en-US" sz="2000" dirty="0">
                <a:solidFill>
                  <a:schemeClr val="bg1"/>
                </a:solidFill>
                <a:latin typeface="Symbol" pitchFamily="18" charset="2"/>
              </a:rPr>
              <a:t>a</a:t>
            </a:r>
            <a:r>
              <a:rPr lang="en-US" sz="2000" dirty="0">
                <a:solidFill>
                  <a:schemeClr val="bg1"/>
                </a:solidFill>
                <a:latin typeface="Times New Roman" pitchFamily="18" charset="0"/>
              </a:rPr>
              <a:t> 8.047 </a:t>
            </a:r>
            <a:r>
              <a:rPr lang="en-US" sz="2000" dirty="0" err="1">
                <a:solidFill>
                  <a:schemeClr val="bg1"/>
                </a:solidFill>
                <a:latin typeface="Times New Roman" pitchFamily="18" charset="0"/>
              </a:rPr>
              <a:t>keV</a:t>
            </a:r>
            <a:r>
              <a:rPr lang="en-US" sz="2000" dirty="0">
                <a:solidFill>
                  <a:schemeClr val="bg1"/>
                </a:solidFill>
                <a:latin typeface="Times New Roman" pitchFamily="18" charset="0"/>
              </a:rPr>
              <a:t>,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c</a:t>
            </a:r>
            <a:r>
              <a:rPr lang="en-US" sz="2000" dirty="0">
                <a:solidFill>
                  <a:schemeClr val="bg1"/>
                </a:solidFill>
                <a:latin typeface="Times New Roman" pitchFamily="18" charset="0"/>
              </a:rPr>
              <a:t> 8.980 </a:t>
            </a:r>
            <a:r>
              <a:rPr lang="en-US" sz="2000" dirty="0" err="1">
                <a:solidFill>
                  <a:schemeClr val="bg1"/>
                </a:solidFill>
                <a:latin typeface="Times New Roman" pitchFamily="18" charset="0"/>
              </a:rPr>
              <a:t>keV</a:t>
            </a:r>
            <a:endParaRPr lang="en-US" sz="2000" dirty="0">
              <a:solidFill>
                <a:schemeClr val="bg1"/>
              </a:solidFill>
              <a:latin typeface="Times New Roman" pitchFamily="18" charset="0"/>
            </a:endParaRPr>
          </a:p>
          <a:p>
            <a:r>
              <a:rPr lang="en-US" sz="2000" dirty="0">
                <a:solidFill>
                  <a:schemeClr val="bg1"/>
                </a:solidFill>
                <a:latin typeface="Times New Roman" pitchFamily="18" charset="0"/>
              </a:rPr>
              <a:t>Au L</a:t>
            </a:r>
            <a:r>
              <a:rPr lang="en-US" sz="2000" dirty="0">
                <a:solidFill>
                  <a:schemeClr val="bg1"/>
                </a:solidFill>
                <a:latin typeface="Symbol" pitchFamily="18" charset="2"/>
              </a:rPr>
              <a:t>a</a:t>
            </a:r>
            <a:r>
              <a:rPr lang="en-US" sz="2000" dirty="0">
                <a:solidFill>
                  <a:schemeClr val="bg1"/>
                </a:solidFill>
                <a:latin typeface="Times New Roman" pitchFamily="18" charset="0"/>
              </a:rPr>
              <a:t> 9.711 </a:t>
            </a:r>
            <a:r>
              <a:rPr lang="en-US" sz="2000" dirty="0" err="1">
                <a:solidFill>
                  <a:schemeClr val="bg1"/>
                </a:solidFill>
                <a:latin typeface="Times New Roman" pitchFamily="18" charset="0"/>
              </a:rPr>
              <a:t>keV</a:t>
            </a:r>
            <a:r>
              <a:rPr lang="en-US" sz="2000" dirty="0">
                <a:solidFill>
                  <a:schemeClr val="bg1"/>
                </a:solidFill>
                <a:latin typeface="Times New Roman" pitchFamily="18" charset="0"/>
              </a:rPr>
              <a:t>,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c</a:t>
            </a:r>
            <a:r>
              <a:rPr lang="en-US" sz="2000" dirty="0">
                <a:solidFill>
                  <a:schemeClr val="bg1"/>
                </a:solidFill>
                <a:latin typeface="Times New Roman" pitchFamily="18" charset="0"/>
              </a:rPr>
              <a:t> 11.919 </a:t>
            </a:r>
            <a:r>
              <a:rPr lang="en-US" sz="2000" dirty="0" err="1">
                <a:solidFill>
                  <a:schemeClr val="bg1"/>
                </a:solidFill>
                <a:latin typeface="Times New Roman" pitchFamily="18" charset="0"/>
              </a:rPr>
              <a:t>keV</a:t>
            </a:r>
            <a:endParaRPr lang="en-US" sz="2000" dirty="0">
              <a:solidFill>
                <a:schemeClr val="bg1"/>
              </a:solidFill>
              <a:latin typeface="Times New Roman" pitchFamily="18" charset="0"/>
            </a:endParaRPr>
          </a:p>
        </p:txBody>
      </p:sp>
      <p:pic>
        <p:nvPicPr>
          <p:cNvPr id="197638" name="Picture 4"/>
          <p:cNvPicPr>
            <a:picLocks noChangeAspect="1" noChangeArrowheads="1"/>
          </p:cNvPicPr>
          <p:nvPr/>
        </p:nvPicPr>
        <p:blipFill>
          <a:blip r:embed="rId2" cstate="print">
            <a:lum bright="-12000" contrast="36000"/>
          </a:blip>
          <a:srcRect/>
          <a:stretch>
            <a:fillRect/>
          </a:stretch>
        </p:blipFill>
        <p:spPr bwMode="auto">
          <a:xfrm>
            <a:off x="304801" y="1371600"/>
            <a:ext cx="4614863" cy="4849814"/>
          </a:xfrm>
          <a:prstGeom prst="rect">
            <a:avLst/>
          </a:prstGeom>
          <a:noFill/>
          <a:ln w="25400">
            <a:solidFill>
              <a:schemeClr val="accent2"/>
            </a:solidFill>
            <a:miter lim="800000"/>
            <a:headEnd type="none" w="sm" len="sm"/>
            <a:tailEnd type="none" w="sm" len="sm"/>
          </a:ln>
        </p:spPr>
      </p:pic>
      <p:sp>
        <p:nvSpPr>
          <p:cNvPr id="197639" name="Text Box 5"/>
          <p:cNvSpPr txBox="1">
            <a:spLocks noChangeArrowheads="1"/>
          </p:cNvSpPr>
          <p:nvPr/>
        </p:nvSpPr>
        <p:spPr bwMode="auto">
          <a:xfrm>
            <a:off x="4953001" y="5486401"/>
            <a:ext cx="3929063" cy="132397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Summary: </a:t>
            </a:r>
            <a:r>
              <a:rPr lang="en-US" sz="2000" dirty="0" err="1">
                <a:solidFill>
                  <a:schemeClr val="bg1"/>
                </a:solidFill>
                <a:latin typeface="Times New Roman" pitchFamily="18" charset="0"/>
              </a:rPr>
              <a:t>CuAu</a:t>
            </a:r>
            <a:r>
              <a:rPr lang="en-US" sz="2000" dirty="0">
                <a:solidFill>
                  <a:schemeClr val="bg1"/>
                </a:solidFill>
                <a:latin typeface="Times New Roman" pitchFamily="18" charset="0"/>
              </a:rPr>
              <a:t> system</a:t>
            </a:r>
            <a:br>
              <a:rPr lang="en-US" sz="2000" dirty="0">
                <a:solidFill>
                  <a:schemeClr val="bg1"/>
                </a:solidFill>
                <a:latin typeface="Times New Roman" pitchFamily="18" charset="0"/>
              </a:rPr>
            </a:br>
            <a:r>
              <a:rPr lang="en-US" sz="2000" dirty="0">
                <a:solidFill>
                  <a:schemeClr val="bg1"/>
                </a:solidFill>
                <a:latin typeface="Times New Roman" pitchFamily="18" charset="0"/>
              </a:rPr>
              <a:t>Absorption, not fluorescence</a:t>
            </a:r>
            <a:br>
              <a:rPr lang="en-US" sz="2000" dirty="0">
                <a:solidFill>
                  <a:schemeClr val="bg1"/>
                </a:solidFill>
                <a:latin typeface="Times New Roman" pitchFamily="18" charset="0"/>
              </a:rPr>
            </a:br>
            <a:r>
              <a:rPr lang="en-US" sz="2000" dirty="0">
                <a:solidFill>
                  <a:schemeClr val="bg1"/>
                </a:solidFill>
                <a:latin typeface="Times New Roman" pitchFamily="18" charset="0"/>
              </a:rPr>
              <a:t>Different Z – requires atomic number correction (diff. scattering)</a:t>
            </a:r>
          </a:p>
        </p:txBody>
      </p:sp>
      <p:sp>
        <p:nvSpPr>
          <p:cNvPr id="197640" name="Text Box 6"/>
          <p:cNvSpPr txBox="1">
            <a:spLocks noChangeArrowheads="1"/>
          </p:cNvSpPr>
          <p:nvPr/>
        </p:nvSpPr>
        <p:spPr bwMode="auto">
          <a:xfrm>
            <a:off x="2133600" y="1982788"/>
            <a:ext cx="1752600" cy="369034"/>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1800" dirty="0">
                <a:solidFill>
                  <a:schemeClr val="bg1"/>
                </a:solidFill>
                <a:latin typeface="Times New Roman" pitchFamily="18" charset="0"/>
              </a:rPr>
              <a:t>Cu K</a:t>
            </a:r>
            <a:r>
              <a:rPr lang="en-US" sz="1800" dirty="0">
                <a:solidFill>
                  <a:schemeClr val="bg1"/>
                </a:solidFill>
                <a:latin typeface="Symbol" pitchFamily="18" charset="2"/>
              </a:rPr>
              <a:t>a</a:t>
            </a:r>
            <a:r>
              <a:rPr lang="en-US" sz="1800" dirty="0">
                <a:solidFill>
                  <a:schemeClr val="bg1"/>
                </a:solidFill>
                <a:latin typeface="Times New Roman" pitchFamily="18" charset="0"/>
              </a:rPr>
              <a:t> enhanced</a:t>
            </a:r>
          </a:p>
        </p:txBody>
      </p:sp>
      <p:sp>
        <p:nvSpPr>
          <p:cNvPr id="197641" name="Text Box 7"/>
          <p:cNvSpPr txBox="1">
            <a:spLocks noChangeArrowheads="1"/>
          </p:cNvSpPr>
          <p:nvPr/>
        </p:nvSpPr>
        <p:spPr bwMode="auto">
          <a:xfrm>
            <a:off x="2133600" y="4802188"/>
            <a:ext cx="1752600" cy="369034"/>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1800" dirty="0">
                <a:solidFill>
                  <a:schemeClr val="bg1"/>
                </a:solidFill>
                <a:latin typeface="Times New Roman" pitchFamily="18" charset="0"/>
              </a:rPr>
              <a:t>Au L</a:t>
            </a:r>
            <a:r>
              <a:rPr lang="en-US" sz="1800" dirty="0">
                <a:solidFill>
                  <a:schemeClr val="bg1"/>
                </a:solidFill>
                <a:latin typeface="Symbol" pitchFamily="18" charset="2"/>
              </a:rPr>
              <a:t>a</a:t>
            </a:r>
            <a:r>
              <a:rPr lang="en-US" sz="1800" dirty="0">
                <a:solidFill>
                  <a:schemeClr val="bg1"/>
                </a:solidFill>
                <a:latin typeface="Times New Roman" pitchFamily="18" charset="0"/>
              </a:rPr>
              <a:t> reduced</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Footer Placeholder 2"/>
          <p:cNvSpPr>
            <a:spLocks noGrp="1"/>
          </p:cNvSpPr>
          <p:nvPr>
            <p:ph type="ftr" sz="quarter" idx="10"/>
          </p:nvPr>
        </p:nvSpPr>
        <p:spPr/>
        <p:txBody>
          <a:bodyPr/>
          <a:lstStyle/>
          <a:p>
            <a:r>
              <a:rPr lang="en-US" smtClean="0"/>
              <a:t>Carpenter EPMA Overview 2013</a:t>
            </a:r>
            <a:endParaRPr lang="en-US"/>
          </a:p>
        </p:txBody>
      </p:sp>
      <p:sp>
        <p:nvSpPr>
          <p:cNvPr id="198659" name="Slide Number Placeholder 3"/>
          <p:cNvSpPr>
            <a:spLocks noGrp="1"/>
          </p:cNvSpPr>
          <p:nvPr>
            <p:ph type="sldNum" sz="quarter" idx="11"/>
          </p:nvPr>
        </p:nvSpPr>
        <p:spPr/>
        <p:txBody>
          <a:bodyPr/>
          <a:lstStyle/>
          <a:p>
            <a:fld id="{C57D8E77-CD67-4700-8A6E-AC1B79693502}" type="slidenum">
              <a:rPr lang="en-US"/>
              <a:pPr/>
              <a:t>142</a:t>
            </a:fld>
            <a:endParaRPr lang="en-US"/>
          </a:p>
        </p:txBody>
      </p:sp>
      <p:sp>
        <p:nvSpPr>
          <p:cNvPr id="198660" name="Rectangle 4"/>
          <p:cNvSpPr>
            <a:spLocks noGrp="1" noChangeArrowheads="1"/>
          </p:cNvSpPr>
          <p:nvPr>
            <p:ph type="title"/>
          </p:nvPr>
        </p:nvSpPr>
        <p:spPr/>
        <p:txBody>
          <a:bodyPr/>
          <a:lstStyle/>
          <a:p>
            <a:r>
              <a:rPr lang="en-US" sz="2800" dirty="0" err="1" smtClean="0"/>
              <a:t>CalcZAF</a:t>
            </a:r>
            <a:r>
              <a:rPr lang="en-US" sz="2800" dirty="0" smtClean="0"/>
              <a:t> Example of Absorption Case (predominant)</a:t>
            </a:r>
            <a:br>
              <a:rPr lang="en-US" sz="2800" dirty="0" smtClean="0"/>
            </a:br>
            <a:r>
              <a:rPr lang="en-US" sz="2800" dirty="0" smtClean="0"/>
              <a:t>Anorthite CaAl2Si2O8</a:t>
            </a:r>
          </a:p>
        </p:txBody>
      </p:sp>
      <p:pic>
        <p:nvPicPr>
          <p:cNvPr id="198661" name="Picture 5"/>
          <p:cNvPicPr>
            <a:picLocks noChangeAspect="1" noChangeArrowheads="1"/>
          </p:cNvPicPr>
          <p:nvPr/>
        </p:nvPicPr>
        <p:blipFill>
          <a:blip r:embed="rId2" cstate="print"/>
          <a:srcRect/>
          <a:stretch>
            <a:fillRect/>
          </a:stretch>
        </p:blipFill>
        <p:spPr bwMode="auto">
          <a:xfrm>
            <a:off x="381000" y="2057401"/>
            <a:ext cx="5943600" cy="3813175"/>
          </a:xfrm>
          <a:prstGeom prst="rect">
            <a:avLst/>
          </a:prstGeom>
          <a:noFill/>
          <a:ln w="12700">
            <a:noFill/>
            <a:miter lim="800000"/>
            <a:headEnd type="none" w="sm" len="sm"/>
            <a:tailEnd type="none" w="sm" len="sm"/>
          </a:ln>
        </p:spPr>
      </p:pic>
      <p:sp>
        <p:nvSpPr>
          <p:cNvPr id="198662" name="Text Box 6"/>
          <p:cNvSpPr txBox="1">
            <a:spLocks noChangeArrowheads="1"/>
          </p:cNvSpPr>
          <p:nvPr/>
        </p:nvSpPr>
        <p:spPr bwMode="auto">
          <a:xfrm>
            <a:off x="4953000" y="914401"/>
            <a:ext cx="3733800" cy="2576513"/>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800" dirty="0">
                <a:solidFill>
                  <a:schemeClr val="bg1"/>
                </a:solidFill>
                <a:latin typeface="Times New Roman" pitchFamily="18" charset="0"/>
              </a:rPr>
              <a:t>Launch </a:t>
            </a:r>
            <a:r>
              <a:rPr lang="en-US" sz="1800" dirty="0" err="1">
                <a:solidFill>
                  <a:schemeClr val="bg1"/>
                </a:solidFill>
                <a:latin typeface="Times New Roman" pitchFamily="18" charset="0"/>
              </a:rPr>
              <a:t>CalcZAF</a:t>
            </a:r>
            <a:r>
              <a:rPr lang="en-US" sz="1800" dirty="0">
                <a:solidFill>
                  <a:schemeClr val="bg1"/>
                </a:solidFill>
                <a:latin typeface="Times New Roman" pitchFamily="18" charset="0"/>
              </a:rPr>
              <a:t>, set analytical conditions</a:t>
            </a:r>
            <a:br>
              <a:rPr lang="en-US" sz="1800" dirty="0">
                <a:solidFill>
                  <a:schemeClr val="bg1"/>
                </a:solidFill>
                <a:latin typeface="Times New Roman" pitchFamily="18" charset="0"/>
              </a:rPr>
            </a:br>
            <a:r>
              <a:rPr lang="en-US" sz="1800" dirty="0">
                <a:solidFill>
                  <a:schemeClr val="bg1"/>
                </a:solidFill>
                <a:latin typeface="Times New Roman" pitchFamily="18" charset="0"/>
              </a:rPr>
              <a:t/>
            </a:r>
            <a:br>
              <a:rPr lang="en-US" sz="1800" dirty="0">
                <a:solidFill>
                  <a:schemeClr val="bg1"/>
                </a:solidFill>
                <a:latin typeface="Times New Roman" pitchFamily="18" charset="0"/>
              </a:rPr>
            </a:br>
            <a:r>
              <a:rPr lang="en-US" sz="1800" dirty="0">
                <a:solidFill>
                  <a:schemeClr val="bg1"/>
                </a:solidFill>
                <a:latin typeface="Times New Roman" pitchFamily="18" charset="0"/>
              </a:rPr>
              <a:t>Composition for anorthite entered using atom string “CaAl2Si2O8”</a:t>
            </a:r>
            <a:br>
              <a:rPr lang="en-US" sz="1800" dirty="0">
                <a:solidFill>
                  <a:schemeClr val="bg1"/>
                </a:solidFill>
                <a:latin typeface="Times New Roman" pitchFamily="18" charset="0"/>
              </a:rPr>
            </a:br>
            <a:r>
              <a:rPr lang="en-US" sz="1800" dirty="0">
                <a:solidFill>
                  <a:schemeClr val="bg1"/>
                </a:solidFill>
                <a:latin typeface="Times New Roman" pitchFamily="18" charset="0"/>
              </a:rPr>
              <a:t>Can also load compositions from standard database</a:t>
            </a:r>
            <a:br>
              <a:rPr lang="en-US" sz="1800" dirty="0">
                <a:solidFill>
                  <a:schemeClr val="bg1"/>
                </a:solidFill>
                <a:latin typeface="Times New Roman" pitchFamily="18" charset="0"/>
              </a:rPr>
            </a:br>
            <a:r>
              <a:rPr lang="en-US" sz="1800" dirty="0">
                <a:solidFill>
                  <a:schemeClr val="bg1"/>
                </a:solidFill>
                <a:latin typeface="Times New Roman" pitchFamily="18" charset="0"/>
              </a:rPr>
              <a:t/>
            </a:r>
            <a:br>
              <a:rPr lang="en-US" sz="1800" dirty="0">
                <a:solidFill>
                  <a:schemeClr val="bg1"/>
                </a:solidFill>
                <a:latin typeface="Times New Roman" pitchFamily="18" charset="0"/>
              </a:rPr>
            </a:br>
            <a:r>
              <a:rPr lang="en-US" sz="1800" dirty="0">
                <a:solidFill>
                  <a:schemeClr val="bg1"/>
                </a:solidFill>
                <a:latin typeface="Times New Roman" pitchFamily="18" charset="0"/>
              </a:rPr>
              <a:t>Click Calculate button</a:t>
            </a:r>
          </a:p>
        </p:txBody>
      </p:sp>
      <p:sp>
        <p:nvSpPr>
          <p:cNvPr id="198663" name="Line 7"/>
          <p:cNvSpPr>
            <a:spLocks noChangeShapeType="1"/>
          </p:cNvSpPr>
          <p:nvPr/>
        </p:nvSpPr>
        <p:spPr bwMode="auto">
          <a:xfrm flipH="1">
            <a:off x="3048000" y="2057401"/>
            <a:ext cx="1981200" cy="3048000"/>
          </a:xfrm>
          <a:prstGeom prst="line">
            <a:avLst/>
          </a:prstGeom>
          <a:noFill/>
          <a:ln w="38100">
            <a:solidFill>
              <a:srgbClr val="FF0000"/>
            </a:solidFill>
            <a:round/>
            <a:headEnd type="none" w="sm" len="sm"/>
            <a:tailEnd type="triangle" w="med" len="lg"/>
          </a:ln>
        </p:spPr>
        <p:txBody>
          <a:bodyPr lIns="91432" tIns="45716" rIns="91432" bIns="45716"/>
          <a:lstStyle/>
          <a:p>
            <a:endParaRPr lang="en-US"/>
          </a:p>
        </p:txBody>
      </p:sp>
      <p:sp>
        <p:nvSpPr>
          <p:cNvPr id="198664" name="Line 8"/>
          <p:cNvSpPr>
            <a:spLocks noChangeShapeType="1"/>
          </p:cNvSpPr>
          <p:nvPr/>
        </p:nvSpPr>
        <p:spPr bwMode="auto">
          <a:xfrm flipH="1">
            <a:off x="5029200" y="3352800"/>
            <a:ext cx="0" cy="609600"/>
          </a:xfrm>
          <a:prstGeom prst="line">
            <a:avLst/>
          </a:prstGeom>
          <a:noFill/>
          <a:ln w="38100">
            <a:solidFill>
              <a:srgbClr val="339966"/>
            </a:solidFill>
            <a:round/>
            <a:headEnd type="none" w="sm" len="sm"/>
            <a:tailEnd type="triangle" w="med" len="lg"/>
          </a:ln>
        </p:spPr>
        <p:txBody>
          <a:bodyPr lIns="91432" tIns="45716" rIns="91432" bIns="45716"/>
          <a:lstStyle/>
          <a:p>
            <a:endParaRPr 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Footer Placeholder 2"/>
          <p:cNvSpPr>
            <a:spLocks noGrp="1"/>
          </p:cNvSpPr>
          <p:nvPr>
            <p:ph type="ftr" sz="quarter" idx="10"/>
          </p:nvPr>
        </p:nvSpPr>
        <p:spPr/>
        <p:txBody>
          <a:bodyPr/>
          <a:lstStyle/>
          <a:p>
            <a:r>
              <a:rPr lang="en-US" smtClean="0"/>
              <a:t>Carpenter EPMA Overview 2013</a:t>
            </a:r>
            <a:endParaRPr lang="en-US"/>
          </a:p>
        </p:txBody>
      </p:sp>
      <p:sp>
        <p:nvSpPr>
          <p:cNvPr id="199683" name="Slide Number Placeholder 3"/>
          <p:cNvSpPr>
            <a:spLocks noGrp="1"/>
          </p:cNvSpPr>
          <p:nvPr>
            <p:ph type="sldNum" sz="quarter" idx="11"/>
          </p:nvPr>
        </p:nvSpPr>
        <p:spPr/>
        <p:txBody>
          <a:bodyPr/>
          <a:lstStyle/>
          <a:p>
            <a:fld id="{935C54F7-7659-469A-A0F9-F0EFCFBD8032}" type="slidenum">
              <a:rPr lang="en-US"/>
              <a:pPr/>
              <a:t>143</a:t>
            </a:fld>
            <a:endParaRPr lang="en-US"/>
          </a:p>
        </p:txBody>
      </p:sp>
      <p:sp>
        <p:nvSpPr>
          <p:cNvPr id="199684" name="Rectangle 2"/>
          <p:cNvSpPr>
            <a:spLocks noGrp="1" noChangeArrowheads="1"/>
          </p:cNvSpPr>
          <p:nvPr>
            <p:ph type="title"/>
          </p:nvPr>
        </p:nvSpPr>
        <p:spPr/>
        <p:txBody>
          <a:bodyPr/>
          <a:lstStyle/>
          <a:p>
            <a:r>
              <a:rPr lang="en-US" sz="2800" dirty="0" err="1" smtClean="0"/>
              <a:t>CalcZAF</a:t>
            </a:r>
            <a:r>
              <a:rPr lang="en-US" sz="2800" dirty="0" smtClean="0"/>
              <a:t> Output for Anorthite: Absorption Example</a:t>
            </a:r>
            <a:br>
              <a:rPr lang="en-US" sz="2800" dirty="0" smtClean="0"/>
            </a:br>
            <a:r>
              <a:rPr lang="en-US" sz="2800" dirty="0" smtClean="0"/>
              <a:t>15kV, 40 deg Armstrong </a:t>
            </a:r>
            <a:r>
              <a:rPr lang="en-US" sz="2800" dirty="0" smtClean="0">
                <a:latin typeface="Symbol" pitchFamily="18" charset="2"/>
              </a:rPr>
              <a:t>F</a:t>
            </a:r>
            <a:r>
              <a:rPr lang="en-US" sz="2800" dirty="0" smtClean="0"/>
              <a:t>(</a:t>
            </a:r>
            <a:r>
              <a:rPr lang="en-US" sz="2800" dirty="0" err="1" smtClean="0">
                <a:latin typeface="Symbol" pitchFamily="18" charset="2"/>
              </a:rPr>
              <a:t>r</a:t>
            </a:r>
            <a:r>
              <a:rPr lang="en-US" sz="2800" dirty="0" err="1" smtClean="0"/>
              <a:t>z</a:t>
            </a:r>
            <a:r>
              <a:rPr lang="en-US" sz="2800" dirty="0" smtClean="0"/>
              <a:t>), FFAST </a:t>
            </a:r>
            <a:r>
              <a:rPr lang="en-US" sz="2800" dirty="0" err="1" smtClean="0"/>
              <a:t>macs</a:t>
            </a:r>
            <a:endParaRPr lang="en-US" sz="2800" dirty="0" smtClean="0"/>
          </a:p>
        </p:txBody>
      </p:sp>
      <p:sp>
        <p:nvSpPr>
          <p:cNvPr id="199685" name="Text Box 3"/>
          <p:cNvSpPr txBox="1">
            <a:spLocks noChangeArrowheads="1"/>
          </p:cNvSpPr>
          <p:nvPr/>
        </p:nvSpPr>
        <p:spPr bwMode="auto">
          <a:xfrm>
            <a:off x="304799" y="1219201"/>
            <a:ext cx="6724902" cy="5016750"/>
          </a:xfrm>
          <a:prstGeom prst="rect">
            <a:avLst/>
          </a:prstGeom>
          <a:solidFill>
            <a:srgbClr val="FFFFFF"/>
          </a:solidFill>
          <a:ln w="12700">
            <a:solidFill>
              <a:srgbClr val="000000"/>
            </a:solidFill>
            <a:miter lim="800000"/>
            <a:headEnd type="none" w="sm" len="sm"/>
            <a:tailEnd type="none" w="sm" len="sm"/>
          </a:ln>
        </p:spPr>
        <p:txBody>
          <a:bodyPr wrap="none" lIns="91432" tIns="45716" rIns="91432" bIns="45716">
            <a:spAutoFit/>
          </a:bodyPr>
          <a:lstStyle/>
          <a:p>
            <a:r>
              <a:rPr lang="en-US" sz="1000" dirty="0">
                <a:solidFill>
                  <a:schemeClr val="bg1"/>
                </a:solidFill>
                <a:latin typeface="CourierPS" pitchFamily="49" charset="0"/>
              </a:rPr>
              <a:t>Ca-Al2-Si2-O8 = Ca1Si2Al2O8 =  278.216g/mol, Ca 14.41%  Si 20.19%  Al 19.4%  O 46.01%</a:t>
            </a:r>
          </a:p>
          <a:p>
            <a:r>
              <a:rPr lang="en-US" sz="1000" dirty="0">
                <a:solidFill>
                  <a:schemeClr val="bg1"/>
                </a:solidFill>
                <a:latin typeface="CourierPS" pitchFamily="49" charset="0"/>
              </a:rPr>
              <a:t>Ca 14.4061 Si 20.1901 Al 19.3964 O  46.0074 </a:t>
            </a:r>
          </a:p>
          <a:p>
            <a:endParaRPr lang="en-US" sz="1000" dirty="0">
              <a:solidFill>
                <a:schemeClr val="bg1"/>
              </a:solidFill>
              <a:latin typeface="CourierPS" pitchFamily="49" charset="0"/>
            </a:endParaRPr>
          </a:p>
          <a:p>
            <a:endParaRPr lang="en-US" sz="1000" dirty="0">
              <a:solidFill>
                <a:schemeClr val="bg1"/>
              </a:solidFill>
              <a:latin typeface="CourierPS" pitchFamily="49" charset="0"/>
            </a:endParaRPr>
          </a:p>
          <a:p>
            <a:r>
              <a:rPr lang="en-US" sz="1000" dirty="0">
                <a:solidFill>
                  <a:schemeClr val="bg1"/>
                </a:solidFill>
                <a:latin typeface="CourierPS" pitchFamily="49" charset="0"/>
              </a:rPr>
              <a:t>Sample 1</a:t>
            </a:r>
          </a:p>
          <a:p>
            <a:endParaRPr lang="en-US" sz="1000" dirty="0">
              <a:solidFill>
                <a:schemeClr val="bg1"/>
              </a:solidFill>
              <a:latin typeface="CourierPS" pitchFamily="49" charset="0"/>
            </a:endParaRPr>
          </a:p>
          <a:p>
            <a:r>
              <a:rPr lang="en-US" sz="1000" dirty="0">
                <a:solidFill>
                  <a:schemeClr val="bg1"/>
                </a:solidFill>
                <a:latin typeface="CourierPS" pitchFamily="49" charset="0"/>
              </a:rPr>
              <a:t>Current Mass Absorption Coefficients From:</a:t>
            </a:r>
          </a:p>
          <a:p>
            <a:r>
              <a:rPr lang="en-US" sz="1000" dirty="0">
                <a:solidFill>
                  <a:schemeClr val="bg1"/>
                </a:solidFill>
                <a:latin typeface="CourierPS" pitchFamily="49" charset="0"/>
              </a:rPr>
              <a:t>FFAST    </a:t>
            </a:r>
            <a:r>
              <a:rPr lang="en-US" sz="1000" dirty="0" err="1">
                <a:solidFill>
                  <a:schemeClr val="bg1"/>
                </a:solidFill>
                <a:latin typeface="CourierPS" pitchFamily="49" charset="0"/>
              </a:rPr>
              <a:t>Chantler</a:t>
            </a:r>
            <a:r>
              <a:rPr lang="en-US" sz="1000" dirty="0">
                <a:solidFill>
                  <a:schemeClr val="bg1"/>
                </a:solidFill>
                <a:latin typeface="CourierPS" pitchFamily="49" charset="0"/>
              </a:rPr>
              <a:t> (NIST v 2.1, 2005)</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Z-LINE   X-RAY Z-ABSOR     MAC</a:t>
            </a:r>
          </a:p>
          <a:p>
            <a:r>
              <a:rPr lang="en-US" sz="1000" dirty="0">
                <a:solidFill>
                  <a:schemeClr val="bg1"/>
                </a:solidFill>
                <a:latin typeface="CourierPS" pitchFamily="49" charset="0"/>
              </a:rPr>
              <a:t>      Ca      ka      Ca  1.4160e+02</a:t>
            </a:r>
          </a:p>
          <a:p>
            <a:r>
              <a:rPr lang="en-US" sz="1000" dirty="0">
                <a:solidFill>
                  <a:schemeClr val="bg1"/>
                </a:solidFill>
                <a:latin typeface="CourierPS" pitchFamily="49" charset="0"/>
              </a:rPr>
              <a:t>      Ca      ka      Si  5.5490e+02</a:t>
            </a:r>
          </a:p>
          <a:p>
            <a:r>
              <a:rPr lang="en-US" sz="1000" dirty="0">
                <a:solidFill>
                  <a:schemeClr val="bg1"/>
                </a:solidFill>
                <a:latin typeface="CourierPS" pitchFamily="49" charset="0"/>
              </a:rPr>
              <a:t>      Ca      ka      Al  4.3680e+02</a:t>
            </a:r>
          </a:p>
          <a:p>
            <a:r>
              <a:rPr lang="en-US" sz="1000" dirty="0">
                <a:solidFill>
                  <a:schemeClr val="bg1"/>
                </a:solidFill>
                <a:latin typeface="CourierPS" pitchFamily="49" charset="0"/>
              </a:rPr>
              <a:t>      Ca      ka      O   1.1130e+02</a:t>
            </a:r>
          </a:p>
          <a:p>
            <a:r>
              <a:rPr lang="en-US" sz="1000" dirty="0">
                <a:solidFill>
                  <a:schemeClr val="bg1"/>
                </a:solidFill>
                <a:latin typeface="CourierPS" pitchFamily="49" charset="0"/>
              </a:rPr>
              <a:t>      Si      ka      Ca  1.0871e+03</a:t>
            </a:r>
          </a:p>
          <a:p>
            <a:r>
              <a:rPr lang="en-US" sz="1000" dirty="0">
                <a:solidFill>
                  <a:schemeClr val="bg1"/>
                </a:solidFill>
                <a:latin typeface="CourierPS" pitchFamily="49" charset="0"/>
              </a:rPr>
              <a:t>      Si      ka      Si  3.2500e+02</a:t>
            </a:r>
          </a:p>
          <a:p>
            <a:r>
              <a:rPr lang="en-US" sz="1000" dirty="0">
                <a:solidFill>
                  <a:schemeClr val="bg1"/>
                </a:solidFill>
                <a:latin typeface="CourierPS" pitchFamily="49" charset="0"/>
              </a:rPr>
              <a:t>      Si      ka      Al  3.3036e+03</a:t>
            </a:r>
          </a:p>
          <a:p>
            <a:r>
              <a:rPr lang="en-US" sz="1000" dirty="0">
                <a:solidFill>
                  <a:schemeClr val="bg1"/>
                </a:solidFill>
                <a:latin typeface="CourierPS" pitchFamily="49" charset="0"/>
              </a:rPr>
              <a:t>      Si      ka      O   9.7140e+02</a:t>
            </a:r>
          </a:p>
          <a:p>
            <a:r>
              <a:rPr lang="en-US" sz="1000" dirty="0">
                <a:solidFill>
                  <a:schemeClr val="bg1"/>
                </a:solidFill>
                <a:latin typeface="CourierPS" pitchFamily="49" charset="0"/>
              </a:rPr>
              <a:t>      Al      ka      Ca  1.6558e+03</a:t>
            </a:r>
          </a:p>
          <a:p>
            <a:r>
              <a:rPr lang="en-US" sz="1000" dirty="0">
                <a:solidFill>
                  <a:schemeClr val="bg1"/>
                </a:solidFill>
                <a:latin typeface="CourierPS" pitchFamily="49" charset="0"/>
              </a:rPr>
              <a:t>      Al      ka      Si  4.9540e+02</a:t>
            </a:r>
          </a:p>
          <a:p>
            <a:r>
              <a:rPr lang="en-US" sz="1000" dirty="0">
                <a:solidFill>
                  <a:schemeClr val="bg1"/>
                </a:solidFill>
                <a:latin typeface="CourierPS" pitchFamily="49" charset="0"/>
              </a:rPr>
              <a:t>      Al      ka      Al  3.7410e+02</a:t>
            </a:r>
          </a:p>
          <a:p>
            <a:r>
              <a:rPr lang="en-US" sz="1000" dirty="0">
                <a:solidFill>
                  <a:schemeClr val="bg1"/>
                </a:solidFill>
                <a:latin typeface="CourierPS" pitchFamily="49" charset="0"/>
              </a:rPr>
              <a:t>      Al      ka      O   1.4974e+03</a:t>
            </a:r>
          </a:p>
          <a:p>
            <a:r>
              <a:rPr lang="en-US" sz="1000" dirty="0">
                <a:solidFill>
                  <a:schemeClr val="bg1"/>
                </a:solidFill>
                <a:latin typeface="CourierPS" pitchFamily="49" charset="0"/>
              </a:rPr>
              <a:t>      O       ka      Ca  2.1866e+04</a:t>
            </a:r>
          </a:p>
          <a:p>
            <a:r>
              <a:rPr lang="en-US" sz="1000" dirty="0">
                <a:solidFill>
                  <a:schemeClr val="bg1"/>
                </a:solidFill>
                <a:latin typeface="CourierPS" pitchFamily="49" charset="0"/>
              </a:rPr>
              <a:t>      O       ka      Si  7.5458e+03</a:t>
            </a:r>
          </a:p>
          <a:p>
            <a:r>
              <a:rPr lang="en-US" sz="1000" dirty="0">
                <a:solidFill>
                  <a:schemeClr val="bg1"/>
                </a:solidFill>
                <a:latin typeface="CourierPS" pitchFamily="49" charset="0"/>
              </a:rPr>
              <a:t>      O       ka      Al  5.6796e+03</a:t>
            </a:r>
          </a:p>
          <a:p>
            <a:r>
              <a:rPr lang="en-US" sz="1000" dirty="0">
                <a:solidFill>
                  <a:schemeClr val="bg1"/>
                </a:solidFill>
                <a:latin typeface="CourierPS" pitchFamily="49" charset="0"/>
              </a:rPr>
              <a:t>      O       ka      O   1.1220e+03</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ABSFAC  ZEDFAC  FINFAC STP-POW BKS-COR   F(x)e</a:t>
            </a:r>
          </a:p>
          <a:p>
            <a:r>
              <a:rPr lang="en-US" sz="1000" dirty="0">
                <a:solidFill>
                  <a:schemeClr val="bg1"/>
                </a:solidFill>
                <a:latin typeface="CourierPS" pitchFamily="49" charset="0"/>
              </a:rPr>
              <a:t>   Ca ka  1.0364  3.9856  4.1306   .2259   .9002   .9649</a:t>
            </a:r>
          </a:p>
          <a:p>
            <a:r>
              <a:rPr lang="en-US" sz="1000" dirty="0">
                <a:solidFill>
                  <a:schemeClr val="bg1"/>
                </a:solidFill>
                <a:latin typeface="CourierPS" pitchFamily="49" charset="0"/>
              </a:rPr>
              <a:t>   Si ka  1.0965  3.9489  4.3299   .2309   .9119   .9120</a:t>
            </a:r>
          </a:p>
          <a:p>
            <a:r>
              <a:rPr lang="en-US" sz="1000" dirty="0">
                <a:solidFill>
                  <a:schemeClr val="bg1"/>
                </a:solidFill>
                <a:latin typeface="CourierPS" pitchFamily="49" charset="0"/>
              </a:rPr>
              <a:t>   Al ka  1.1178  4.0854  4.5667   .2246   .9175   .8946</a:t>
            </a:r>
          </a:p>
          <a:p>
            <a:r>
              <a:rPr lang="en-US" sz="1000" dirty="0">
                <a:solidFill>
                  <a:schemeClr val="bg1"/>
                </a:solidFill>
                <a:latin typeface="CourierPS" pitchFamily="49" charset="0"/>
              </a:rPr>
              <a:t>   O  ka  1.3968  3.9154  5.4691   .2438   .9546   .7159</a:t>
            </a:r>
          </a:p>
        </p:txBody>
      </p:sp>
      <p:sp>
        <p:nvSpPr>
          <p:cNvPr id="199686" name="Text Box 5"/>
          <p:cNvSpPr txBox="1">
            <a:spLocks noChangeArrowheads="1"/>
          </p:cNvSpPr>
          <p:nvPr/>
        </p:nvSpPr>
        <p:spPr bwMode="auto">
          <a:xfrm>
            <a:off x="5181600" y="1524001"/>
            <a:ext cx="3733800" cy="3949700"/>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800" dirty="0">
                <a:solidFill>
                  <a:schemeClr val="bg1"/>
                </a:solidFill>
                <a:latin typeface="Times New Roman" pitchFamily="18" charset="0"/>
              </a:rPr>
              <a:t>Output shows parsed anorthite composition</a:t>
            </a:r>
            <a:br>
              <a:rPr lang="en-US" sz="1800" dirty="0">
                <a:solidFill>
                  <a:schemeClr val="bg1"/>
                </a:solidFill>
                <a:latin typeface="Times New Roman" pitchFamily="18" charset="0"/>
              </a:rPr>
            </a:br>
            <a:r>
              <a:rPr lang="en-US" sz="1800" dirty="0">
                <a:solidFill>
                  <a:schemeClr val="bg1"/>
                </a:solidFill>
                <a:latin typeface="Times New Roman" pitchFamily="18" charset="0"/>
              </a:rPr>
              <a:t/>
            </a:r>
            <a:br>
              <a:rPr lang="en-US" sz="1800" dirty="0">
                <a:solidFill>
                  <a:schemeClr val="bg1"/>
                </a:solidFill>
                <a:latin typeface="Times New Roman" pitchFamily="18" charset="0"/>
              </a:rPr>
            </a:br>
            <a:r>
              <a:rPr lang="en-US" sz="1800" dirty="0">
                <a:solidFill>
                  <a:schemeClr val="bg1"/>
                </a:solidFill>
                <a:latin typeface="Times New Roman" pitchFamily="18" charset="0"/>
              </a:rPr>
              <a:t>Lists mass absorption coefficients for all elements in anorthite</a:t>
            </a:r>
            <a:br>
              <a:rPr lang="en-US" sz="1800" dirty="0">
                <a:solidFill>
                  <a:schemeClr val="bg1"/>
                </a:solidFill>
                <a:latin typeface="Times New Roman" pitchFamily="18" charset="0"/>
              </a:rPr>
            </a:br>
            <a:r>
              <a:rPr lang="en-US" sz="1800" dirty="0">
                <a:solidFill>
                  <a:schemeClr val="bg1"/>
                </a:solidFill>
                <a:latin typeface="Times New Roman" pitchFamily="18" charset="0"/>
              </a:rPr>
              <a:t/>
            </a:r>
            <a:br>
              <a:rPr lang="en-US" sz="1800" dirty="0">
                <a:solidFill>
                  <a:schemeClr val="bg1"/>
                </a:solidFill>
                <a:latin typeface="Times New Roman" pitchFamily="18" charset="0"/>
              </a:rPr>
            </a:br>
            <a:r>
              <a:rPr lang="en-US" sz="1800" dirty="0">
                <a:solidFill>
                  <a:schemeClr val="bg1"/>
                </a:solidFill>
                <a:latin typeface="Times New Roman" pitchFamily="18" charset="0"/>
              </a:rPr>
              <a:t>Next are ZAF factors for pure elements which are ultimate reference for any material</a:t>
            </a:r>
            <a:br>
              <a:rPr lang="en-US" sz="1800" dirty="0">
                <a:solidFill>
                  <a:schemeClr val="bg1"/>
                </a:solidFill>
                <a:latin typeface="Times New Roman" pitchFamily="18" charset="0"/>
              </a:rPr>
            </a:br>
            <a:r>
              <a:rPr lang="en-US" sz="1800" dirty="0">
                <a:solidFill>
                  <a:schemeClr val="bg1"/>
                </a:solidFill>
                <a:latin typeface="Times New Roman" pitchFamily="18" charset="0"/>
              </a:rPr>
              <a:t/>
            </a:r>
            <a:br>
              <a:rPr lang="en-US" sz="1800" dirty="0">
                <a:solidFill>
                  <a:schemeClr val="bg1"/>
                </a:solidFill>
                <a:latin typeface="Times New Roman" pitchFamily="18" charset="0"/>
              </a:rPr>
            </a:br>
            <a:r>
              <a:rPr lang="en-US" sz="1800" dirty="0">
                <a:solidFill>
                  <a:schemeClr val="bg1"/>
                </a:solidFill>
                <a:latin typeface="Times New Roman" pitchFamily="18" charset="0"/>
              </a:rPr>
              <a:t>ABSFAC = absorption correction</a:t>
            </a:r>
            <a:br>
              <a:rPr lang="en-US" sz="1800" dirty="0">
                <a:solidFill>
                  <a:schemeClr val="bg1"/>
                </a:solidFill>
                <a:latin typeface="Times New Roman" pitchFamily="18" charset="0"/>
              </a:rPr>
            </a:br>
            <a:r>
              <a:rPr lang="en-US" sz="1800" dirty="0">
                <a:solidFill>
                  <a:schemeClr val="bg1"/>
                </a:solidFill>
                <a:latin typeface="Times New Roman" pitchFamily="18" charset="0"/>
              </a:rPr>
              <a:t>STP-POW = stopping power pure el</a:t>
            </a:r>
            <a:br>
              <a:rPr lang="en-US" sz="1800" dirty="0">
                <a:solidFill>
                  <a:schemeClr val="bg1"/>
                </a:solidFill>
                <a:latin typeface="Times New Roman" pitchFamily="18" charset="0"/>
              </a:rPr>
            </a:br>
            <a:r>
              <a:rPr lang="en-US" sz="1800" dirty="0">
                <a:solidFill>
                  <a:schemeClr val="bg1"/>
                </a:solidFill>
                <a:latin typeface="Times New Roman" pitchFamily="18" charset="0"/>
              </a:rPr>
              <a:t>BKS-COR = backscatter corr. pure el</a:t>
            </a:r>
            <a:br>
              <a:rPr lang="en-US" sz="1800" dirty="0">
                <a:solidFill>
                  <a:schemeClr val="bg1"/>
                </a:solidFill>
                <a:latin typeface="Times New Roman" pitchFamily="18" charset="0"/>
              </a:rPr>
            </a:br>
            <a:r>
              <a:rPr lang="en-US" sz="1800" dirty="0">
                <a:solidFill>
                  <a:schemeClr val="bg1"/>
                </a:solidFill>
                <a:latin typeface="Times New Roman" pitchFamily="18" charset="0"/>
              </a:rPr>
              <a:t>F(x)e = f(chi) pure el (emit/gen) </a:t>
            </a:r>
          </a:p>
        </p:txBody>
      </p:sp>
      <p:sp>
        <p:nvSpPr>
          <p:cNvPr id="199687" name="Line 6"/>
          <p:cNvSpPr>
            <a:spLocks noChangeShapeType="1"/>
          </p:cNvSpPr>
          <p:nvPr/>
        </p:nvSpPr>
        <p:spPr bwMode="auto">
          <a:xfrm flipH="1">
            <a:off x="3657600" y="2590801"/>
            <a:ext cx="1524000" cy="304800"/>
          </a:xfrm>
          <a:prstGeom prst="line">
            <a:avLst/>
          </a:prstGeom>
          <a:noFill/>
          <a:ln w="38100">
            <a:solidFill>
              <a:srgbClr val="FF0000"/>
            </a:solidFill>
            <a:round/>
            <a:headEnd type="none" w="sm" len="sm"/>
            <a:tailEnd type="triangle" w="med" len="lg"/>
          </a:ln>
        </p:spPr>
        <p:txBody>
          <a:bodyPr lIns="91432" tIns="45716" rIns="91432" bIns="45716"/>
          <a:lstStyle/>
          <a:p>
            <a:endParaRPr lang="en-US"/>
          </a:p>
        </p:txBody>
      </p:sp>
      <p:sp>
        <p:nvSpPr>
          <p:cNvPr id="199688" name="Line 8"/>
          <p:cNvSpPr>
            <a:spLocks noChangeShapeType="1"/>
          </p:cNvSpPr>
          <p:nvPr/>
        </p:nvSpPr>
        <p:spPr bwMode="auto">
          <a:xfrm flipH="1" flipV="1">
            <a:off x="3810000" y="1524000"/>
            <a:ext cx="1371600" cy="304800"/>
          </a:xfrm>
          <a:prstGeom prst="line">
            <a:avLst/>
          </a:prstGeom>
          <a:noFill/>
          <a:ln w="38100">
            <a:solidFill>
              <a:srgbClr val="FF0000"/>
            </a:solidFill>
            <a:round/>
            <a:headEnd type="none" w="sm" len="sm"/>
            <a:tailEnd type="triangle" w="med" len="lg"/>
          </a:ln>
        </p:spPr>
        <p:txBody>
          <a:bodyPr lIns="91432" tIns="45716" rIns="91432" bIns="45716"/>
          <a:lstStyle/>
          <a:p>
            <a:endParaRPr lang="en-US"/>
          </a:p>
        </p:txBody>
      </p:sp>
      <p:sp>
        <p:nvSpPr>
          <p:cNvPr id="199689" name="Line 9"/>
          <p:cNvSpPr>
            <a:spLocks noChangeShapeType="1"/>
          </p:cNvSpPr>
          <p:nvPr/>
        </p:nvSpPr>
        <p:spPr bwMode="auto">
          <a:xfrm flipH="1">
            <a:off x="3429000" y="3429000"/>
            <a:ext cx="1752600" cy="1828800"/>
          </a:xfrm>
          <a:prstGeom prst="line">
            <a:avLst/>
          </a:prstGeom>
          <a:noFill/>
          <a:ln w="38100">
            <a:solidFill>
              <a:srgbClr val="FF0000"/>
            </a:solidFill>
            <a:round/>
            <a:headEnd type="none" w="sm" len="sm"/>
            <a:tailEnd type="triangle" w="med" len="lg"/>
          </a:ln>
        </p:spPr>
        <p:txBody>
          <a:bodyPr lIns="91432" tIns="45716" rIns="91432" bIns="45716"/>
          <a:lstStyle/>
          <a:p>
            <a:endParaRPr lang="en-US"/>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Footer Placeholder 2"/>
          <p:cNvSpPr>
            <a:spLocks noGrp="1"/>
          </p:cNvSpPr>
          <p:nvPr>
            <p:ph type="ftr" sz="quarter" idx="10"/>
          </p:nvPr>
        </p:nvSpPr>
        <p:spPr/>
        <p:txBody>
          <a:bodyPr/>
          <a:lstStyle/>
          <a:p>
            <a:r>
              <a:rPr lang="en-US" smtClean="0"/>
              <a:t>Carpenter EPMA Overview 2013</a:t>
            </a:r>
            <a:endParaRPr lang="en-US"/>
          </a:p>
        </p:txBody>
      </p:sp>
      <p:sp>
        <p:nvSpPr>
          <p:cNvPr id="200707" name="Slide Number Placeholder 3"/>
          <p:cNvSpPr>
            <a:spLocks noGrp="1"/>
          </p:cNvSpPr>
          <p:nvPr>
            <p:ph type="sldNum" sz="quarter" idx="11"/>
          </p:nvPr>
        </p:nvSpPr>
        <p:spPr/>
        <p:txBody>
          <a:bodyPr/>
          <a:lstStyle/>
          <a:p>
            <a:fld id="{2798017C-EDAF-4C8D-B20C-F16A60D497DC}" type="slidenum">
              <a:rPr lang="en-US"/>
              <a:pPr/>
              <a:t>144</a:t>
            </a:fld>
            <a:endParaRPr lang="en-US"/>
          </a:p>
        </p:txBody>
      </p:sp>
      <p:grpSp>
        <p:nvGrpSpPr>
          <p:cNvPr id="200708" name="Group 15"/>
          <p:cNvGrpSpPr>
            <a:grpSpLocks/>
          </p:cNvGrpSpPr>
          <p:nvPr/>
        </p:nvGrpSpPr>
        <p:grpSpPr bwMode="auto">
          <a:xfrm>
            <a:off x="304800" y="1189038"/>
            <a:ext cx="5257800" cy="2400303"/>
            <a:chOff x="192" y="749"/>
            <a:chExt cx="3312" cy="1512"/>
          </a:xfrm>
        </p:grpSpPr>
        <p:sp>
          <p:nvSpPr>
            <p:cNvPr id="200712" name="Text Box 7"/>
            <p:cNvSpPr txBox="1">
              <a:spLocks noChangeArrowheads="1"/>
            </p:cNvSpPr>
            <p:nvPr/>
          </p:nvSpPr>
          <p:spPr bwMode="auto">
            <a:xfrm>
              <a:off x="192" y="749"/>
              <a:ext cx="3312" cy="1512"/>
            </a:xfrm>
            <a:prstGeom prst="rect">
              <a:avLst/>
            </a:prstGeom>
            <a:solidFill>
              <a:srgbClr val="FFFFFF"/>
            </a:solidFill>
            <a:ln w="12700">
              <a:solidFill>
                <a:srgbClr val="000000"/>
              </a:solidFill>
              <a:miter lim="800000"/>
              <a:headEnd type="none" w="sm" len="sm"/>
              <a:tailEnd type="none" w="sm" len="sm"/>
            </a:ln>
          </p:spPr>
          <p:txBody>
            <a:bodyPr>
              <a:spAutoFit/>
            </a:bodyPr>
            <a:lstStyle/>
            <a:p>
              <a:r>
                <a:rPr lang="en-US" sz="1000" dirty="0">
                  <a:solidFill>
                    <a:schemeClr val="bg1"/>
                  </a:solidFill>
                  <a:latin typeface="CourierPS" pitchFamily="49" charset="0"/>
                </a:rPr>
                <a:t>SAMPLE:  1, ITERATIONS:  0, Z-BAR:  11.90996</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ABSCOR  FLUCOR  ZEDCOR  ZAFCOR STP-POW BKS-COR   F(x)u</a:t>
              </a:r>
            </a:p>
            <a:p>
              <a:r>
                <a:rPr lang="en-US" sz="1000" dirty="0">
                  <a:solidFill>
                    <a:schemeClr val="bg1"/>
                  </a:solidFill>
                  <a:latin typeface="CourierPS" pitchFamily="49" charset="0"/>
                </a:rPr>
                <a:t>   Ca ka  1.0337  1.0000  1.0562  1.0918  1.1115   .9502   .9335</a:t>
              </a:r>
            </a:p>
            <a:p>
              <a:r>
                <a:rPr lang="en-US" sz="1000" dirty="0">
                  <a:solidFill>
                    <a:schemeClr val="bg1"/>
                  </a:solidFill>
                  <a:latin typeface="CourierPS" pitchFamily="49" charset="0"/>
                </a:rPr>
                <a:t>   Si ka  1.2992   .9984  1.0164  1.3184  1.0343   .9827   .7020</a:t>
              </a:r>
            </a:p>
            <a:p>
              <a:r>
                <a:rPr lang="en-US" sz="1000" dirty="0">
                  <a:solidFill>
                    <a:schemeClr val="bg1"/>
                  </a:solidFill>
                  <a:latin typeface="CourierPS" pitchFamily="49" charset="0"/>
                </a:rPr>
                <a:t>   Al ka  1.2146   .9870  1.0441  1.2517  1.0546   .9901   .7365</a:t>
              </a:r>
            </a:p>
            <a:p>
              <a:r>
                <a:rPr lang="en-US" sz="1000" dirty="0">
                  <a:solidFill>
                    <a:schemeClr val="bg1"/>
                  </a:solidFill>
                  <a:latin typeface="CourierPS" pitchFamily="49" charset="0"/>
                </a:rPr>
                <a:t>   O  ka  2.8721   .9995   .9550  2.7415   .9324  1.0242   .2493</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K-RAW K-VALUE ELEMWT% OXIDWT% ATOMIC% FORMULA KILOVOL</a:t>
              </a:r>
            </a:p>
            <a:p>
              <a:r>
                <a:rPr lang="en-US" sz="1000" dirty="0">
                  <a:solidFill>
                    <a:schemeClr val="bg1"/>
                  </a:solidFill>
                  <a:latin typeface="CourierPS" pitchFamily="49" charset="0"/>
                </a:rPr>
                <a:t>   Ca ka  .00000  .13195  14.406   -----   7.692   1.000    15.0</a:t>
              </a:r>
            </a:p>
            <a:p>
              <a:r>
                <a:rPr lang="en-US" sz="1000" dirty="0">
                  <a:solidFill>
                    <a:schemeClr val="bg1"/>
                  </a:solidFill>
                  <a:latin typeface="CourierPS" pitchFamily="49" charset="0"/>
                </a:rPr>
                <a:t>   Si ka  .00000  .15314  20.190   -----  15.385   2.000    15.0</a:t>
              </a:r>
            </a:p>
            <a:p>
              <a:r>
                <a:rPr lang="en-US" sz="1000" dirty="0">
                  <a:solidFill>
                    <a:schemeClr val="bg1"/>
                  </a:solidFill>
                  <a:latin typeface="CourierPS" pitchFamily="49" charset="0"/>
                </a:rPr>
                <a:t>   Al ka  .00000  .15495  19.396   -----  15.385   2.000    15.0</a:t>
              </a:r>
            </a:p>
            <a:p>
              <a:r>
                <a:rPr lang="en-US" sz="1000" dirty="0">
                  <a:solidFill>
                    <a:schemeClr val="bg1"/>
                  </a:solidFill>
                  <a:latin typeface="CourierPS" pitchFamily="49" charset="0"/>
                </a:rPr>
                <a:t>   O  ka  .00000  .16782  46.007   -----  61.538   8.000    15.0</a:t>
              </a:r>
            </a:p>
            <a:p>
              <a:r>
                <a:rPr lang="en-US" sz="1000" dirty="0">
                  <a:solidFill>
                    <a:schemeClr val="bg1"/>
                  </a:solidFill>
                  <a:latin typeface="CourierPS" pitchFamily="49" charset="0"/>
                </a:rPr>
                <a:t>   TOTAL:                100.000   ----- 100.000  13.000</a:t>
              </a:r>
            </a:p>
            <a:p>
              <a:endParaRPr lang="en-US" sz="1000" dirty="0">
                <a:solidFill>
                  <a:schemeClr val="bg1"/>
                </a:solidFill>
                <a:latin typeface="CourierPS" pitchFamily="49" charset="0"/>
              </a:endParaRPr>
            </a:p>
          </p:txBody>
        </p:sp>
        <p:sp>
          <p:nvSpPr>
            <p:cNvPr id="200713" name="Rectangle 14"/>
            <p:cNvSpPr>
              <a:spLocks noChangeArrowheads="1"/>
            </p:cNvSpPr>
            <p:nvPr/>
          </p:nvSpPr>
          <p:spPr bwMode="auto">
            <a:xfrm>
              <a:off x="672" y="912"/>
              <a:ext cx="336" cy="528"/>
            </a:xfrm>
            <a:prstGeom prst="rect">
              <a:avLst/>
            </a:prstGeom>
            <a:noFill/>
            <a:ln w="25400">
              <a:solidFill>
                <a:srgbClr val="FF0000"/>
              </a:solidFill>
              <a:miter lim="800000"/>
              <a:headEnd type="none" w="sm" len="sm"/>
              <a:tailEnd type="none" w="sm" len="sm"/>
            </a:ln>
          </p:spPr>
          <p:txBody>
            <a:bodyPr wrap="none" anchor="ctr"/>
            <a:lstStyle/>
            <a:p>
              <a:endParaRPr lang="en-US"/>
            </a:p>
          </p:txBody>
        </p:sp>
      </p:grpSp>
      <p:sp>
        <p:nvSpPr>
          <p:cNvPr id="200709" name="Rectangle 6"/>
          <p:cNvSpPr>
            <a:spLocks noGrp="1" noChangeArrowheads="1"/>
          </p:cNvSpPr>
          <p:nvPr>
            <p:ph type="title"/>
          </p:nvPr>
        </p:nvSpPr>
        <p:spPr/>
        <p:txBody>
          <a:bodyPr/>
          <a:lstStyle/>
          <a:p>
            <a:r>
              <a:rPr lang="en-US" sz="2800" dirty="0" err="1" smtClean="0"/>
              <a:t>CalcZAF</a:t>
            </a:r>
            <a:r>
              <a:rPr lang="en-US" sz="2800" dirty="0" smtClean="0"/>
              <a:t> Output for Anorthite: Absorption Example</a:t>
            </a:r>
            <a:br>
              <a:rPr lang="en-US" sz="2800" dirty="0" smtClean="0"/>
            </a:br>
            <a:r>
              <a:rPr lang="en-US" sz="2800" dirty="0" smtClean="0"/>
              <a:t>15kV, 40 deg Armstrong </a:t>
            </a:r>
            <a:r>
              <a:rPr lang="en-US" sz="2800" dirty="0" smtClean="0">
                <a:latin typeface="Symbol" pitchFamily="18" charset="2"/>
              </a:rPr>
              <a:t>F</a:t>
            </a:r>
            <a:r>
              <a:rPr lang="en-US" sz="2800" dirty="0" smtClean="0"/>
              <a:t>(</a:t>
            </a:r>
            <a:r>
              <a:rPr lang="en-US" sz="2800" dirty="0" err="1" smtClean="0">
                <a:latin typeface="Symbol" pitchFamily="18" charset="2"/>
              </a:rPr>
              <a:t>r</a:t>
            </a:r>
            <a:r>
              <a:rPr lang="en-US" sz="2800" dirty="0" err="1" smtClean="0"/>
              <a:t>z</a:t>
            </a:r>
            <a:r>
              <a:rPr lang="en-US" sz="2800" dirty="0" smtClean="0"/>
              <a:t>), FFAST </a:t>
            </a:r>
            <a:r>
              <a:rPr lang="en-US" sz="2800" dirty="0" err="1" smtClean="0"/>
              <a:t>macs</a:t>
            </a:r>
            <a:endParaRPr lang="en-US" sz="2800" dirty="0" smtClean="0"/>
          </a:p>
        </p:txBody>
      </p:sp>
      <p:sp>
        <p:nvSpPr>
          <p:cNvPr id="200710" name="Text Box 9"/>
          <p:cNvSpPr txBox="1">
            <a:spLocks noChangeArrowheads="1"/>
          </p:cNvSpPr>
          <p:nvPr/>
        </p:nvSpPr>
        <p:spPr bwMode="auto">
          <a:xfrm>
            <a:off x="361950" y="3470276"/>
            <a:ext cx="8305800" cy="2549525"/>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600" dirty="0">
                <a:solidFill>
                  <a:schemeClr val="bg1"/>
                </a:solidFill>
                <a:latin typeface="Times New Roman" pitchFamily="18" charset="0"/>
              </a:rPr>
              <a:t>ABSCOR = absorption correction, A</a:t>
            </a:r>
            <a:br>
              <a:rPr lang="en-US" sz="1600" dirty="0">
                <a:solidFill>
                  <a:schemeClr val="bg1"/>
                </a:solidFill>
                <a:latin typeface="Times New Roman" pitchFamily="18" charset="0"/>
              </a:rPr>
            </a:br>
            <a:r>
              <a:rPr lang="en-US" sz="1600" dirty="0">
                <a:solidFill>
                  <a:schemeClr val="bg1"/>
                </a:solidFill>
                <a:latin typeface="Times New Roman" pitchFamily="18" charset="0"/>
              </a:rPr>
              <a:t>FLUCOR = characteristic fluorescence correction, F</a:t>
            </a:r>
            <a:br>
              <a:rPr lang="en-US" sz="1600" dirty="0">
                <a:solidFill>
                  <a:schemeClr val="bg1"/>
                </a:solidFill>
                <a:latin typeface="Times New Roman" pitchFamily="18" charset="0"/>
              </a:rPr>
            </a:br>
            <a:r>
              <a:rPr lang="en-US" sz="1600" dirty="0">
                <a:solidFill>
                  <a:schemeClr val="bg1"/>
                </a:solidFill>
                <a:latin typeface="Times New Roman" pitchFamily="18" charset="0"/>
              </a:rPr>
              <a:t>ZEDCOR = atomic number correction, Z</a:t>
            </a:r>
            <a:br>
              <a:rPr lang="en-US" sz="1600" dirty="0">
                <a:solidFill>
                  <a:schemeClr val="bg1"/>
                </a:solidFill>
                <a:latin typeface="Times New Roman" pitchFamily="18" charset="0"/>
              </a:rPr>
            </a:br>
            <a:r>
              <a:rPr lang="en-US" sz="1600" dirty="0">
                <a:solidFill>
                  <a:schemeClr val="bg1"/>
                </a:solidFill>
                <a:latin typeface="Times New Roman" pitchFamily="18" charset="0"/>
              </a:rPr>
              <a:t>ZAFCOR = total multiplicative ZAF factor</a:t>
            </a:r>
            <a:br>
              <a:rPr lang="en-US" sz="1600" dirty="0">
                <a:solidFill>
                  <a:schemeClr val="bg1"/>
                </a:solidFill>
                <a:latin typeface="Times New Roman" pitchFamily="18" charset="0"/>
              </a:rPr>
            </a:br>
            <a:r>
              <a:rPr lang="en-US" sz="1600" dirty="0">
                <a:solidFill>
                  <a:schemeClr val="bg1"/>
                </a:solidFill>
                <a:latin typeface="Times New Roman" pitchFamily="18" charset="0"/>
              </a:rPr>
              <a:t>STP-POW = stopping power portion of Z</a:t>
            </a:r>
            <a:br>
              <a:rPr lang="en-US" sz="1600" dirty="0">
                <a:solidFill>
                  <a:schemeClr val="bg1"/>
                </a:solidFill>
                <a:latin typeface="Times New Roman" pitchFamily="18" charset="0"/>
              </a:rPr>
            </a:br>
            <a:r>
              <a:rPr lang="en-US" sz="1600" dirty="0">
                <a:solidFill>
                  <a:schemeClr val="bg1"/>
                </a:solidFill>
                <a:latin typeface="Times New Roman" pitchFamily="18" charset="0"/>
              </a:rPr>
              <a:t>BKS-COR = backscatter portion of Z</a:t>
            </a:r>
            <a:br>
              <a:rPr lang="en-US" sz="1600" dirty="0">
                <a:solidFill>
                  <a:schemeClr val="bg1"/>
                </a:solidFill>
                <a:latin typeface="Times New Roman" pitchFamily="18" charset="0"/>
              </a:rPr>
            </a:br>
            <a:r>
              <a:rPr lang="en-US" sz="1600" dirty="0">
                <a:solidFill>
                  <a:schemeClr val="bg1"/>
                </a:solidFill>
                <a:latin typeface="Times New Roman" pitchFamily="18" charset="0"/>
              </a:rPr>
              <a:t>F(x)u = f(chi) this material (emitted intensity/generated intensity) </a:t>
            </a:r>
            <a:br>
              <a:rPr lang="en-US" sz="1600" dirty="0">
                <a:solidFill>
                  <a:schemeClr val="bg1"/>
                </a:solidFill>
                <a:latin typeface="Times New Roman" pitchFamily="18" charset="0"/>
              </a:rPr>
            </a:br>
            <a:r>
              <a:rPr lang="en-US" sz="1600" dirty="0">
                <a:solidFill>
                  <a:schemeClr val="bg1"/>
                </a:solidFill>
                <a:latin typeface="Times New Roman" pitchFamily="18" charset="0"/>
              </a:rPr>
              <a:t>K-value = k-ratio relative to pure element calculated by this ZAF algorithm and </a:t>
            </a:r>
            <a:r>
              <a:rPr lang="en-US" sz="1600" dirty="0" err="1">
                <a:solidFill>
                  <a:schemeClr val="bg1"/>
                </a:solidFill>
                <a:latin typeface="Times New Roman" pitchFamily="18" charset="0"/>
              </a:rPr>
              <a:t>mac</a:t>
            </a:r>
            <a:r>
              <a:rPr lang="en-US" sz="1600" dirty="0">
                <a:solidFill>
                  <a:schemeClr val="bg1"/>
                </a:solidFill>
                <a:latin typeface="Times New Roman" pitchFamily="18" charset="0"/>
              </a:rPr>
              <a:t/>
            </a:r>
            <a:br>
              <a:rPr lang="en-US" sz="1600" dirty="0">
                <a:solidFill>
                  <a:schemeClr val="bg1"/>
                </a:solidFill>
                <a:latin typeface="Times New Roman" pitchFamily="18" charset="0"/>
              </a:rPr>
            </a:br>
            <a:r>
              <a:rPr lang="en-US" sz="1600" dirty="0">
                <a:solidFill>
                  <a:schemeClr val="bg1"/>
                </a:solidFill>
                <a:latin typeface="Times New Roman" pitchFamily="18" charset="0"/>
              </a:rPr>
              <a:t>Note that C/K is &gt; 1 which indicates reduction in x-ray intensity (primarily due to absorption)</a:t>
            </a:r>
            <a:br>
              <a:rPr lang="en-US" sz="1600" dirty="0">
                <a:solidFill>
                  <a:schemeClr val="bg1"/>
                </a:solidFill>
                <a:latin typeface="Times New Roman" pitchFamily="18" charset="0"/>
              </a:rPr>
            </a:br>
            <a:r>
              <a:rPr lang="en-US" sz="1600" b="1" dirty="0">
                <a:solidFill>
                  <a:schemeClr val="bg1"/>
                </a:solidFill>
                <a:latin typeface="Times New Roman" pitchFamily="18" charset="0"/>
              </a:rPr>
              <a:t>For most materials the absorption correction ABSCOR dominates</a:t>
            </a:r>
          </a:p>
        </p:txBody>
      </p:sp>
      <p:sp>
        <p:nvSpPr>
          <p:cNvPr id="200711" name="Text Box 13"/>
          <p:cNvSpPr txBox="1">
            <a:spLocks noChangeArrowheads="1"/>
          </p:cNvSpPr>
          <p:nvPr/>
        </p:nvSpPr>
        <p:spPr bwMode="auto">
          <a:xfrm>
            <a:off x="5067301" y="1295400"/>
            <a:ext cx="3962400" cy="1327150"/>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600" dirty="0">
                <a:solidFill>
                  <a:schemeClr val="bg1"/>
                </a:solidFill>
                <a:latin typeface="Times New Roman" pitchFamily="18" charset="0"/>
              </a:rPr>
              <a:t>Next are ZAF factors for anorthite sample, followed by analysis.</a:t>
            </a:r>
            <a:br>
              <a:rPr lang="en-US" sz="1600" dirty="0">
                <a:solidFill>
                  <a:schemeClr val="bg1"/>
                </a:solidFill>
                <a:latin typeface="Times New Roman" pitchFamily="18" charset="0"/>
              </a:rPr>
            </a:br>
            <a:r>
              <a:rPr lang="en-US" sz="1600" dirty="0">
                <a:solidFill>
                  <a:schemeClr val="bg1"/>
                </a:solidFill>
                <a:latin typeface="Times New Roman" pitchFamily="18" charset="0"/>
              </a:rPr>
              <a:t>This is running ZAF in reverse:</a:t>
            </a:r>
            <a:br>
              <a:rPr lang="en-US" sz="1600" dirty="0">
                <a:solidFill>
                  <a:schemeClr val="bg1"/>
                </a:solidFill>
                <a:latin typeface="Times New Roman" pitchFamily="18" charset="0"/>
              </a:rPr>
            </a:br>
            <a:r>
              <a:rPr lang="en-US" sz="1600" dirty="0">
                <a:solidFill>
                  <a:schemeClr val="bg1"/>
                </a:solidFill>
                <a:latin typeface="Times New Roman" pitchFamily="18" charset="0"/>
              </a:rPr>
              <a:t>Input C to calculate k</a:t>
            </a:r>
            <a:br>
              <a:rPr lang="en-US" sz="1600" dirty="0">
                <a:solidFill>
                  <a:schemeClr val="bg1"/>
                </a:solidFill>
                <a:latin typeface="Times New Roman" pitchFamily="18" charset="0"/>
              </a:rPr>
            </a:br>
            <a:r>
              <a:rPr lang="en-US" sz="1600" dirty="0">
                <a:solidFill>
                  <a:schemeClr val="bg1"/>
                </a:solidFill>
                <a:latin typeface="Times New Roman" pitchFamily="18" charset="0"/>
              </a:rPr>
              <a:t>For analysis we measure k to calculate C</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Footer Placeholder 2"/>
          <p:cNvSpPr>
            <a:spLocks noGrp="1"/>
          </p:cNvSpPr>
          <p:nvPr>
            <p:ph type="ftr" sz="quarter" idx="10"/>
          </p:nvPr>
        </p:nvSpPr>
        <p:spPr/>
        <p:txBody>
          <a:bodyPr/>
          <a:lstStyle/>
          <a:p>
            <a:r>
              <a:rPr lang="en-US" smtClean="0"/>
              <a:t>Carpenter EPMA Overview 2013</a:t>
            </a:r>
            <a:endParaRPr lang="en-US"/>
          </a:p>
        </p:txBody>
      </p:sp>
      <p:sp>
        <p:nvSpPr>
          <p:cNvPr id="201731" name="Slide Number Placeholder 3"/>
          <p:cNvSpPr>
            <a:spLocks noGrp="1"/>
          </p:cNvSpPr>
          <p:nvPr>
            <p:ph type="sldNum" sz="quarter" idx="11"/>
          </p:nvPr>
        </p:nvSpPr>
        <p:spPr/>
        <p:txBody>
          <a:bodyPr/>
          <a:lstStyle/>
          <a:p>
            <a:fld id="{66E86D16-BED1-4BE9-95E0-8893BBD4019C}" type="slidenum">
              <a:rPr lang="en-US"/>
              <a:pPr/>
              <a:t>145</a:t>
            </a:fld>
            <a:endParaRPr lang="en-US"/>
          </a:p>
        </p:txBody>
      </p:sp>
      <p:sp>
        <p:nvSpPr>
          <p:cNvPr id="201732" name="Rectangle 4"/>
          <p:cNvSpPr>
            <a:spLocks noGrp="1" noChangeArrowheads="1"/>
          </p:cNvSpPr>
          <p:nvPr>
            <p:ph type="title"/>
          </p:nvPr>
        </p:nvSpPr>
        <p:spPr/>
        <p:txBody>
          <a:bodyPr/>
          <a:lstStyle/>
          <a:p>
            <a:r>
              <a:rPr lang="en-US" sz="2800" dirty="0" err="1" smtClean="0"/>
              <a:t>CalcZAF</a:t>
            </a:r>
            <a:r>
              <a:rPr lang="en-US" sz="2800" dirty="0" smtClean="0"/>
              <a:t> Output for Fe</a:t>
            </a:r>
            <a:r>
              <a:rPr lang="en-US" sz="2800" baseline="-25000" dirty="0" smtClean="0"/>
              <a:t>10</a:t>
            </a:r>
            <a:r>
              <a:rPr lang="en-US" sz="2800" dirty="0" smtClean="0"/>
              <a:t>Ni</a:t>
            </a:r>
            <a:r>
              <a:rPr lang="en-US" sz="2800" baseline="-25000" dirty="0" smtClean="0"/>
              <a:t>90</a:t>
            </a:r>
            <a:r>
              <a:rPr lang="en-US" sz="2800" dirty="0" smtClean="0"/>
              <a:t>: Fluorescence Example</a:t>
            </a:r>
            <a:br>
              <a:rPr lang="en-US" sz="2800" dirty="0" smtClean="0"/>
            </a:br>
            <a:r>
              <a:rPr lang="en-US" sz="2800" dirty="0" smtClean="0"/>
              <a:t>15kV, 40 deg Armstrong </a:t>
            </a:r>
            <a:r>
              <a:rPr lang="en-US" sz="2800" dirty="0" smtClean="0">
                <a:latin typeface="Symbol" pitchFamily="18" charset="2"/>
              </a:rPr>
              <a:t>F</a:t>
            </a:r>
            <a:r>
              <a:rPr lang="en-US" sz="2800" dirty="0" smtClean="0"/>
              <a:t>(</a:t>
            </a:r>
            <a:r>
              <a:rPr lang="en-US" sz="2800" dirty="0" err="1" smtClean="0">
                <a:latin typeface="Symbol" pitchFamily="18" charset="2"/>
              </a:rPr>
              <a:t>r</a:t>
            </a:r>
            <a:r>
              <a:rPr lang="en-US" sz="2800" dirty="0" err="1" smtClean="0"/>
              <a:t>z</a:t>
            </a:r>
            <a:r>
              <a:rPr lang="en-US" sz="2800" dirty="0" smtClean="0"/>
              <a:t>), FFAST </a:t>
            </a:r>
            <a:r>
              <a:rPr lang="en-US" sz="2800" dirty="0" err="1" smtClean="0"/>
              <a:t>macs</a:t>
            </a:r>
            <a:endParaRPr lang="en-US" sz="2800" dirty="0" smtClean="0"/>
          </a:p>
        </p:txBody>
      </p:sp>
      <p:sp>
        <p:nvSpPr>
          <p:cNvPr id="201733" name="Text Box 5"/>
          <p:cNvSpPr txBox="1">
            <a:spLocks noChangeArrowheads="1"/>
          </p:cNvSpPr>
          <p:nvPr/>
        </p:nvSpPr>
        <p:spPr bwMode="auto">
          <a:xfrm>
            <a:off x="457201" y="1066801"/>
            <a:ext cx="5257800" cy="3477867"/>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000" dirty="0">
                <a:solidFill>
                  <a:schemeClr val="bg1"/>
                </a:solidFill>
                <a:latin typeface="CourierPS" pitchFamily="49" charset="0"/>
              </a:rPr>
              <a:t>Current Mass Absorption Coefficients From:</a:t>
            </a:r>
          </a:p>
          <a:p>
            <a:r>
              <a:rPr lang="en-US" sz="1000" dirty="0">
                <a:solidFill>
                  <a:schemeClr val="bg1"/>
                </a:solidFill>
                <a:latin typeface="CourierPS" pitchFamily="49" charset="0"/>
              </a:rPr>
              <a:t>FFAST    </a:t>
            </a:r>
            <a:r>
              <a:rPr lang="en-US" sz="1000" dirty="0" err="1">
                <a:solidFill>
                  <a:schemeClr val="bg1"/>
                </a:solidFill>
                <a:latin typeface="CourierPS" pitchFamily="49" charset="0"/>
              </a:rPr>
              <a:t>Chantler</a:t>
            </a:r>
            <a:r>
              <a:rPr lang="en-US" sz="1000" dirty="0">
                <a:solidFill>
                  <a:schemeClr val="bg1"/>
                </a:solidFill>
                <a:latin typeface="CourierPS" pitchFamily="49" charset="0"/>
              </a:rPr>
              <a:t> (NIST v 2.1, 2005)</a:t>
            </a:r>
          </a:p>
          <a:p>
            <a:r>
              <a:rPr lang="en-US" sz="1000" dirty="0">
                <a:solidFill>
                  <a:schemeClr val="bg1"/>
                </a:solidFill>
                <a:latin typeface="CourierPS" pitchFamily="49" charset="0"/>
              </a:rPr>
              <a:t>  Z-LINE   X-RAY Z-ABSOR     MAC</a:t>
            </a:r>
          </a:p>
          <a:p>
            <a:r>
              <a:rPr lang="en-US" sz="1000" dirty="0">
                <a:solidFill>
                  <a:schemeClr val="bg1"/>
                </a:solidFill>
                <a:latin typeface="CourierPS" pitchFamily="49" charset="0"/>
              </a:rPr>
              <a:t>      Ni      ka      Ni  5.6700e+01</a:t>
            </a:r>
          </a:p>
          <a:p>
            <a:r>
              <a:rPr lang="en-US" sz="1000" dirty="0">
                <a:solidFill>
                  <a:schemeClr val="bg1"/>
                </a:solidFill>
                <a:latin typeface="CourierPS" pitchFamily="49" charset="0"/>
              </a:rPr>
              <a:t>      Ni      ka      Fe  3.6260e+02</a:t>
            </a:r>
          </a:p>
          <a:p>
            <a:r>
              <a:rPr lang="en-US" sz="1000" dirty="0">
                <a:solidFill>
                  <a:schemeClr val="bg1"/>
                </a:solidFill>
                <a:latin typeface="CourierPS" pitchFamily="49" charset="0"/>
              </a:rPr>
              <a:t>      Fe      ka      Ni  8.5900e+01</a:t>
            </a:r>
          </a:p>
          <a:p>
            <a:r>
              <a:rPr lang="en-US" sz="1000" dirty="0">
                <a:solidFill>
                  <a:schemeClr val="bg1"/>
                </a:solidFill>
                <a:latin typeface="CourierPS" pitchFamily="49" charset="0"/>
              </a:rPr>
              <a:t>      Fe      ka      Fe  6.6100e+01</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ABSFAC  ZEDFAC  FINFAC STP-POW BKS-COR   F(x)e</a:t>
            </a:r>
          </a:p>
          <a:p>
            <a:r>
              <a:rPr lang="en-US" sz="1000" dirty="0">
                <a:solidFill>
                  <a:schemeClr val="bg1"/>
                </a:solidFill>
                <a:latin typeface="CourierPS" pitchFamily="49" charset="0"/>
              </a:rPr>
              <a:t>   Ni ka  1.0117  4.3419  4.3924   .2135   .9269   .9885</a:t>
            </a:r>
          </a:p>
          <a:p>
            <a:r>
              <a:rPr lang="en-US" sz="1000" dirty="0">
                <a:solidFill>
                  <a:schemeClr val="bg1"/>
                </a:solidFill>
                <a:latin typeface="CourierPS" pitchFamily="49" charset="0"/>
              </a:rPr>
              <a:t>   Fe ka  1.0152  4.3900  4.4566   .2087   .9161   .9851</a:t>
            </a:r>
          </a:p>
          <a:p>
            <a:endParaRPr lang="en-US" sz="1000" dirty="0">
              <a:solidFill>
                <a:schemeClr val="bg1"/>
              </a:solidFill>
              <a:latin typeface="CourierPS" pitchFamily="49" charset="0"/>
            </a:endParaRPr>
          </a:p>
          <a:p>
            <a:r>
              <a:rPr lang="en-US" sz="1000" dirty="0">
                <a:solidFill>
                  <a:schemeClr val="bg1"/>
                </a:solidFill>
                <a:latin typeface="CourierPS" pitchFamily="49" charset="0"/>
              </a:rPr>
              <a:t>SAMPLE:  2, ITERATIONS:  0, Z-BAR:  27.80882</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ABSCOR  FLUCOR  ZEDCOR  ZAFCOR STP-POW BKS-COR   F(x)u</a:t>
            </a:r>
          </a:p>
          <a:p>
            <a:r>
              <a:rPr lang="en-US" sz="1000" dirty="0">
                <a:solidFill>
                  <a:schemeClr val="bg1"/>
                </a:solidFill>
                <a:latin typeface="CourierPS" pitchFamily="49" charset="0"/>
              </a:rPr>
              <a:t>   Ni ka  1.0060  1.0000   .9987  1.0047   .9994   .9993   .9826</a:t>
            </a:r>
          </a:p>
          <a:p>
            <a:r>
              <a:rPr lang="en-US" sz="1000" dirty="0">
                <a:solidFill>
                  <a:schemeClr val="bg1"/>
                </a:solidFill>
                <a:latin typeface="CourierPS" pitchFamily="49" charset="0"/>
              </a:rPr>
              <a:t>   Fe ka  1.0037   .7733  1.0135   .7866  1.0056  1.0079   .9815</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K-RAW K-VALUE ELEMWT% OXIDWT% ATOMIC% FORMULA KILOVOL</a:t>
            </a:r>
          </a:p>
          <a:p>
            <a:r>
              <a:rPr lang="en-US" sz="1000" dirty="0">
                <a:solidFill>
                  <a:schemeClr val="bg1"/>
                </a:solidFill>
                <a:latin typeface="CourierPS" pitchFamily="49" charset="0"/>
              </a:rPr>
              <a:t>   Ni ka  .00000  .90019  90.441   -----  90.000    .900    15.0</a:t>
            </a:r>
          </a:p>
          <a:p>
            <a:r>
              <a:rPr lang="en-US" sz="1000" dirty="0">
                <a:solidFill>
                  <a:schemeClr val="bg1"/>
                </a:solidFill>
                <a:latin typeface="CourierPS" pitchFamily="49" charset="0"/>
              </a:rPr>
              <a:t>   Fe ka  .00000  .12152   9.559   -----  10.000    .100    15.0</a:t>
            </a:r>
          </a:p>
          <a:p>
            <a:r>
              <a:rPr lang="en-US" sz="1000" dirty="0">
                <a:solidFill>
                  <a:schemeClr val="bg1"/>
                </a:solidFill>
                <a:latin typeface="CourierPS" pitchFamily="49" charset="0"/>
              </a:rPr>
              <a:t>   TOTAL:                100.000   ----- 100.000   1.000</a:t>
            </a:r>
          </a:p>
        </p:txBody>
      </p:sp>
      <p:sp>
        <p:nvSpPr>
          <p:cNvPr id="201734" name="Text Box 6"/>
          <p:cNvSpPr txBox="1">
            <a:spLocks noChangeArrowheads="1"/>
          </p:cNvSpPr>
          <p:nvPr/>
        </p:nvSpPr>
        <p:spPr bwMode="auto">
          <a:xfrm>
            <a:off x="457200" y="4267200"/>
            <a:ext cx="8305800" cy="2308316"/>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200" dirty="0">
                <a:solidFill>
                  <a:schemeClr val="bg1"/>
                </a:solidFill>
                <a:latin typeface="Times New Roman" pitchFamily="18" charset="0"/>
              </a:rPr>
              <a:t>ABSCOR = absorption correction, A</a:t>
            </a:r>
            <a:br>
              <a:rPr lang="en-US" sz="1200" dirty="0">
                <a:solidFill>
                  <a:schemeClr val="bg1"/>
                </a:solidFill>
                <a:latin typeface="Times New Roman" pitchFamily="18" charset="0"/>
              </a:rPr>
            </a:br>
            <a:r>
              <a:rPr lang="en-US" sz="1200" dirty="0">
                <a:solidFill>
                  <a:schemeClr val="bg1"/>
                </a:solidFill>
                <a:latin typeface="Times New Roman" pitchFamily="18" charset="0"/>
              </a:rPr>
              <a:t>FLUCOR = characteristic fluorescence correction, F</a:t>
            </a:r>
            <a:br>
              <a:rPr lang="en-US" sz="1200" dirty="0">
                <a:solidFill>
                  <a:schemeClr val="bg1"/>
                </a:solidFill>
                <a:latin typeface="Times New Roman" pitchFamily="18" charset="0"/>
              </a:rPr>
            </a:br>
            <a:r>
              <a:rPr lang="en-US" sz="1200" dirty="0">
                <a:solidFill>
                  <a:schemeClr val="bg1"/>
                </a:solidFill>
                <a:latin typeface="Times New Roman" pitchFamily="18" charset="0"/>
              </a:rPr>
              <a:t>ZEDCOR = atomic number correction, Z</a:t>
            </a:r>
            <a:br>
              <a:rPr lang="en-US" sz="1200" dirty="0">
                <a:solidFill>
                  <a:schemeClr val="bg1"/>
                </a:solidFill>
                <a:latin typeface="Times New Roman" pitchFamily="18" charset="0"/>
              </a:rPr>
            </a:br>
            <a:r>
              <a:rPr lang="en-US" sz="1200" dirty="0">
                <a:solidFill>
                  <a:schemeClr val="bg1"/>
                </a:solidFill>
                <a:latin typeface="Times New Roman" pitchFamily="18" charset="0"/>
              </a:rPr>
              <a:t>ZAFCOR = total multiplicative ZAF factor</a:t>
            </a:r>
            <a:br>
              <a:rPr lang="en-US" sz="1200" dirty="0">
                <a:solidFill>
                  <a:schemeClr val="bg1"/>
                </a:solidFill>
                <a:latin typeface="Times New Roman" pitchFamily="18" charset="0"/>
              </a:rPr>
            </a:br>
            <a:r>
              <a:rPr lang="en-US" sz="1200" dirty="0">
                <a:solidFill>
                  <a:schemeClr val="bg1"/>
                </a:solidFill>
                <a:latin typeface="Times New Roman" pitchFamily="18" charset="0"/>
              </a:rPr>
              <a:t>STP-POW = stopping power portion of Z</a:t>
            </a:r>
            <a:br>
              <a:rPr lang="en-US" sz="1200" dirty="0">
                <a:solidFill>
                  <a:schemeClr val="bg1"/>
                </a:solidFill>
                <a:latin typeface="Times New Roman" pitchFamily="18" charset="0"/>
              </a:rPr>
            </a:br>
            <a:r>
              <a:rPr lang="en-US" sz="1200" dirty="0">
                <a:solidFill>
                  <a:schemeClr val="bg1"/>
                </a:solidFill>
                <a:latin typeface="Times New Roman" pitchFamily="18" charset="0"/>
              </a:rPr>
              <a:t>BKS-COR = backscatter portion of Z</a:t>
            </a:r>
            <a:br>
              <a:rPr lang="en-US" sz="1200" dirty="0">
                <a:solidFill>
                  <a:schemeClr val="bg1"/>
                </a:solidFill>
                <a:latin typeface="Times New Roman" pitchFamily="18" charset="0"/>
              </a:rPr>
            </a:br>
            <a:r>
              <a:rPr lang="en-US" sz="1200" dirty="0">
                <a:solidFill>
                  <a:schemeClr val="bg1"/>
                </a:solidFill>
                <a:latin typeface="Times New Roman" pitchFamily="18" charset="0"/>
              </a:rPr>
              <a:t>F(x)u = f(chi) this material (emitted intensity/generated intensity) </a:t>
            </a:r>
            <a:br>
              <a:rPr lang="en-US" sz="1200" dirty="0">
                <a:solidFill>
                  <a:schemeClr val="bg1"/>
                </a:solidFill>
                <a:latin typeface="Times New Roman" pitchFamily="18" charset="0"/>
              </a:rPr>
            </a:br>
            <a:r>
              <a:rPr lang="en-US" sz="1200" dirty="0">
                <a:solidFill>
                  <a:schemeClr val="bg1"/>
                </a:solidFill>
                <a:latin typeface="Times New Roman" pitchFamily="18" charset="0"/>
              </a:rPr>
              <a:t>K-value = k-ratio relative to pure element calculated by this ZAF algorithm and </a:t>
            </a:r>
            <a:r>
              <a:rPr lang="en-US" sz="1200" dirty="0" err="1">
                <a:solidFill>
                  <a:schemeClr val="bg1"/>
                </a:solidFill>
                <a:latin typeface="Times New Roman" pitchFamily="18" charset="0"/>
              </a:rPr>
              <a:t>mac</a:t>
            </a:r>
            <a:r>
              <a:rPr lang="en-US" sz="1200" dirty="0">
                <a:solidFill>
                  <a:schemeClr val="bg1"/>
                </a:solidFill>
                <a:latin typeface="Times New Roman" pitchFamily="18" charset="0"/>
              </a:rPr>
              <a:t/>
            </a:r>
            <a:br>
              <a:rPr lang="en-US" sz="1200" dirty="0">
                <a:solidFill>
                  <a:schemeClr val="bg1"/>
                </a:solidFill>
                <a:latin typeface="Times New Roman" pitchFamily="18" charset="0"/>
              </a:rPr>
            </a:br>
            <a:r>
              <a:rPr lang="en-US" sz="1600" dirty="0">
                <a:solidFill>
                  <a:schemeClr val="bg1"/>
                </a:solidFill>
                <a:latin typeface="Times New Roman" pitchFamily="18" charset="0"/>
              </a:rPr>
              <a:t>Note for Fe C/K is &lt; 1 which indicates enhancement in x-ray intensity due to fluorescence</a:t>
            </a:r>
            <a:br>
              <a:rPr lang="en-US" sz="1600" dirty="0">
                <a:solidFill>
                  <a:schemeClr val="bg1"/>
                </a:solidFill>
                <a:latin typeface="Times New Roman" pitchFamily="18" charset="0"/>
              </a:rPr>
            </a:br>
            <a:r>
              <a:rPr lang="en-US" sz="1600" b="1" dirty="0">
                <a:solidFill>
                  <a:schemeClr val="bg1"/>
                </a:solidFill>
                <a:latin typeface="Times New Roman" pitchFamily="18" charset="0"/>
              </a:rPr>
              <a:t>Fluorescence is important when the line energy is higher and close to the edge energy of other matrix elements. It is most important for K by K, less so for fluorescence by L and M lines.</a:t>
            </a:r>
          </a:p>
        </p:txBody>
      </p:sp>
      <p:sp>
        <p:nvSpPr>
          <p:cNvPr id="201735" name="Rectangle 7"/>
          <p:cNvSpPr>
            <a:spLocks noChangeArrowheads="1"/>
          </p:cNvSpPr>
          <p:nvPr/>
        </p:nvSpPr>
        <p:spPr bwMode="auto">
          <a:xfrm>
            <a:off x="1752600" y="2971800"/>
            <a:ext cx="533401" cy="533400"/>
          </a:xfrm>
          <a:prstGeom prst="rect">
            <a:avLst/>
          </a:prstGeom>
          <a:noFill/>
          <a:ln w="25400">
            <a:solidFill>
              <a:srgbClr val="FF0000"/>
            </a:solidFill>
            <a:miter lim="800000"/>
            <a:headEnd type="none" w="sm" len="sm"/>
            <a:tailEnd type="none" w="sm" len="sm"/>
          </a:ln>
        </p:spPr>
        <p:txBody>
          <a:bodyPr wrap="none" lIns="91432" tIns="45716" rIns="91432" bIns="45716" anchor="ctr"/>
          <a:lstStyle/>
          <a:p>
            <a:endParaRPr lang="en-US"/>
          </a:p>
        </p:txBody>
      </p:sp>
      <p:sp>
        <p:nvSpPr>
          <p:cNvPr id="201736" name="Text Box 8"/>
          <p:cNvSpPr txBox="1">
            <a:spLocks noChangeArrowheads="1"/>
          </p:cNvSpPr>
          <p:nvPr/>
        </p:nvSpPr>
        <p:spPr bwMode="auto">
          <a:xfrm>
            <a:off x="5067301" y="1295401"/>
            <a:ext cx="3962400" cy="2778193"/>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600" dirty="0" err="1">
                <a:solidFill>
                  <a:schemeClr val="bg1"/>
                </a:solidFill>
                <a:latin typeface="Times New Roman" pitchFamily="18" charset="0"/>
              </a:rPr>
              <a:t>FeNi</a:t>
            </a:r>
            <a:r>
              <a:rPr lang="en-US" sz="1600" dirty="0">
                <a:solidFill>
                  <a:schemeClr val="bg1"/>
                </a:solidFill>
                <a:latin typeface="Times New Roman" pitchFamily="18" charset="0"/>
              </a:rPr>
              <a:t> alloy is a good example of x-ray fluorescence and absorption.</a:t>
            </a:r>
            <a:br>
              <a:rPr lang="en-US" sz="1600" dirty="0">
                <a:solidFill>
                  <a:schemeClr val="bg1"/>
                </a:solidFill>
                <a:latin typeface="Times New Roman" pitchFamily="18" charset="0"/>
              </a:rPr>
            </a:br>
            <a:r>
              <a:rPr lang="en-US" sz="1600" dirty="0">
                <a:solidFill>
                  <a:schemeClr val="bg1"/>
                </a:solidFill>
                <a:latin typeface="Times New Roman" pitchFamily="18" charset="0"/>
              </a:rPr>
              <a:t>Ni Ka line energy is just above the edge energy for Fe K:</a:t>
            </a:r>
            <a:br>
              <a:rPr lang="en-US" sz="1600" dirty="0">
                <a:solidFill>
                  <a:schemeClr val="bg1"/>
                </a:solidFill>
                <a:latin typeface="Times New Roman" pitchFamily="18" charset="0"/>
              </a:rPr>
            </a:br>
            <a:r>
              <a:rPr lang="en-US" sz="1600" dirty="0">
                <a:solidFill>
                  <a:schemeClr val="bg1"/>
                </a:solidFill>
                <a:latin typeface="Times New Roman" pitchFamily="18" charset="0"/>
              </a:rPr>
              <a:t>Ni K</a:t>
            </a:r>
            <a:r>
              <a:rPr lang="en-US" sz="1600" dirty="0">
                <a:solidFill>
                  <a:schemeClr val="bg1"/>
                </a:solidFill>
                <a:latin typeface="Symbol" pitchFamily="18" charset="2"/>
              </a:rPr>
              <a:t>a</a:t>
            </a:r>
            <a:r>
              <a:rPr lang="en-US" sz="1600" dirty="0">
                <a:solidFill>
                  <a:schemeClr val="bg1"/>
                </a:solidFill>
                <a:latin typeface="Times New Roman" pitchFamily="18" charset="0"/>
              </a:rPr>
              <a:t> 7.477 </a:t>
            </a:r>
            <a:r>
              <a:rPr lang="en-US" sz="1600" dirty="0" err="1">
                <a:solidFill>
                  <a:schemeClr val="bg1"/>
                </a:solidFill>
                <a:latin typeface="Times New Roman" pitchFamily="18" charset="0"/>
              </a:rPr>
              <a:t>keV</a:t>
            </a:r>
            <a:r>
              <a:rPr lang="en-US" sz="1600" dirty="0">
                <a:solidFill>
                  <a:schemeClr val="bg1"/>
                </a:solidFill>
                <a:latin typeface="Times New Roman" pitchFamily="18" charset="0"/>
              </a:rPr>
              <a:t>, Fe K </a:t>
            </a:r>
            <a:r>
              <a:rPr lang="en-US" sz="1600" dirty="0" err="1">
                <a:solidFill>
                  <a:schemeClr val="bg1"/>
                </a:solidFill>
                <a:latin typeface="Times New Roman" pitchFamily="18" charset="0"/>
              </a:rPr>
              <a:t>Ec</a:t>
            </a:r>
            <a:r>
              <a:rPr lang="en-US" sz="1600" dirty="0">
                <a:solidFill>
                  <a:schemeClr val="bg1"/>
                </a:solidFill>
                <a:latin typeface="Times New Roman" pitchFamily="18" charset="0"/>
              </a:rPr>
              <a:t> 7.111 </a:t>
            </a:r>
            <a:r>
              <a:rPr lang="en-US" sz="1600" dirty="0" err="1">
                <a:solidFill>
                  <a:schemeClr val="bg1"/>
                </a:solidFill>
                <a:latin typeface="Times New Roman" pitchFamily="18" charset="0"/>
              </a:rPr>
              <a:t>keV</a:t>
            </a:r>
            <a:r>
              <a:rPr lang="en-US" sz="1600" dirty="0">
                <a:solidFill>
                  <a:schemeClr val="bg1"/>
                </a:solidFill>
                <a:latin typeface="Times New Roman" pitchFamily="18" charset="0"/>
              </a:rPr>
              <a:t/>
            </a:r>
            <a:br>
              <a:rPr lang="en-US" sz="1600" dirty="0">
                <a:solidFill>
                  <a:schemeClr val="bg1"/>
                </a:solidFill>
                <a:latin typeface="Times New Roman" pitchFamily="18" charset="0"/>
              </a:rPr>
            </a:br>
            <a:r>
              <a:rPr lang="en-US" sz="1600" dirty="0">
                <a:solidFill>
                  <a:schemeClr val="bg1"/>
                </a:solidFill>
                <a:latin typeface="Times New Roman" pitchFamily="18" charset="0"/>
              </a:rPr>
              <a:t>Ni K</a:t>
            </a:r>
            <a:r>
              <a:rPr lang="en-US" sz="1600" dirty="0">
                <a:solidFill>
                  <a:schemeClr val="bg1"/>
                </a:solidFill>
                <a:latin typeface="Symbol" pitchFamily="18" charset="2"/>
              </a:rPr>
              <a:t>a</a:t>
            </a:r>
            <a:r>
              <a:rPr lang="en-US" sz="1600" dirty="0">
                <a:solidFill>
                  <a:schemeClr val="bg1"/>
                </a:solidFill>
                <a:latin typeface="Times New Roman" pitchFamily="18" charset="0"/>
              </a:rPr>
              <a:t> x-rays are absorbed by Fe atoms and fluoresce Fe Ka x-rays in the process.</a:t>
            </a:r>
            <a:br>
              <a:rPr lang="en-US" sz="1600" dirty="0">
                <a:solidFill>
                  <a:schemeClr val="bg1"/>
                </a:solidFill>
                <a:latin typeface="Times New Roman" pitchFamily="18" charset="0"/>
              </a:rPr>
            </a:br>
            <a:r>
              <a:rPr lang="en-US" sz="1600" dirty="0">
                <a:solidFill>
                  <a:schemeClr val="bg1"/>
                </a:solidFill>
                <a:latin typeface="Times New Roman" pitchFamily="18" charset="0"/>
              </a:rPr>
              <a:t>The emitted Fe K</a:t>
            </a:r>
            <a:r>
              <a:rPr lang="en-US" sz="1600" dirty="0">
                <a:solidFill>
                  <a:schemeClr val="bg1"/>
                </a:solidFill>
                <a:latin typeface="Symbol" pitchFamily="18" charset="2"/>
              </a:rPr>
              <a:t>a</a:t>
            </a:r>
            <a:r>
              <a:rPr lang="en-US" sz="1600" dirty="0">
                <a:solidFill>
                  <a:schemeClr val="bg1"/>
                </a:solidFill>
                <a:latin typeface="Times New Roman" pitchFamily="18" charset="0"/>
              </a:rPr>
              <a:t> intensity consists of both primary and fluoresced x-rays and the FLUCOR value of 0.77 reduces the Fe k-ratio to correct for fluorescence by Ni.</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Footer Placeholder 2"/>
          <p:cNvSpPr>
            <a:spLocks noGrp="1"/>
          </p:cNvSpPr>
          <p:nvPr>
            <p:ph type="ftr" sz="quarter" idx="10"/>
          </p:nvPr>
        </p:nvSpPr>
        <p:spPr/>
        <p:txBody>
          <a:bodyPr/>
          <a:lstStyle/>
          <a:p>
            <a:r>
              <a:rPr lang="en-US" smtClean="0"/>
              <a:t>Carpenter EPMA Overview 2013</a:t>
            </a:r>
            <a:endParaRPr lang="en-US"/>
          </a:p>
        </p:txBody>
      </p:sp>
      <p:sp>
        <p:nvSpPr>
          <p:cNvPr id="202755" name="Slide Number Placeholder 3"/>
          <p:cNvSpPr>
            <a:spLocks noGrp="1"/>
          </p:cNvSpPr>
          <p:nvPr>
            <p:ph type="sldNum" sz="quarter" idx="11"/>
          </p:nvPr>
        </p:nvSpPr>
        <p:spPr/>
        <p:txBody>
          <a:bodyPr/>
          <a:lstStyle/>
          <a:p>
            <a:fld id="{75B3156A-19BE-4B17-B962-D4692DCC93CD}" type="slidenum">
              <a:rPr lang="en-US"/>
              <a:pPr/>
              <a:t>146</a:t>
            </a:fld>
            <a:endParaRPr lang="en-US"/>
          </a:p>
        </p:txBody>
      </p:sp>
      <p:sp>
        <p:nvSpPr>
          <p:cNvPr id="202756" name="Rectangle 4"/>
          <p:cNvSpPr>
            <a:spLocks noGrp="1" noChangeArrowheads="1"/>
          </p:cNvSpPr>
          <p:nvPr>
            <p:ph type="title"/>
          </p:nvPr>
        </p:nvSpPr>
        <p:spPr/>
        <p:txBody>
          <a:bodyPr/>
          <a:lstStyle/>
          <a:p>
            <a:r>
              <a:rPr lang="en-US" sz="2800" dirty="0" err="1" smtClean="0"/>
              <a:t>CalcZAF</a:t>
            </a:r>
            <a:r>
              <a:rPr lang="en-US" sz="2800" dirty="0" smtClean="0"/>
              <a:t> Output for Cu</a:t>
            </a:r>
            <a:r>
              <a:rPr lang="en-US" sz="2800" baseline="-25000" dirty="0" smtClean="0"/>
              <a:t>20</a:t>
            </a:r>
            <a:r>
              <a:rPr lang="en-US" sz="2800" dirty="0" smtClean="0"/>
              <a:t>Au</a:t>
            </a:r>
            <a:r>
              <a:rPr lang="en-US" sz="2800" baseline="-25000" dirty="0" smtClean="0"/>
              <a:t>80</a:t>
            </a:r>
            <a:r>
              <a:rPr lang="en-US" sz="2800" dirty="0" smtClean="0"/>
              <a:t>: Atomic Number Example</a:t>
            </a:r>
            <a:br>
              <a:rPr lang="en-US" sz="2800" dirty="0" smtClean="0"/>
            </a:br>
            <a:r>
              <a:rPr lang="en-US" sz="2800" dirty="0" smtClean="0"/>
              <a:t>15kV, 40 deg Armstrong </a:t>
            </a:r>
            <a:r>
              <a:rPr lang="en-US" sz="2800" dirty="0" smtClean="0">
                <a:latin typeface="Symbol" pitchFamily="18" charset="2"/>
              </a:rPr>
              <a:t>F</a:t>
            </a:r>
            <a:r>
              <a:rPr lang="en-US" sz="2800" dirty="0" smtClean="0"/>
              <a:t>(</a:t>
            </a:r>
            <a:r>
              <a:rPr lang="en-US" sz="2800" dirty="0" err="1" smtClean="0">
                <a:latin typeface="Symbol" pitchFamily="18" charset="2"/>
              </a:rPr>
              <a:t>r</a:t>
            </a:r>
            <a:r>
              <a:rPr lang="en-US" sz="2800" dirty="0" err="1" smtClean="0"/>
              <a:t>z</a:t>
            </a:r>
            <a:r>
              <a:rPr lang="en-US" sz="2800" dirty="0" smtClean="0"/>
              <a:t>), FFAST </a:t>
            </a:r>
            <a:r>
              <a:rPr lang="en-US" sz="2800" dirty="0" err="1" smtClean="0"/>
              <a:t>macs</a:t>
            </a:r>
            <a:endParaRPr lang="en-US" sz="2800" dirty="0" smtClean="0"/>
          </a:p>
        </p:txBody>
      </p:sp>
      <p:sp>
        <p:nvSpPr>
          <p:cNvPr id="202757" name="Text Box 5"/>
          <p:cNvSpPr txBox="1">
            <a:spLocks noChangeArrowheads="1"/>
          </p:cNvSpPr>
          <p:nvPr/>
        </p:nvSpPr>
        <p:spPr bwMode="auto">
          <a:xfrm>
            <a:off x="457201" y="990601"/>
            <a:ext cx="5257800" cy="3616367"/>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000" dirty="0">
                <a:solidFill>
                  <a:schemeClr val="bg1"/>
                </a:solidFill>
                <a:latin typeface="CourierPS" pitchFamily="49" charset="0"/>
              </a:rPr>
              <a:t>Current Mass Absorption Coefficients From:</a:t>
            </a:r>
          </a:p>
          <a:p>
            <a:r>
              <a:rPr lang="en-US" sz="1000" dirty="0">
                <a:solidFill>
                  <a:schemeClr val="bg1"/>
                </a:solidFill>
                <a:latin typeface="CourierPS" pitchFamily="49" charset="0"/>
              </a:rPr>
              <a:t>FFAST    </a:t>
            </a:r>
            <a:r>
              <a:rPr lang="en-US" sz="1000" dirty="0" err="1">
                <a:solidFill>
                  <a:schemeClr val="bg1"/>
                </a:solidFill>
                <a:latin typeface="CourierPS" pitchFamily="49" charset="0"/>
              </a:rPr>
              <a:t>Chantler</a:t>
            </a:r>
            <a:r>
              <a:rPr lang="en-US" sz="1000" dirty="0">
                <a:solidFill>
                  <a:schemeClr val="bg1"/>
                </a:solidFill>
                <a:latin typeface="CourierPS" pitchFamily="49" charset="0"/>
              </a:rPr>
              <a:t> (NIST v 2.1, 2005)</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Z-LINE   X-RAY Z-ABSOR     MAC</a:t>
            </a:r>
          </a:p>
          <a:p>
            <a:r>
              <a:rPr lang="en-US" sz="1000" dirty="0">
                <a:solidFill>
                  <a:schemeClr val="bg1"/>
                </a:solidFill>
                <a:latin typeface="CourierPS" pitchFamily="49" charset="0"/>
              </a:rPr>
              <a:t>      Au      la      Au  1.2340e+02</a:t>
            </a:r>
          </a:p>
          <a:p>
            <a:r>
              <a:rPr lang="en-US" sz="1000" dirty="0">
                <a:solidFill>
                  <a:schemeClr val="bg1"/>
                </a:solidFill>
                <a:latin typeface="CourierPS" pitchFamily="49" charset="0"/>
              </a:rPr>
              <a:t>      Au      la      Cu  2.3150e+02</a:t>
            </a:r>
          </a:p>
          <a:p>
            <a:r>
              <a:rPr lang="en-US" sz="1000" dirty="0">
                <a:solidFill>
                  <a:schemeClr val="bg1"/>
                </a:solidFill>
                <a:latin typeface="CourierPS" pitchFamily="49" charset="0"/>
              </a:rPr>
              <a:t>      Cu      ka      Au  1.9710e+02</a:t>
            </a:r>
          </a:p>
          <a:p>
            <a:r>
              <a:rPr lang="en-US" sz="1000" dirty="0">
                <a:solidFill>
                  <a:schemeClr val="bg1"/>
                </a:solidFill>
                <a:latin typeface="CourierPS" pitchFamily="49" charset="0"/>
              </a:rPr>
              <a:t>      Cu      ka      Cu  4.9900e+01</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ABSFAC  ZEDFAC  FINFAC STP-POW BKS-COR   F(x)e</a:t>
            </a:r>
          </a:p>
          <a:p>
            <a:r>
              <a:rPr lang="en-US" sz="1000" dirty="0">
                <a:solidFill>
                  <a:schemeClr val="bg1"/>
                </a:solidFill>
                <a:latin typeface="CourierPS" pitchFamily="49" charset="0"/>
              </a:rPr>
              <a:t>   Au la  1.0219  6.6339  6.7789   .1405   .9319   .9786</a:t>
            </a:r>
          </a:p>
          <a:p>
            <a:r>
              <a:rPr lang="en-US" sz="1000" dirty="0">
                <a:solidFill>
                  <a:schemeClr val="bg1"/>
                </a:solidFill>
                <a:latin typeface="CourierPS" pitchFamily="49" charset="0"/>
              </a:rPr>
              <a:t>   Cu ka  1.0102  4.5717  4.6182   .2042   .9334   .9899</a:t>
            </a:r>
          </a:p>
          <a:p>
            <a:endParaRPr lang="en-US" sz="1000" dirty="0">
              <a:solidFill>
                <a:schemeClr val="bg1"/>
              </a:solidFill>
              <a:latin typeface="CourierPS" pitchFamily="49" charset="0"/>
            </a:endParaRPr>
          </a:p>
          <a:p>
            <a:r>
              <a:rPr lang="en-US" sz="1000" dirty="0">
                <a:solidFill>
                  <a:schemeClr val="bg1"/>
                </a:solidFill>
                <a:latin typeface="CourierPS" pitchFamily="49" charset="0"/>
              </a:rPr>
              <a:t>SAMPLE:  3, ITERATIONS:  0, Z-BAR:  75.26826</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ABSCOR  FLUCOR  ZEDCOR  ZAFCOR STP-POW BKS-COR   F(x)u</a:t>
            </a:r>
          </a:p>
          <a:p>
            <a:r>
              <a:rPr lang="en-US" sz="1000" dirty="0">
                <a:solidFill>
                  <a:schemeClr val="bg1"/>
                </a:solidFill>
                <a:latin typeface="CourierPS" pitchFamily="49" charset="0"/>
              </a:rPr>
              <a:t>   Au la  1.0009  1.0000  1.0316  1.0326  1.0361   .9957   .9777</a:t>
            </a:r>
          </a:p>
          <a:p>
            <a:r>
              <a:rPr lang="en-US" sz="1000" dirty="0">
                <a:solidFill>
                  <a:schemeClr val="bg1"/>
                </a:solidFill>
                <a:latin typeface="CourierPS" pitchFamily="49" charset="0"/>
              </a:rPr>
              <a:t>   Cu ka  1.0347   .9565   .7585   .7507   .6862  1.1054   .9568</a:t>
            </a:r>
          </a:p>
          <a:p>
            <a:endParaRPr lang="en-US" sz="1000" dirty="0">
              <a:solidFill>
                <a:schemeClr val="bg1"/>
              </a:solidFill>
              <a:latin typeface="CourierPS" pitchFamily="49" charset="0"/>
            </a:endParaRPr>
          </a:p>
          <a:p>
            <a:r>
              <a:rPr lang="en-US" sz="1000" dirty="0">
                <a:solidFill>
                  <a:schemeClr val="bg1"/>
                </a:solidFill>
                <a:latin typeface="CourierPS" pitchFamily="49" charset="0"/>
              </a:rPr>
              <a:t> ELEMENT   K-RAW K-VALUE ELEMWT% OXIDWT% ATOMIC% FORMULA KILOVOL</a:t>
            </a:r>
          </a:p>
          <a:p>
            <a:r>
              <a:rPr lang="en-US" sz="1000" dirty="0">
                <a:solidFill>
                  <a:schemeClr val="bg1"/>
                </a:solidFill>
                <a:latin typeface="CourierPS" pitchFamily="49" charset="0"/>
              </a:rPr>
              <a:t>   Au la  .00000  .89618  92.537   -----  80.000    .800    15.0</a:t>
            </a:r>
          </a:p>
          <a:p>
            <a:r>
              <a:rPr lang="en-US" sz="1000" dirty="0">
                <a:solidFill>
                  <a:schemeClr val="bg1"/>
                </a:solidFill>
                <a:latin typeface="CourierPS" pitchFamily="49" charset="0"/>
              </a:rPr>
              <a:t>   Cu ka  .00000  .09942   7.463   -----  20.000    .200    15.0</a:t>
            </a:r>
          </a:p>
          <a:p>
            <a:r>
              <a:rPr lang="en-US" sz="1000" dirty="0">
                <a:solidFill>
                  <a:schemeClr val="bg1"/>
                </a:solidFill>
                <a:latin typeface="CourierPS" pitchFamily="49" charset="0"/>
              </a:rPr>
              <a:t>   TOTAL:                100.000   ----- 100.000   1.000</a:t>
            </a:r>
          </a:p>
        </p:txBody>
      </p:sp>
      <p:sp>
        <p:nvSpPr>
          <p:cNvPr id="202758" name="Text Box 6"/>
          <p:cNvSpPr txBox="1">
            <a:spLocks noChangeArrowheads="1"/>
          </p:cNvSpPr>
          <p:nvPr/>
        </p:nvSpPr>
        <p:spPr bwMode="auto">
          <a:xfrm>
            <a:off x="457200" y="4267199"/>
            <a:ext cx="8305800" cy="2289850"/>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200" dirty="0">
                <a:solidFill>
                  <a:schemeClr val="bg1"/>
                </a:solidFill>
                <a:latin typeface="Times New Roman" pitchFamily="18" charset="0"/>
              </a:rPr>
              <a:t>ABSCOR = absorption correction, A</a:t>
            </a:r>
            <a:br>
              <a:rPr lang="en-US" sz="1200" dirty="0">
                <a:solidFill>
                  <a:schemeClr val="bg1"/>
                </a:solidFill>
                <a:latin typeface="Times New Roman" pitchFamily="18" charset="0"/>
              </a:rPr>
            </a:br>
            <a:r>
              <a:rPr lang="en-US" sz="1200" dirty="0">
                <a:solidFill>
                  <a:schemeClr val="bg1"/>
                </a:solidFill>
                <a:latin typeface="Times New Roman" pitchFamily="18" charset="0"/>
              </a:rPr>
              <a:t>FLUCOR = characteristic fluorescence correction, F</a:t>
            </a:r>
            <a:br>
              <a:rPr lang="en-US" sz="1200" dirty="0">
                <a:solidFill>
                  <a:schemeClr val="bg1"/>
                </a:solidFill>
                <a:latin typeface="Times New Roman" pitchFamily="18" charset="0"/>
              </a:rPr>
            </a:br>
            <a:r>
              <a:rPr lang="en-US" sz="1200" dirty="0">
                <a:solidFill>
                  <a:schemeClr val="bg1"/>
                </a:solidFill>
                <a:latin typeface="Times New Roman" pitchFamily="18" charset="0"/>
              </a:rPr>
              <a:t>ZEDCOR = atomic number correction, Z</a:t>
            </a:r>
            <a:br>
              <a:rPr lang="en-US" sz="1200" dirty="0">
                <a:solidFill>
                  <a:schemeClr val="bg1"/>
                </a:solidFill>
                <a:latin typeface="Times New Roman" pitchFamily="18" charset="0"/>
              </a:rPr>
            </a:br>
            <a:r>
              <a:rPr lang="en-US" sz="1200" dirty="0">
                <a:solidFill>
                  <a:schemeClr val="bg1"/>
                </a:solidFill>
                <a:latin typeface="Times New Roman" pitchFamily="18" charset="0"/>
              </a:rPr>
              <a:t>ZAFCOR = total multiplicative ZAF factor</a:t>
            </a:r>
            <a:br>
              <a:rPr lang="en-US" sz="1200" dirty="0">
                <a:solidFill>
                  <a:schemeClr val="bg1"/>
                </a:solidFill>
                <a:latin typeface="Times New Roman" pitchFamily="18" charset="0"/>
              </a:rPr>
            </a:br>
            <a:r>
              <a:rPr lang="en-US" sz="1200" dirty="0">
                <a:solidFill>
                  <a:schemeClr val="bg1"/>
                </a:solidFill>
                <a:latin typeface="Times New Roman" pitchFamily="18" charset="0"/>
              </a:rPr>
              <a:t>STP-POW = stopping power portion of Z</a:t>
            </a:r>
            <a:br>
              <a:rPr lang="en-US" sz="1200" dirty="0">
                <a:solidFill>
                  <a:schemeClr val="bg1"/>
                </a:solidFill>
                <a:latin typeface="Times New Roman" pitchFamily="18" charset="0"/>
              </a:rPr>
            </a:br>
            <a:r>
              <a:rPr lang="en-US" sz="1200" dirty="0">
                <a:solidFill>
                  <a:schemeClr val="bg1"/>
                </a:solidFill>
                <a:latin typeface="Times New Roman" pitchFamily="18" charset="0"/>
              </a:rPr>
              <a:t>BKS-COR = backscatter portion of Z</a:t>
            </a:r>
            <a:br>
              <a:rPr lang="en-US" sz="1200" dirty="0">
                <a:solidFill>
                  <a:schemeClr val="bg1"/>
                </a:solidFill>
                <a:latin typeface="Times New Roman" pitchFamily="18" charset="0"/>
              </a:rPr>
            </a:br>
            <a:r>
              <a:rPr lang="en-US" sz="1200" dirty="0">
                <a:solidFill>
                  <a:schemeClr val="bg1"/>
                </a:solidFill>
                <a:latin typeface="Times New Roman" pitchFamily="18" charset="0"/>
              </a:rPr>
              <a:t>F(x)u = f(chi) this material (emitted intensity/generated intensity) </a:t>
            </a:r>
            <a:br>
              <a:rPr lang="en-US" sz="1200" dirty="0">
                <a:solidFill>
                  <a:schemeClr val="bg1"/>
                </a:solidFill>
                <a:latin typeface="Times New Roman" pitchFamily="18" charset="0"/>
              </a:rPr>
            </a:br>
            <a:r>
              <a:rPr lang="en-US" sz="1200" dirty="0">
                <a:solidFill>
                  <a:schemeClr val="bg1"/>
                </a:solidFill>
                <a:latin typeface="Times New Roman" pitchFamily="18" charset="0"/>
              </a:rPr>
              <a:t>K-value = k-ratio relative to pure element calculated by this ZAF algorithm and </a:t>
            </a:r>
            <a:r>
              <a:rPr lang="en-US" sz="1200" dirty="0" err="1">
                <a:solidFill>
                  <a:schemeClr val="bg1"/>
                </a:solidFill>
                <a:latin typeface="Times New Roman" pitchFamily="18" charset="0"/>
              </a:rPr>
              <a:t>mac</a:t>
            </a:r>
            <a:r>
              <a:rPr lang="en-US" sz="1200" dirty="0">
                <a:solidFill>
                  <a:schemeClr val="bg1"/>
                </a:solidFill>
                <a:latin typeface="Times New Roman" pitchFamily="18" charset="0"/>
              </a:rPr>
              <a:t/>
            </a:r>
            <a:br>
              <a:rPr lang="en-US" sz="1200" dirty="0">
                <a:solidFill>
                  <a:schemeClr val="bg1"/>
                </a:solidFill>
                <a:latin typeface="Times New Roman" pitchFamily="18" charset="0"/>
              </a:rPr>
            </a:br>
            <a:r>
              <a:rPr lang="en-US" sz="1600" dirty="0">
                <a:solidFill>
                  <a:schemeClr val="bg1"/>
                </a:solidFill>
                <a:latin typeface="Times New Roman" pitchFamily="18" charset="0"/>
              </a:rPr>
              <a:t>Note for Cu C/K is &lt; 1 which indicates enhancement in x-ray intensity due to backscattering by Au</a:t>
            </a:r>
            <a:br>
              <a:rPr lang="en-US" sz="1600" dirty="0">
                <a:solidFill>
                  <a:schemeClr val="bg1"/>
                </a:solidFill>
                <a:latin typeface="Times New Roman" pitchFamily="18" charset="0"/>
              </a:rPr>
            </a:br>
            <a:r>
              <a:rPr lang="en-US" sz="1600" b="1" dirty="0">
                <a:solidFill>
                  <a:schemeClr val="bg1"/>
                </a:solidFill>
                <a:latin typeface="Times New Roman" pitchFamily="18" charset="0"/>
              </a:rPr>
              <a:t>Backscattering is important when there is a large difference in atomic number of elements in the material.</a:t>
            </a:r>
          </a:p>
        </p:txBody>
      </p:sp>
      <p:sp>
        <p:nvSpPr>
          <p:cNvPr id="202759" name="Rectangle 7"/>
          <p:cNvSpPr>
            <a:spLocks noChangeArrowheads="1"/>
          </p:cNvSpPr>
          <p:nvPr/>
        </p:nvSpPr>
        <p:spPr bwMode="auto">
          <a:xfrm>
            <a:off x="2314576" y="3048001"/>
            <a:ext cx="581024" cy="533400"/>
          </a:xfrm>
          <a:prstGeom prst="rect">
            <a:avLst/>
          </a:prstGeom>
          <a:noFill/>
          <a:ln w="25400">
            <a:solidFill>
              <a:srgbClr val="FF0000"/>
            </a:solidFill>
            <a:miter lim="800000"/>
            <a:headEnd type="none" w="sm" len="sm"/>
            <a:tailEnd type="none" w="sm" len="sm"/>
          </a:ln>
        </p:spPr>
        <p:txBody>
          <a:bodyPr wrap="none" lIns="91432" tIns="45716" rIns="91432" bIns="45716" anchor="ctr"/>
          <a:lstStyle/>
          <a:p>
            <a:endParaRPr lang="en-US"/>
          </a:p>
        </p:txBody>
      </p:sp>
      <p:sp>
        <p:nvSpPr>
          <p:cNvPr id="202760" name="Text Box 8"/>
          <p:cNvSpPr txBox="1">
            <a:spLocks noChangeArrowheads="1"/>
          </p:cNvSpPr>
          <p:nvPr/>
        </p:nvSpPr>
        <p:spPr bwMode="auto">
          <a:xfrm>
            <a:off x="5105401" y="1066801"/>
            <a:ext cx="3962400" cy="2534021"/>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r>
              <a:rPr lang="en-US" sz="1600" dirty="0" err="1">
                <a:solidFill>
                  <a:schemeClr val="bg1"/>
                </a:solidFill>
                <a:latin typeface="Times New Roman" pitchFamily="18" charset="0"/>
              </a:rPr>
              <a:t>CuAu</a:t>
            </a:r>
            <a:r>
              <a:rPr lang="en-US" sz="1600" dirty="0">
                <a:solidFill>
                  <a:schemeClr val="bg1"/>
                </a:solidFill>
                <a:latin typeface="Times New Roman" pitchFamily="18" charset="0"/>
              </a:rPr>
              <a:t> alloy is a good example of atomic number effects.</a:t>
            </a:r>
            <a:br>
              <a:rPr lang="en-US" sz="1600" dirty="0">
                <a:solidFill>
                  <a:schemeClr val="bg1"/>
                </a:solidFill>
                <a:latin typeface="Times New Roman" pitchFamily="18" charset="0"/>
              </a:rPr>
            </a:br>
            <a:r>
              <a:rPr lang="en-US" sz="1600" dirty="0">
                <a:solidFill>
                  <a:schemeClr val="bg1"/>
                </a:solidFill>
                <a:latin typeface="Times New Roman" pitchFamily="18" charset="0"/>
              </a:rPr>
              <a:t>Electron backscattering by Au is greater than for Cu, so Cu atoms have enhanced x-ray production due to both primary and backscattered electron bombardment.</a:t>
            </a:r>
            <a:br>
              <a:rPr lang="en-US" sz="1600" dirty="0">
                <a:solidFill>
                  <a:schemeClr val="bg1"/>
                </a:solidFill>
                <a:latin typeface="Times New Roman" pitchFamily="18" charset="0"/>
              </a:rPr>
            </a:br>
            <a:r>
              <a:rPr lang="en-US" sz="1600" dirty="0">
                <a:solidFill>
                  <a:schemeClr val="bg1"/>
                </a:solidFill>
                <a:latin typeface="Times New Roman" pitchFamily="18" charset="0"/>
              </a:rPr>
              <a:t/>
            </a:r>
            <a:br>
              <a:rPr lang="en-US" sz="1600" dirty="0">
                <a:solidFill>
                  <a:schemeClr val="bg1"/>
                </a:solidFill>
                <a:latin typeface="Times New Roman" pitchFamily="18" charset="0"/>
              </a:rPr>
            </a:br>
            <a:r>
              <a:rPr lang="en-US" sz="1600" dirty="0">
                <a:solidFill>
                  <a:schemeClr val="bg1"/>
                </a:solidFill>
                <a:latin typeface="Times New Roman" pitchFamily="18" charset="0"/>
              </a:rPr>
              <a:t>The emitted Cu K</a:t>
            </a:r>
            <a:r>
              <a:rPr lang="en-US" sz="1600" dirty="0">
                <a:solidFill>
                  <a:schemeClr val="bg1"/>
                </a:solidFill>
                <a:latin typeface="Symbol" pitchFamily="18" charset="2"/>
              </a:rPr>
              <a:t>a</a:t>
            </a:r>
            <a:r>
              <a:rPr lang="en-US" sz="1600" dirty="0">
                <a:solidFill>
                  <a:schemeClr val="bg1"/>
                </a:solidFill>
                <a:latin typeface="Times New Roman" pitchFamily="18" charset="0"/>
              </a:rPr>
              <a:t> intensity is higher due to backscattering and the ZEDCOR value of 0.75 reduces the Cu k-ratio to correct for this.</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Footer Placeholder 3"/>
          <p:cNvSpPr>
            <a:spLocks noGrp="1"/>
          </p:cNvSpPr>
          <p:nvPr>
            <p:ph type="ftr" sz="quarter" idx="10"/>
          </p:nvPr>
        </p:nvSpPr>
        <p:spPr/>
        <p:txBody>
          <a:bodyPr/>
          <a:lstStyle/>
          <a:p>
            <a:r>
              <a:rPr lang="en-US" smtClean="0"/>
              <a:t>Carpenter EPMA Overview 2013</a:t>
            </a:r>
            <a:endParaRPr lang="en-US"/>
          </a:p>
        </p:txBody>
      </p:sp>
      <p:sp>
        <p:nvSpPr>
          <p:cNvPr id="203779" name="Slide Number Placeholder 4"/>
          <p:cNvSpPr>
            <a:spLocks noGrp="1"/>
          </p:cNvSpPr>
          <p:nvPr>
            <p:ph type="sldNum" sz="quarter" idx="11"/>
          </p:nvPr>
        </p:nvSpPr>
        <p:spPr/>
        <p:txBody>
          <a:bodyPr/>
          <a:lstStyle/>
          <a:p>
            <a:fld id="{B94B88E7-05AF-4287-95BF-7489BE2C7CD4}" type="slidenum">
              <a:rPr lang="en-US"/>
              <a:pPr/>
              <a:t>147</a:t>
            </a:fld>
            <a:endParaRPr lang="en-US"/>
          </a:p>
        </p:txBody>
      </p:sp>
      <p:sp>
        <p:nvSpPr>
          <p:cNvPr id="203780" name="Rectangle 2"/>
          <p:cNvSpPr>
            <a:spLocks noGrp="1" noChangeArrowheads="1"/>
          </p:cNvSpPr>
          <p:nvPr>
            <p:ph type="title"/>
          </p:nvPr>
        </p:nvSpPr>
        <p:spPr>
          <a:xfrm>
            <a:off x="547688" y="179388"/>
            <a:ext cx="8210550" cy="538162"/>
          </a:xfrm>
        </p:spPr>
        <p:txBody>
          <a:bodyPr/>
          <a:lstStyle/>
          <a:p>
            <a:r>
              <a:rPr lang="en-US" smtClean="0"/>
              <a:t>Electron – Specimen Interactions</a:t>
            </a:r>
          </a:p>
        </p:txBody>
      </p:sp>
      <p:sp>
        <p:nvSpPr>
          <p:cNvPr id="203781" name="Rectangle 3"/>
          <p:cNvSpPr>
            <a:spLocks noGrp="1" noChangeArrowheads="1"/>
          </p:cNvSpPr>
          <p:nvPr>
            <p:ph type="body" idx="1"/>
          </p:nvPr>
        </p:nvSpPr>
        <p:spPr>
          <a:xfrm>
            <a:off x="609600" y="990600"/>
            <a:ext cx="7721600" cy="5334000"/>
          </a:xfrm>
        </p:spPr>
        <p:txBody>
          <a:bodyPr/>
          <a:lstStyle/>
          <a:p>
            <a:r>
              <a:rPr lang="en-US" smtClean="0"/>
              <a:t>Electrons from the beam are involved in elastic and inelastic scattering events in the sample.</a:t>
            </a:r>
          </a:p>
          <a:p>
            <a:r>
              <a:rPr lang="en-US" smtClean="0"/>
              <a:t>Elastic scattering is responsible for backscattered-electrons and is a valuable compositional imaging tool, due to Z contrast.</a:t>
            </a:r>
          </a:p>
          <a:p>
            <a:r>
              <a:rPr lang="en-US" smtClean="0"/>
              <a:t>Inelastic scattering is responsible for characteristic and continuum x-ray production, secondary and Auger electrons, electron-hole pairs in Si(Li) detector, cathodoluminescence (long </a:t>
            </a:r>
            <a:r>
              <a:rPr lang="en-US" smtClean="0">
                <a:latin typeface="Symbol" pitchFamily="18" charset="2"/>
              </a:rPr>
              <a:t>l</a:t>
            </a:r>
            <a:r>
              <a:rPr lang="en-US" smtClean="0"/>
              <a:t> radiation in vis, UV, and IR), lattice vibrations (phonons), and electron oscillations (plasmons).</a:t>
            </a:r>
          </a:p>
          <a:p>
            <a:r>
              <a:rPr lang="en-US" smtClean="0"/>
              <a:t>The probability of an elastic or inelastic scattering event taking place is described by Q, the scattering cross-section, (units cm</a:t>
            </a:r>
            <a:r>
              <a:rPr lang="en-US" baseline="30000" smtClean="0"/>
              <a:t>2</a:t>
            </a:r>
            <a:r>
              <a:rPr lang="en-US" smtClean="0"/>
              <a:t>), so as Q increases, the “area” increases as does the likliehood of an event.</a:t>
            </a:r>
            <a:endParaRPr lang="en-US" baseline="30000" smtClean="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Footer Placeholder 3"/>
          <p:cNvSpPr>
            <a:spLocks noGrp="1"/>
          </p:cNvSpPr>
          <p:nvPr>
            <p:ph type="ftr" sz="quarter" idx="10"/>
          </p:nvPr>
        </p:nvSpPr>
        <p:spPr/>
        <p:txBody>
          <a:bodyPr/>
          <a:lstStyle/>
          <a:p>
            <a:r>
              <a:rPr lang="en-US" smtClean="0"/>
              <a:t>Carpenter EPMA Overview 2013</a:t>
            </a:r>
            <a:endParaRPr lang="en-US"/>
          </a:p>
        </p:txBody>
      </p:sp>
      <p:sp>
        <p:nvSpPr>
          <p:cNvPr id="204803" name="Slide Number Placeholder 4"/>
          <p:cNvSpPr>
            <a:spLocks noGrp="1"/>
          </p:cNvSpPr>
          <p:nvPr>
            <p:ph type="sldNum" sz="quarter" idx="11"/>
          </p:nvPr>
        </p:nvSpPr>
        <p:spPr/>
        <p:txBody>
          <a:bodyPr/>
          <a:lstStyle/>
          <a:p>
            <a:fld id="{ACC12AA6-D3AF-49AA-9311-4CB37F202432}" type="slidenum">
              <a:rPr lang="en-US"/>
              <a:pPr/>
              <a:t>148</a:t>
            </a:fld>
            <a:endParaRPr lang="en-US"/>
          </a:p>
        </p:txBody>
      </p:sp>
      <p:sp>
        <p:nvSpPr>
          <p:cNvPr id="204804" name="Rectangle 2"/>
          <p:cNvSpPr>
            <a:spLocks noGrp="1" noChangeArrowheads="1"/>
          </p:cNvSpPr>
          <p:nvPr>
            <p:ph type="title"/>
          </p:nvPr>
        </p:nvSpPr>
        <p:spPr>
          <a:xfrm>
            <a:off x="547688" y="179389"/>
            <a:ext cx="8210550" cy="493712"/>
          </a:xfrm>
        </p:spPr>
        <p:txBody>
          <a:bodyPr/>
          <a:lstStyle/>
          <a:p>
            <a:r>
              <a:rPr lang="en-US" smtClean="0"/>
              <a:t>Stopping Power S</a:t>
            </a:r>
          </a:p>
        </p:txBody>
      </p:sp>
      <p:sp>
        <p:nvSpPr>
          <p:cNvPr id="204805" name="Rectangle 3"/>
          <p:cNvSpPr>
            <a:spLocks noGrp="1" noChangeArrowheads="1"/>
          </p:cNvSpPr>
          <p:nvPr>
            <p:ph type="body" idx="1"/>
          </p:nvPr>
        </p:nvSpPr>
        <p:spPr>
          <a:xfrm>
            <a:off x="381000" y="914400"/>
            <a:ext cx="8458200" cy="5486400"/>
          </a:xfrm>
        </p:spPr>
        <p:txBody>
          <a:bodyPr/>
          <a:lstStyle/>
          <a:p>
            <a:r>
              <a:rPr lang="en-US" smtClean="0"/>
              <a:t>Electrons lose energy during inelastic scattering events.</a:t>
            </a:r>
          </a:p>
          <a:p>
            <a:r>
              <a:rPr lang="en-US" smtClean="0"/>
              <a:t>This energy loss, dE/ds is ~ 10 eV/nm.</a:t>
            </a:r>
          </a:p>
          <a:p>
            <a:r>
              <a:rPr lang="en-US" smtClean="0"/>
              <a:t>The energy loss increases with increasing beam energy, and with increasing atomic number.  These parameters are built-in to the stopping power formula.</a:t>
            </a:r>
          </a:p>
          <a:p>
            <a:r>
              <a:rPr lang="en-US" smtClean="0"/>
              <a:t>The “continuous slowing down” approximation is used in development of the stopping power relation.  That is, the electron is considered to slow down in equal steps for simplification.</a:t>
            </a:r>
          </a:p>
          <a:p>
            <a:r>
              <a:rPr lang="en-US" smtClean="0"/>
              <a:t>Stopping power S = - (1/</a:t>
            </a:r>
            <a:r>
              <a:rPr lang="en-US" smtClean="0">
                <a:latin typeface="Symbol" pitchFamily="18" charset="2"/>
              </a:rPr>
              <a:t>r)</a:t>
            </a:r>
            <a:r>
              <a:rPr lang="en-US" smtClean="0"/>
              <a:t> dE/ds.  Units are mass distance (g/cm</a:t>
            </a:r>
            <a:r>
              <a:rPr lang="en-US" baseline="30000" smtClean="0"/>
              <a:t>2</a:t>
            </a:r>
            <a:r>
              <a:rPr lang="en-US" smtClean="0"/>
              <a:t>), rather than linear distance.  The stopping power decreases with increasing Z, contrary to intuition.</a:t>
            </a:r>
          </a:p>
          <a:p>
            <a:r>
              <a:rPr lang="en-US" smtClean="0"/>
              <a:t>Stopping power is actually greater for low Z targets than high Z.  At 20 keV, the stopping power for Al is 50% greater than for Au.</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Footer Placeholder 3"/>
          <p:cNvSpPr>
            <a:spLocks noGrp="1"/>
          </p:cNvSpPr>
          <p:nvPr>
            <p:ph type="ftr" sz="quarter" idx="10"/>
          </p:nvPr>
        </p:nvSpPr>
        <p:spPr/>
        <p:txBody>
          <a:bodyPr/>
          <a:lstStyle/>
          <a:p>
            <a:r>
              <a:rPr lang="en-US" smtClean="0"/>
              <a:t>Carpenter EPMA Overview 2013</a:t>
            </a:r>
            <a:endParaRPr lang="en-US"/>
          </a:p>
        </p:txBody>
      </p:sp>
      <p:sp>
        <p:nvSpPr>
          <p:cNvPr id="205827" name="Slide Number Placeholder 4"/>
          <p:cNvSpPr>
            <a:spLocks noGrp="1"/>
          </p:cNvSpPr>
          <p:nvPr>
            <p:ph type="sldNum" sz="quarter" idx="11"/>
          </p:nvPr>
        </p:nvSpPr>
        <p:spPr/>
        <p:txBody>
          <a:bodyPr/>
          <a:lstStyle/>
          <a:p>
            <a:fld id="{48658355-DA1D-40FD-B80E-1EB6AC264300}" type="slidenum">
              <a:rPr lang="en-US"/>
              <a:pPr/>
              <a:t>149</a:t>
            </a:fld>
            <a:endParaRPr lang="en-US"/>
          </a:p>
        </p:txBody>
      </p:sp>
      <p:sp>
        <p:nvSpPr>
          <p:cNvPr id="205828" name="Rectangle 2"/>
          <p:cNvSpPr>
            <a:spLocks noGrp="1" noChangeArrowheads="1"/>
          </p:cNvSpPr>
          <p:nvPr>
            <p:ph type="title"/>
          </p:nvPr>
        </p:nvSpPr>
        <p:spPr>
          <a:xfrm>
            <a:off x="227014" y="90488"/>
            <a:ext cx="8467725" cy="476250"/>
          </a:xfrm>
        </p:spPr>
        <p:txBody>
          <a:bodyPr/>
          <a:lstStyle/>
          <a:p>
            <a:r>
              <a:rPr lang="en-US" smtClean="0"/>
              <a:t>Backscatter Correction R</a:t>
            </a:r>
          </a:p>
        </p:txBody>
      </p:sp>
      <p:sp>
        <p:nvSpPr>
          <p:cNvPr id="205829" name="Rectangle 3"/>
          <p:cNvSpPr>
            <a:spLocks noGrp="1" noChangeArrowheads="1"/>
          </p:cNvSpPr>
          <p:nvPr>
            <p:ph type="body" idx="1"/>
          </p:nvPr>
        </p:nvSpPr>
        <p:spPr>
          <a:xfrm>
            <a:off x="609601" y="990600"/>
            <a:ext cx="7789862" cy="5486400"/>
          </a:xfrm>
        </p:spPr>
        <p:txBody>
          <a:bodyPr/>
          <a:lstStyle/>
          <a:p>
            <a:r>
              <a:rPr lang="en-US" smtClean="0"/>
              <a:t>Electrons are elastically backscattered out of the sample.  Electrons enter the sample, producing x-rays, and scatter back out, also producing x-rays, but leaving the sample before expending all energy.  This is accounted for by the backscatter correction.</a:t>
            </a:r>
          </a:p>
          <a:p>
            <a:r>
              <a:rPr lang="en-US" smtClean="0"/>
              <a:t>The backscatter fraction </a:t>
            </a:r>
            <a:r>
              <a:rPr lang="en-US" smtClean="0">
                <a:latin typeface="Symbol" pitchFamily="18" charset="2"/>
              </a:rPr>
              <a:t>h </a:t>
            </a:r>
            <a:r>
              <a:rPr lang="en-US" smtClean="0"/>
              <a:t>is i</a:t>
            </a:r>
            <a:r>
              <a:rPr lang="en-US" baseline="-25000" smtClean="0"/>
              <a:t>bse</a:t>
            </a:r>
            <a:r>
              <a:rPr lang="en-US" smtClean="0"/>
              <a:t> / i</a:t>
            </a:r>
            <a:r>
              <a:rPr lang="en-US" baseline="-25000" smtClean="0"/>
              <a:t>b</a:t>
            </a:r>
            <a:r>
              <a:rPr lang="en-US" smtClean="0"/>
              <a:t>, the fraction of total beam electrons (i.e. probe current) that backscatter. </a:t>
            </a:r>
            <a:r>
              <a:rPr lang="en-US" smtClean="0">
                <a:latin typeface="Symbol" pitchFamily="18" charset="2"/>
              </a:rPr>
              <a:t>h</a:t>
            </a:r>
            <a:r>
              <a:rPr lang="en-US" smtClean="0">
                <a:solidFill>
                  <a:schemeClr val="tx2"/>
                </a:solidFill>
                <a:latin typeface="Symbol" pitchFamily="18" charset="2"/>
              </a:rPr>
              <a:t> </a:t>
            </a:r>
            <a:r>
              <a:rPr lang="en-US" smtClean="0"/>
              <a:t>increases with atomic number Z, and forms the basis for atomic number contrast in backscattered electron imaging.</a:t>
            </a:r>
          </a:p>
          <a:p>
            <a:r>
              <a:rPr lang="en-US" smtClean="0"/>
              <a:t>Backscattered electrons have an energy distribution that is a function of Z.  As Z increases, </a:t>
            </a:r>
            <a:r>
              <a:rPr lang="en-US" smtClean="0">
                <a:latin typeface="Symbol" pitchFamily="18" charset="2"/>
              </a:rPr>
              <a:t>h</a:t>
            </a:r>
            <a:r>
              <a:rPr lang="en-US" smtClean="0"/>
              <a:t>, the fraction of bse’s increases, and also the energy distribution becomes more peaked and increases relative to the excitation energy of the beam electrons.</a:t>
            </a:r>
            <a:endParaRPr lang="en-US" smtClean="0">
              <a:solidFill>
                <a:schemeClr val="tx2"/>
              </a:solidFill>
              <a:latin typeface="Symbol" pitchFamily="18" charset="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1"/>
          <p:cNvSpPr>
            <a:spLocks noGrp="1"/>
          </p:cNvSpPr>
          <p:nvPr>
            <p:ph type="ftr" sz="quarter" idx="10"/>
          </p:nvPr>
        </p:nvSpPr>
        <p:spPr/>
        <p:txBody>
          <a:bodyPr/>
          <a:lstStyle/>
          <a:p>
            <a:r>
              <a:rPr lang="en-US" smtClean="0"/>
              <a:t>Carpenter EPMA Overview 2013</a:t>
            </a:r>
            <a:endParaRPr lang="en-US"/>
          </a:p>
        </p:txBody>
      </p:sp>
      <p:sp>
        <p:nvSpPr>
          <p:cNvPr id="28675" name="Slide Number Placeholder 2"/>
          <p:cNvSpPr>
            <a:spLocks noGrp="1"/>
          </p:cNvSpPr>
          <p:nvPr>
            <p:ph type="sldNum" sz="quarter" idx="11"/>
          </p:nvPr>
        </p:nvSpPr>
        <p:spPr/>
        <p:txBody>
          <a:bodyPr/>
          <a:lstStyle/>
          <a:p>
            <a:fld id="{0F478055-1E31-49E8-831A-08729DF0EA63}" type="slidenum">
              <a:rPr lang="en-US"/>
              <a:pPr/>
              <a:t>15</a:t>
            </a:fld>
            <a:endParaRPr lang="en-US"/>
          </a:p>
        </p:txBody>
      </p:sp>
      <p:sp>
        <p:nvSpPr>
          <p:cNvPr id="28676" name="Rectangle 2"/>
          <p:cNvSpPr>
            <a:spLocks noGrp="1" noChangeArrowheads="1"/>
          </p:cNvSpPr>
          <p:nvPr>
            <p:ph type="title" idx="4294967295"/>
          </p:nvPr>
        </p:nvSpPr>
        <p:spPr>
          <a:xfrm>
            <a:off x="685800" y="0"/>
            <a:ext cx="7780338" cy="609600"/>
          </a:xfrm>
        </p:spPr>
        <p:txBody>
          <a:bodyPr lIns="91432" tIns="45716" rIns="91432" bIns="45716" anchor="ctr"/>
          <a:lstStyle/>
          <a:p>
            <a:pPr eaLnBrk="1" hangingPunct="1"/>
            <a:r>
              <a:rPr lang="en-US" sz="2800" dirty="0" smtClean="0"/>
              <a:t>EPMA Summary: ZAF and X-ray Correction</a:t>
            </a:r>
          </a:p>
        </p:txBody>
      </p:sp>
      <p:sp>
        <p:nvSpPr>
          <p:cNvPr id="28677" name="Rectangle 3"/>
          <p:cNvSpPr>
            <a:spLocks noGrp="1" noChangeArrowheads="1"/>
          </p:cNvSpPr>
          <p:nvPr>
            <p:ph type="body" idx="4294967295"/>
          </p:nvPr>
        </p:nvSpPr>
        <p:spPr>
          <a:xfrm>
            <a:off x="304800" y="914401"/>
            <a:ext cx="8305800" cy="2057400"/>
          </a:xfrm>
        </p:spPr>
        <p:txBody>
          <a:bodyPr lIns="91432" tIns="45716" rIns="91432" bIns="45716"/>
          <a:lstStyle/>
          <a:p>
            <a:pPr eaLnBrk="1" hangingPunct="1">
              <a:lnSpc>
                <a:spcPct val="80000"/>
              </a:lnSpc>
            </a:pPr>
            <a:r>
              <a:rPr lang="en-US" sz="2000" dirty="0" smtClean="0"/>
              <a:t>Z: atomic number factor Z corrects for differential (S) stopping power and (R) backscattering between the sample and standard.  </a:t>
            </a:r>
            <a:br>
              <a:rPr lang="en-US" sz="2000" dirty="0" smtClean="0"/>
            </a:br>
            <a:r>
              <a:rPr lang="en-US" sz="2000" dirty="0" smtClean="0"/>
              <a:t>	Example:  Al K</a:t>
            </a:r>
            <a:r>
              <a:rPr lang="en-US" sz="2000" dirty="0" smtClean="0">
                <a:latin typeface="Symbol" pitchFamily="18" charset="2"/>
              </a:rPr>
              <a:t>a</a:t>
            </a:r>
            <a:r>
              <a:rPr lang="en-US" sz="2000" dirty="0" smtClean="0"/>
              <a:t> in Al</a:t>
            </a:r>
            <a:r>
              <a:rPr lang="en-US" sz="2000" baseline="-25000" dirty="0" smtClean="0"/>
              <a:t>3</a:t>
            </a:r>
            <a:r>
              <a:rPr lang="en-US" sz="2000" dirty="0" smtClean="0"/>
              <a:t>Cu</a:t>
            </a:r>
            <a:r>
              <a:rPr lang="en-US" sz="2000" baseline="-25000" dirty="0" smtClean="0"/>
              <a:t>97</a:t>
            </a:r>
            <a:r>
              <a:rPr lang="en-US" sz="2000" dirty="0" smtClean="0"/>
              <a:t> with avg. Z = 28.8</a:t>
            </a:r>
            <a:br>
              <a:rPr lang="en-US" sz="2000" dirty="0" smtClean="0"/>
            </a:br>
            <a:r>
              <a:rPr lang="en-US" sz="2000" dirty="0" smtClean="0"/>
              <a:t>	vs. pure element standards: Al Z = 13, Cu Z = 29</a:t>
            </a:r>
            <a:br>
              <a:rPr lang="en-US" sz="2000" dirty="0" smtClean="0"/>
            </a:br>
            <a:r>
              <a:rPr lang="en-US" sz="2000" dirty="0" smtClean="0"/>
              <a:t>	Large Z correction when large difference in Z</a:t>
            </a:r>
          </a:p>
          <a:p>
            <a:pPr eaLnBrk="1" hangingPunct="1">
              <a:lnSpc>
                <a:spcPct val="80000"/>
              </a:lnSpc>
            </a:pPr>
            <a:r>
              <a:rPr lang="en-US" sz="2000" dirty="0" smtClean="0"/>
              <a:t>Note that R/S compensates so Z factor is not typically large</a:t>
            </a:r>
          </a:p>
          <a:p>
            <a:pPr eaLnBrk="1" hangingPunct="1">
              <a:lnSpc>
                <a:spcPct val="80000"/>
              </a:lnSpc>
            </a:pPr>
            <a:r>
              <a:rPr lang="en-US" sz="2000" dirty="0" smtClean="0"/>
              <a:t>ZAF factors typically presented as multiplicative factors</a:t>
            </a:r>
          </a:p>
        </p:txBody>
      </p:sp>
      <p:sp>
        <p:nvSpPr>
          <p:cNvPr id="28678" name="Text Box 4"/>
          <p:cNvSpPr txBox="1">
            <a:spLocks noChangeArrowheads="1"/>
          </p:cNvSpPr>
          <p:nvPr/>
        </p:nvSpPr>
        <p:spPr bwMode="auto">
          <a:xfrm>
            <a:off x="533400" y="2971801"/>
            <a:ext cx="7772400" cy="3208563"/>
          </a:xfrm>
          <a:prstGeom prst="rect">
            <a:avLst/>
          </a:prstGeom>
          <a:noFill/>
          <a:ln w="12700">
            <a:noFill/>
            <a:miter lim="800000"/>
            <a:headEnd type="none" w="sm" len="sm"/>
            <a:tailEnd type="none" w="sm" len="sm"/>
          </a:ln>
        </p:spPr>
        <p:txBody>
          <a:bodyPr lIns="91432" tIns="45716" rIns="91432" bIns="45716">
            <a:spAutoFit/>
          </a:bodyPr>
          <a:lstStyle/>
          <a:p>
            <a:r>
              <a:rPr lang="en-US" sz="1800" dirty="0" err="1">
                <a:solidFill>
                  <a:schemeClr val="bg1"/>
                </a:solidFill>
                <a:latin typeface="Times New Roman" pitchFamily="18" charset="0"/>
              </a:rPr>
              <a:t>CalcZAF</a:t>
            </a:r>
            <a:r>
              <a:rPr lang="en-US" sz="1800" dirty="0">
                <a:solidFill>
                  <a:schemeClr val="bg1"/>
                </a:solidFill>
                <a:latin typeface="Times New Roman" pitchFamily="18" charset="0"/>
              </a:rPr>
              <a:t> Results for Al</a:t>
            </a:r>
            <a:r>
              <a:rPr lang="en-US" sz="1800" baseline="-25000" dirty="0">
                <a:solidFill>
                  <a:schemeClr val="bg1"/>
                </a:solidFill>
                <a:latin typeface="Times New Roman" pitchFamily="18" charset="0"/>
              </a:rPr>
              <a:t>3</a:t>
            </a:r>
            <a:r>
              <a:rPr lang="en-US" sz="1800" dirty="0">
                <a:solidFill>
                  <a:schemeClr val="bg1"/>
                </a:solidFill>
                <a:latin typeface="Times New Roman" pitchFamily="18" charset="0"/>
              </a:rPr>
              <a:t>Cu</a:t>
            </a:r>
            <a:r>
              <a:rPr lang="en-US" sz="1800" baseline="-25000" dirty="0">
                <a:solidFill>
                  <a:schemeClr val="bg1"/>
                </a:solidFill>
                <a:latin typeface="Times New Roman" pitchFamily="18" charset="0"/>
              </a:rPr>
              <a:t>97</a:t>
            </a:r>
            <a:r>
              <a:rPr lang="en-US" sz="1800" dirty="0">
                <a:solidFill>
                  <a:schemeClr val="bg1"/>
                </a:solidFill>
                <a:latin typeface="Times New Roman" pitchFamily="18" charset="0"/>
              </a:rPr>
              <a:t> Sample (also shows large A correction for Al K</a:t>
            </a:r>
            <a:r>
              <a:rPr lang="en-US" sz="1800" dirty="0">
                <a:solidFill>
                  <a:schemeClr val="bg1"/>
                </a:solidFill>
                <a:latin typeface="Symbol" pitchFamily="18" charset="2"/>
              </a:rPr>
              <a:t>a</a:t>
            </a:r>
            <a:r>
              <a:rPr lang="en-US" sz="1800" dirty="0">
                <a:solidFill>
                  <a:schemeClr val="bg1"/>
                </a:solidFill>
                <a:latin typeface="Times New Roman" pitchFamily="18" charset="0"/>
              </a:rPr>
              <a:t>)</a:t>
            </a:r>
            <a:br>
              <a:rPr lang="en-US" sz="1800" dirty="0">
                <a:solidFill>
                  <a:schemeClr val="bg1"/>
                </a:solidFill>
                <a:latin typeface="Times New Roman" pitchFamily="18" charset="0"/>
              </a:rPr>
            </a:br>
            <a:r>
              <a:rPr lang="en-US" sz="1400" dirty="0">
                <a:solidFill>
                  <a:schemeClr val="bg1"/>
                </a:solidFill>
                <a:latin typeface="Times New Roman" pitchFamily="18" charset="0"/>
              </a:rPr>
              <a:t>calculated at 15 </a:t>
            </a:r>
            <a:r>
              <a:rPr lang="en-US" sz="1400" dirty="0" err="1">
                <a:solidFill>
                  <a:schemeClr val="bg1"/>
                </a:solidFill>
                <a:latin typeface="Times New Roman" pitchFamily="18" charset="0"/>
              </a:rPr>
              <a:t>keV</a:t>
            </a:r>
            <a:r>
              <a:rPr lang="en-US" sz="1400" dirty="0">
                <a:solidFill>
                  <a:schemeClr val="bg1"/>
                </a:solidFill>
                <a:latin typeface="Times New Roman" pitchFamily="18" charset="0"/>
              </a:rPr>
              <a:t> and 40 degree takeoff angle:</a:t>
            </a:r>
            <a:r>
              <a:rPr lang="en-US" sz="1200" dirty="0">
                <a:solidFill>
                  <a:schemeClr val="bg1"/>
                </a:solidFill>
                <a:latin typeface="CourierPS" pitchFamily="49" charset="0"/>
              </a:rPr>
              <a:t/>
            </a:r>
            <a:br>
              <a:rPr lang="en-US" sz="1200" dirty="0">
                <a:solidFill>
                  <a:schemeClr val="bg1"/>
                </a:solidFill>
                <a:latin typeface="CourierPS" pitchFamily="49" charset="0"/>
              </a:rPr>
            </a:br>
            <a:r>
              <a:rPr lang="en-US" sz="1200" dirty="0">
                <a:solidFill>
                  <a:schemeClr val="bg1"/>
                </a:solidFill>
                <a:latin typeface="CourierPS" pitchFamily="49" charset="0"/>
              </a:rPr>
              <a:t/>
            </a:r>
            <a:br>
              <a:rPr lang="en-US" sz="1200" dirty="0">
                <a:solidFill>
                  <a:schemeClr val="bg1"/>
                </a:solidFill>
                <a:latin typeface="CourierPS" pitchFamily="49" charset="0"/>
              </a:rPr>
            </a:br>
            <a:r>
              <a:rPr lang="en-US" sz="1200" dirty="0">
                <a:solidFill>
                  <a:schemeClr val="bg1"/>
                </a:solidFill>
                <a:latin typeface="CourierPS" pitchFamily="49" charset="0"/>
              </a:rPr>
              <a:t>	  </a:t>
            </a:r>
            <a:r>
              <a:rPr lang="en-US" sz="1800" b="1" dirty="0">
                <a:solidFill>
                  <a:schemeClr val="bg1"/>
                </a:solidFill>
                <a:latin typeface="Times New Roman" pitchFamily="18" charset="0"/>
              </a:rPr>
              <a:t>A         F          Z         ZAF      S           R</a:t>
            </a:r>
            <a:r>
              <a:rPr lang="en-US" sz="1200" dirty="0">
                <a:solidFill>
                  <a:schemeClr val="bg1"/>
                </a:solidFill>
                <a:latin typeface="CourierPS" pitchFamily="49" charset="0"/>
              </a:rPr>
              <a:t>       </a:t>
            </a:r>
          </a:p>
          <a:p>
            <a:r>
              <a:rPr lang="en-US" sz="1200" dirty="0">
                <a:solidFill>
                  <a:schemeClr val="bg1"/>
                </a:solidFill>
                <a:latin typeface="CourierPS" pitchFamily="49" charset="0"/>
              </a:rPr>
              <a:t> </a:t>
            </a:r>
            <a:r>
              <a:rPr lang="en-US" sz="1200" b="1" dirty="0">
                <a:solidFill>
                  <a:schemeClr val="bg1"/>
                </a:solidFill>
                <a:latin typeface="CourierPS" pitchFamily="49" charset="0"/>
              </a:rPr>
              <a:t>ELEMENT  ABSCOR  FLUCOR  </a:t>
            </a:r>
            <a:r>
              <a:rPr lang="en-US" sz="1200" b="1" dirty="0">
                <a:solidFill>
                  <a:srgbClr val="CC0000"/>
                </a:solidFill>
                <a:latin typeface="CourierPS" pitchFamily="49" charset="0"/>
              </a:rPr>
              <a:t>ZEDCOR</a:t>
            </a:r>
            <a:r>
              <a:rPr lang="en-US" sz="1200" b="1" dirty="0">
                <a:solidFill>
                  <a:schemeClr val="bg1"/>
                </a:solidFill>
                <a:latin typeface="CourierPS" pitchFamily="49" charset="0"/>
              </a:rPr>
              <a:t>  ZAFCOR </a:t>
            </a:r>
            <a:r>
              <a:rPr lang="en-US" sz="1200" b="1" dirty="0">
                <a:solidFill>
                  <a:srgbClr val="CC0000"/>
                </a:solidFill>
                <a:latin typeface="CourierPS" pitchFamily="49" charset="0"/>
              </a:rPr>
              <a:t>STP-POW BKS-COR</a:t>
            </a:r>
            <a:r>
              <a:rPr lang="en-US" sz="1200" b="1" dirty="0">
                <a:solidFill>
                  <a:schemeClr val="bg1"/>
                </a:solidFill>
                <a:latin typeface="CourierPS" pitchFamily="49" charset="0"/>
              </a:rPr>
              <a:t>   F(x)u      </a:t>
            </a:r>
            <a:r>
              <a:rPr lang="en-US" sz="1200" b="1" dirty="0" err="1">
                <a:solidFill>
                  <a:schemeClr val="bg1"/>
                </a:solidFill>
                <a:latin typeface="CourierPS" pitchFamily="49" charset="0"/>
              </a:rPr>
              <a:t>Ec</a:t>
            </a:r>
            <a:r>
              <a:rPr lang="en-US" sz="1200" b="1" dirty="0">
                <a:solidFill>
                  <a:schemeClr val="bg1"/>
                </a:solidFill>
                <a:latin typeface="CourierPS" pitchFamily="49" charset="0"/>
              </a:rPr>
              <a:t>   </a:t>
            </a:r>
            <a:r>
              <a:rPr lang="en-US" sz="1200" b="1" dirty="0" err="1">
                <a:solidFill>
                  <a:schemeClr val="bg1"/>
                </a:solidFill>
                <a:latin typeface="CourierPS" pitchFamily="49" charset="0"/>
              </a:rPr>
              <a:t>Eo</a:t>
            </a:r>
            <a:r>
              <a:rPr lang="en-US" sz="1200" b="1" dirty="0">
                <a:solidFill>
                  <a:schemeClr val="bg1"/>
                </a:solidFill>
                <a:latin typeface="CourierPS" pitchFamily="49" charset="0"/>
              </a:rPr>
              <a:t>/</a:t>
            </a:r>
            <a:r>
              <a:rPr lang="en-US" sz="1200" b="1" dirty="0" err="1">
                <a:solidFill>
                  <a:schemeClr val="bg1"/>
                </a:solidFill>
                <a:latin typeface="CourierPS" pitchFamily="49" charset="0"/>
              </a:rPr>
              <a:t>Ec</a:t>
            </a:r>
            <a:endParaRPr lang="en-US" sz="1200" b="1" dirty="0">
              <a:solidFill>
                <a:schemeClr val="bg1"/>
              </a:solidFill>
              <a:latin typeface="CourierPS" pitchFamily="49" charset="0"/>
            </a:endParaRPr>
          </a:p>
          <a:p>
            <a:r>
              <a:rPr lang="en-US" sz="1200" b="1" dirty="0">
                <a:solidFill>
                  <a:schemeClr val="bg1"/>
                </a:solidFill>
                <a:latin typeface="CourierPS" pitchFamily="49" charset="0"/>
              </a:rPr>
              <a:t>   Cu ka  1.0000  1.0000  </a:t>
            </a:r>
            <a:r>
              <a:rPr lang="en-US" sz="1200" b="1" dirty="0">
                <a:solidFill>
                  <a:srgbClr val="CC0000"/>
                </a:solidFill>
                <a:latin typeface="CourierPS" pitchFamily="49" charset="0"/>
              </a:rPr>
              <a:t>1.0024</a:t>
            </a:r>
            <a:r>
              <a:rPr lang="en-US" sz="1200" b="1" dirty="0">
                <a:solidFill>
                  <a:schemeClr val="bg1"/>
                </a:solidFill>
                <a:latin typeface="CourierPS" pitchFamily="49" charset="0"/>
              </a:rPr>
              <a:t>  1.0024  </a:t>
            </a:r>
            <a:r>
              <a:rPr lang="en-US" sz="1200" b="1" dirty="0">
                <a:solidFill>
                  <a:srgbClr val="CC0000"/>
                </a:solidFill>
                <a:latin typeface="CourierPS" pitchFamily="49" charset="0"/>
              </a:rPr>
              <a:t>1.0032   .9992</a:t>
            </a:r>
            <a:r>
              <a:rPr lang="en-US" sz="1200" b="1" dirty="0">
                <a:solidFill>
                  <a:schemeClr val="bg1"/>
                </a:solidFill>
                <a:latin typeface="CourierPS" pitchFamily="49" charset="0"/>
              </a:rPr>
              <a:t>   .9899  8.9790  1.6706</a:t>
            </a:r>
          </a:p>
          <a:p>
            <a:r>
              <a:rPr lang="en-US" sz="1200" b="1" dirty="0">
                <a:solidFill>
                  <a:schemeClr val="bg1"/>
                </a:solidFill>
                <a:latin typeface="CourierPS" pitchFamily="49" charset="0"/>
              </a:rPr>
              <a:t>   Al ka  </a:t>
            </a:r>
            <a:r>
              <a:rPr lang="en-US" sz="1200" b="1" dirty="0">
                <a:solidFill>
                  <a:srgbClr val="CC0000"/>
                </a:solidFill>
                <a:latin typeface="CourierPS" pitchFamily="49" charset="0"/>
              </a:rPr>
              <a:t>2.5365</a:t>
            </a:r>
            <a:r>
              <a:rPr lang="en-US" sz="1200" b="1" dirty="0">
                <a:solidFill>
                  <a:schemeClr val="bg1"/>
                </a:solidFill>
                <a:latin typeface="CourierPS" pitchFamily="49" charset="0"/>
              </a:rPr>
              <a:t>  1.0000   </a:t>
            </a:r>
            <a:r>
              <a:rPr lang="en-US" sz="1200" b="1" dirty="0">
                <a:solidFill>
                  <a:srgbClr val="CC0000"/>
                </a:solidFill>
                <a:latin typeface="CourierPS" pitchFamily="49" charset="0"/>
              </a:rPr>
              <a:t>.8904</a:t>
            </a:r>
            <a:r>
              <a:rPr lang="en-US" sz="1200" b="1" dirty="0">
                <a:solidFill>
                  <a:schemeClr val="bg1"/>
                </a:solidFill>
                <a:latin typeface="CourierPS" pitchFamily="49" charset="0"/>
              </a:rPr>
              <a:t>  2.2586   </a:t>
            </a:r>
            <a:r>
              <a:rPr lang="en-US" sz="1200" b="1" dirty="0">
                <a:solidFill>
                  <a:srgbClr val="CC0000"/>
                </a:solidFill>
                <a:latin typeface="CourierPS" pitchFamily="49" charset="0"/>
              </a:rPr>
              <a:t>.7872  1.1311</a:t>
            </a:r>
            <a:r>
              <a:rPr lang="en-US" sz="1200" b="1" dirty="0">
                <a:solidFill>
                  <a:schemeClr val="bg1"/>
                </a:solidFill>
                <a:latin typeface="CourierPS" pitchFamily="49" charset="0"/>
              </a:rPr>
              <a:t>   .3498  1.5600  9.6154</a:t>
            </a:r>
          </a:p>
          <a:p>
            <a:endParaRPr lang="en-US" sz="1200" b="1" dirty="0">
              <a:solidFill>
                <a:schemeClr val="bg1"/>
              </a:solidFill>
              <a:latin typeface="CourierPS" pitchFamily="49" charset="0"/>
            </a:endParaRPr>
          </a:p>
          <a:p>
            <a:r>
              <a:rPr lang="en-US" sz="1200" b="1" dirty="0">
                <a:solidFill>
                  <a:schemeClr val="bg1"/>
                </a:solidFill>
                <a:latin typeface="CourierPS" pitchFamily="49" charset="0"/>
              </a:rPr>
              <a:t> ELEMENT   K-RAW K-VALUE ELEMWT% OXIDWT% ATOMIC% FORMULA KILOVOL</a:t>
            </a:r>
          </a:p>
          <a:p>
            <a:r>
              <a:rPr lang="en-US" sz="1200" b="1" dirty="0">
                <a:solidFill>
                  <a:schemeClr val="bg1"/>
                </a:solidFill>
                <a:latin typeface="CourierPS" pitchFamily="49" charset="0"/>
              </a:rPr>
              <a:t>   Cu ka  .00000  .98471  98.704   -----  97.000    .970   15.00</a:t>
            </a:r>
          </a:p>
          <a:p>
            <a:r>
              <a:rPr lang="en-US" sz="1200" b="1" dirty="0">
                <a:solidFill>
                  <a:schemeClr val="bg1"/>
                </a:solidFill>
                <a:latin typeface="CourierPS" pitchFamily="49" charset="0"/>
              </a:rPr>
              <a:t>   Al ka  .00000  .00574   1.296   -----   3.000    .030   15.00</a:t>
            </a:r>
          </a:p>
          <a:p>
            <a:r>
              <a:rPr lang="en-US" sz="1200" b="1" dirty="0">
                <a:solidFill>
                  <a:schemeClr val="bg1"/>
                </a:solidFill>
                <a:latin typeface="CourierPS" pitchFamily="49" charset="0"/>
              </a:rPr>
              <a:t>   TOTAL:                100.000   ----- 100.000   1.000</a:t>
            </a:r>
            <a:br>
              <a:rPr lang="en-US" sz="1200" b="1" dirty="0">
                <a:solidFill>
                  <a:schemeClr val="bg1"/>
                </a:solidFill>
                <a:latin typeface="CourierPS" pitchFamily="49" charset="0"/>
              </a:rPr>
            </a:br>
            <a:r>
              <a:rPr lang="en-US" sz="1200" b="1" dirty="0">
                <a:solidFill>
                  <a:schemeClr val="bg1"/>
                </a:solidFill>
                <a:latin typeface="CourierPS" pitchFamily="49" charset="0"/>
              </a:rPr>
              <a:t/>
            </a:r>
            <a:br>
              <a:rPr lang="en-US" sz="1200" b="1" dirty="0">
                <a:solidFill>
                  <a:schemeClr val="bg1"/>
                </a:solidFill>
                <a:latin typeface="CourierPS" pitchFamily="49" charset="0"/>
              </a:rPr>
            </a:br>
            <a:r>
              <a:rPr lang="en-US" sz="1600" dirty="0">
                <a:solidFill>
                  <a:schemeClr val="bg1"/>
                </a:solidFill>
                <a:latin typeface="Times New Roman" pitchFamily="18" charset="0"/>
              </a:rPr>
              <a:t>C = k * ZAF, for Al: C = 0.00574 * 2.2586 = 0.01296 * 100% = 1.296 wt%</a:t>
            </a:r>
          </a:p>
          <a:p>
            <a:pPr>
              <a:spcBef>
                <a:spcPct val="50000"/>
              </a:spcBef>
            </a:pPr>
            <a:endParaRPr lang="en-US" sz="1200" b="1" dirty="0">
              <a:solidFill>
                <a:schemeClr val="bg1"/>
              </a:solidFill>
              <a:latin typeface="CourierPS" pitchFamily="49" charset="0"/>
            </a:endParaRPr>
          </a:p>
        </p:txBody>
      </p:sp>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Footer Placeholder 3"/>
          <p:cNvSpPr>
            <a:spLocks noGrp="1"/>
          </p:cNvSpPr>
          <p:nvPr>
            <p:ph type="ftr" sz="quarter" idx="10"/>
          </p:nvPr>
        </p:nvSpPr>
        <p:spPr/>
        <p:txBody>
          <a:bodyPr/>
          <a:lstStyle/>
          <a:p>
            <a:r>
              <a:rPr lang="en-US" smtClean="0"/>
              <a:t>Carpenter EPMA Overview 2013</a:t>
            </a:r>
            <a:endParaRPr lang="en-US"/>
          </a:p>
        </p:txBody>
      </p:sp>
      <p:sp>
        <p:nvSpPr>
          <p:cNvPr id="206851" name="Slide Number Placeholder 4"/>
          <p:cNvSpPr>
            <a:spLocks noGrp="1"/>
          </p:cNvSpPr>
          <p:nvPr>
            <p:ph type="sldNum" sz="quarter" idx="11"/>
          </p:nvPr>
        </p:nvSpPr>
        <p:spPr/>
        <p:txBody>
          <a:bodyPr/>
          <a:lstStyle/>
          <a:p>
            <a:fld id="{29E88526-4A53-4500-AD9C-B5AB0D8054A3}" type="slidenum">
              <a:rPr lang="en-US"/>
              <a:pPr/>
              <a:t>150</a:t>
            </a:fld>
            <a:endParaRPr lang="en-US"/>
          </a:p>
        </p:txBody>
      </p:sp>
      <p:sp>
        <p:nvSpPr>
          <p:cNvPr id="206852" name="Rectangle 2"/>
          <p:cNvSpPr>
            <a:spLocks noGrp="1" noChangeArrowheads="1"/>
          </p:cNvSpPr>
          <p:nvPr>
            <p:ph type="title"/>
          </p:nvPr>
        </p:nvSpPr>
        <p:spPr>
          <a:xfrm>
            <a:off x="227014" y="90488"/>
            <a:ext cx="8610599" cy="476250"/>
          </a:xfrm>
        </p:spPr>
        <p:txBody>
          <a:bodyPr/>
          <a:lstStyle/>
          <a:p>
            <a:r>
              <a:rPr lang="en-US" smtClean="0"/>
              <a:t>Backscatter Correction R</a:t>
            </a:r>
          </a:p>
        </p:txBody>
      </p:sp>
      <p:sp>
        <p:nvSpPr>
          <p:cNvPr id="206853" name="Rectangle 3"/>
          <p:cNvSpPr>
            <a:spLocks noGrp="1" noChangeArrowheads="1"/>
          </p:cNvSpPr>
          <p:nvPr>
            <p:ph type="body" idx="1"/>
          </p:nvPr>
        </p:nvSpPr>
        <p:spPr>
          <a:xfrm>
            <a:off x="609601" y="1066800"/>
            <a:ext cx="7789862" cy="5105400"/>
          </a:xfrm>
        </p:spPr>
        <p:txBody>
          <a:bodyPr/>
          <a:lstStyle/>
          <a:p>
            <a:r>
              <a:rPr lang="en-US" smtClean="0"/>
              <a:t>As Z increases, more bse’s are produced, having an energy that increases towards E</a:t>
            </a:r>
            <a:r>
              <a:rPr lang="en-US" baseline="-25000" smtClean="0"/>
              <a:t>o</a:t>
            </a:r>
            <a:r>
              <a:rPr lang="en-US" smtClean="0"/>
              <a:t>.</a:t>
            </a:r>
          </a:p>
          <a:p>
            <a:r>
              <a:rPr lang="en-US" smtClean="0"/>
              <a:t>R, the backscatter correction factor, is the ratio of the total number of x-rays produced in the sample, compared to the amount that would have been produced had there been no backscattering.</a:t>
            </a:r>
          </a:p>
          <a:p>
            <a:r>
              <a:rPr lang="en-US" smtClean="0"/>
              <a:t>R is typically 0.5-1, and approaches 1 for low Z materials.  That is, it is important for high Z materials, and for large differences between Z of the sample and standard.</a:t>
            </a:r>
          </a:p>
          <a:p>
            <a:r>
              <a:rPr lang="en-US" smtClean="0"/>
              <a:t>R is a function of Z and of overvoltage U = E/E</a:t>
            </a:r>
            <a:r>
              <a:rPr lang="en-US" baseline="-25000" smtClean="0"/>
              <a:t>c</a:t>
            </a:r>
            <a:r>
              <a:rPr lang="en-US" smtClean="0"/>
              <a:t>.  As either Z or U increases, R decreases.  </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Footer Placeholder 3"/>
          <p:cNvSpPr>
            <a:spLocks noGrp="1"/>
          </p:cNvSpPr>
          <p:nvPr>
            <p:ph type="ftr" sz="quarter" idx="10"/>
          </p:nvPr>
        </p:nvSpPr>
        <p:spPr/>
        <p:txBody>
          <a:bodyPr/>
          <a:lstStyle/>
          <a:p>
            <a:r>
              <a:rPr lang="en-US" smtClean="0"/>
              <a:t>Carpenter EPMA Overview 2013</a:t>
            </a:r>
            <a:endParaRPr lang="en-US"/>
          </a:p>
        </p:txBody>
      </p:sp>
      <p:sp>
        <p:nvSpPr>
          <p:cNvPr id="207875" name="Slide Number Placeholder 4"/>
          <p:cNvSpPr>
            <a:spLocks noGrp="1"/>
          </p:cNvSpPr>
          <p:nvPr>
            <p:ph type="sldNum" sz="quarter" idx="11"/>
          </p:nvPr>
        </p:nvSpPr>
        <p:spPr/>
        <p:txBody>
          <a:bodyPr/>
          <a:lstStyle/>
          <a:p>
            <a:fld id="{97623901-FC14-4474-87AF-92705E333BDB}" type="slidenum">
              <a:rPr lang="en-US"/>
              <a:pPr/>
              <a:t>151</a:t>
            </a:fld>
            <a:endParaRPr lang="en-US"/>
          </a:p>
        </p:txBody>
      </p:sp>
      <p:sp>
        <p:nvSpPr>
          <p:cNvPr id="207876" name="Rectangle 2"/>
          <p:cNvSpPr>
            <a:spLocks noGrp="1" noChangeArrowheads="1"/>
          </p:cNvSpPr>
          <p:nvPr>
            <p:ph type="title"/>
          </p:nvPr>
        </p:nvSpPr>
        <p:spPr>
          <a:xfrm>
            <a:off x="227014" y="90489"/>
            <a:ext cx="8610599" cy="428625"/>
          </a:xfrm>
        </p:spPr>
        <p:txBody>
          <a:bodyPr/>
          <a:lstStyle/>
          <a:p>
            <a:r>
              <a:rPr lang="en-US" smtClean="0"/>
              <a:t>Atomic Number Correction Z</a:t>
            </a:r>
          </a:p>
        </p:txBody>
      </p:sp>
      <p:sp>
        <p:nvSpPr>
          <p:cNvPr id="207877" name="Rectangle 3"/>
          <p:cNvSpPr>
            <a:spLocks noGrp="1" noChangeArrowheads="1"/>
          </p:cNvSpPr>
          <p:nvPr>
            <p:ph type="body" idx="1"/>
          </p:nvPr>
        </p:nvSpPr>
        <p:spPr>
          <a:xfrm>
            <a:off x="677863" y="838200"/>
            <a:ext cx="7924800" cy="5410200"/>
          </a:xfrm>
        </p:spPr>
        <p:txBody>
          <a:bodyPr/>
          <a:lstStyle/>
          <a:p>
            <a:r>
              <a:rPr lang="en-US" smtClean="0"/>
              <a:t>The atomic number correction is formed by combining the stopping power correction S, with the backscatter correction R.  This is applied as a ratio comparing the magnitude of the corrections for the sample and standard:</a:t>
            </a:r>
            <a:br>
              <a:rPr lang="en-US" smtClean="0"/>
            </a:br>
            <a:r>
              <a:rPr lang="en-US" smtClean="0"/>
              <a:t>	Z = (R</a:t>
            </a:r>
            <a:r>
              <a:rPr lang="en-US" baseline="-25000" smtClean="0"/>
              <a:t>sample</a:t>
            </a:r>
            <a:r>
              <a:rPr lang="en-US" smtClean="0"/>
              <a:t> / R</a:t>
            </a:r>
            <a:r>
              <a:rPr lang="en-US" baseline="-25000" smtClean="0"/>
              <a:t>standard</a:t>
            </a:r>
            <a:r>
              <a:rPr lang="en-US" smtClean="0"/>
              <a:t>) * (S</a:t>
            </a:r>
            <a:r>
              <a:rPr lang="en-US" baseline="-25000" smtClean="0"/>
              <a:t>standard</a:t>
            </a:r>
            <a:r>
              <a:rPr lang="en-US" smtClean="0"/>
              <a:t> / S</a:t>
            </a:r>
            <a:r>
              <a:rPr lang="en-US" baseline="-25000" smtClean="0"/>
              <a:t>sample</a:t>
            </a:r>
            <a:r>
              <a:rPr lang="en-US" smtClean="0"/>
              <a:t>)</a:t>
            </a:r>
          </a:p>
          <a:p>
            <a:r>
              <a:rPr lang="en-US" smtClean="0"/>
              <a:t>The effects of R and S tend to counter one another, and the magnitude of the correction is usually not large, compared to the absorption correction.</a:t>
            </a:r>
          </a:p>
          <a:p>
            <a:r>
              <a:rPr lang="en-US" smtClean="0"/>
              <a:t>The atomic number correction is large when there is a large difference in average atomic number between the sample and standard.  Example: Al</a:t>
            </a:r>
            <a:r>
              <a:rPr lang="en-US" baseline="-25000" smtClean="0"/>
              <a:t>3</a:t>
            </a:r>
            <a:r>
              <a:rPr lang="en-US" smtClean="0"/>
              <a:t>Cu</a:t>
            </a:r>
            <a:r>
              <a:rPr lang="en-US" baseline="-25000" smtClean="0"/>
              <a:t>97</a:t>
            </a:r>
            <a:r>
              <a:rPr lang="en-US" smtClean="0"/>
              <a:t> alloy, using pure Al and Cu as standards; reduced reliance on atomic number correction would be to use a known AlCu alloy as a standard.</a:t>
            </a:r>
          </a:p>
          <a:p>
            <a:endParaRPr lang="en-US" smtClean="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Footer Placeholder 3"/>
          <p:cNvSpPr>
            <a:spLocks noGrp="1"/>
          </p:cNvSpPr>
          <p:nvPr>
            <p:ph type="ftr" sz="quarter" idx="10"/>
          </p:nvPr>
        </p:nvSpPr>
        <p:spPr/>
        <p:txBody>
          <a:bodyPr/>
          <a:lstStyle/>
          <a:p>
            <a:r>
              <a:rPr lang="en-US" smtClean="0"/>
              <a:t>Carpenter EPMA Overview 2013</a:t>
            </a:r>
            <a:endParaRPr lang="en-US"/>
          </a:p>
        </p:txBody>
      </p:sp>
      <p:sp>
        <p:nvSpPr>
          <p:cNvPr id="208899" name="Slide Number Placeholder 4"/>
          <p:cNvSpPr>
            <a:spLocks noGrp="1"/>
          </p:cNvSpPr>
          <p:nvPr>
            <p:ph type="sldNum" sz="quarter" idx="11"/>
          </p:nvPr>
        </p:nvSpPr>
        <p:spPr/>
        <p:txBody>
          <a:bodyPr/>
          <a:lstStyle/>
          <a:p>
            <a:fld id="{41CC050D-F98B-4FD3-89B2-8D9F2F1B5472}" type="slidenum">
              <a:rPr lang="en-US"/>
              <a:pPr/>
              <a:t>152</a:t>
            </a:fld>
            <a:endParaRPr lang="en-US"/>
          </a:p>
        </p:txBody>
      </p:sp>
      <p:sp>
        <p:nvSpPr>
          <p:cNvPr id="208900" name="Rectangle 2"/>
          <p:cNvSpPr>
            <a:spLocks noGrp="1" noChangeArrowheads="1"/>
          </p:cNvSpPr>
          <p:nvPr>
            <p:ph type="title"/>
          </p:nvPr>
        </p:nvSpPr>
        <p:spPr>
          <a:xfrm>
            <a:off x="1154114" y="90488"/>
            <a:ext cx="7091362" cy="476250"/>
          </a:xfrm>
          <a:noFill/>
        </p:spPr>
        <p:txBody>
          <a:bodyPr lIns="90480" tIns="44447" rIns="90480" bIns="44447" anchor="ctr"/>
          <a:lstStyle/>
          <a:p>
            <a:r>
              <a:rPr lang="en-US" smtClean="0"/>
              <a:t>Energy Loss of Electrons</a:t>
            </a:r>
          </a:p>
        </p:txBody>
      </p:sp>
      <p:grpSp>
        <p:nvGrpSpPr>
          <p:cNvPr id="208901" name="Group 3"/>
          <p:cNvGrpSpPr>
            <a:grpSpLocks/>
          </p:cNvGrpSpPr>
          <p:nvPr/>
        </p:nvGrpSpPr>
        <p:grpSpPr bwMode="auto">
          <a:xfrm>
            <a:off x="838200" y="762000"/>
            <a:ext cx="7892874" cy="5829301"/>
            <a:chOff x="624" y="528"/>
            <a:chExt cx="5594" cy="3672"/>
          </a:xfrm>
        </p:grpSpPr>
        <p:pic>
          <p:nvPicPr>
            <p:cNvPr id="208902" name="Picture 4"/>
            <p:cNvPicPr>
              <a:picLocks noChangeAspect="1" noChangeArrowheads="1"/>
            </p:cNvPicPr>
            <p:nvPr/>
          </p:nvPicPr>
          <p:blipFill>
            <a:blip r:embed="rId2" cstate="print">
              <a:grayscl/>
              <a:lum contrast="16000"/>
            </a:blip>
            <a:srcRect/>
            <a:stretch>
              <a:fillRect/>
            </a:stretch>
          </p:blipFill>
          <p:spPr bwMode="auto">
            <a:xfrm>
              <a:off x="624" y="576"/>
              <a:ext cx="5199" cy="3624"/>
            </a:xfrm>
            <a:prstGeom prst="rect">
              <a:avLst/>
            </a:prstGeom>
            <a:noFill/>
            <a:ln w="25400">
              <a:solidFill>
                <a:schemeClr val="accent2"/>
              </a:solidFill>
              <a:miter lim="800000"/>
              <a:headEnd type="none" w="sm" len="sm"/>
              <a:tailEnd type="none" w="sm" len="sm"/>
            </a:ln>
          </p:spPr>
        </p:pic>
        <p:sp>
          <p:nvSpPr>
            <p:cNvPr id="208903" name="Rectangle 5"/>
            <p:cNvSpPr>
              <a:spLocks noChangeArrowheads="1"/>
            </p:cNvSpPr>
            <p:nvPr/>
          </p:nvSpPr>
          <p:spPr bwMode="auto">
            <a:xfrm>
              <a:off x="1152" y="528"/>
              <a:ext cx="5066" cy="367"/>
            </a:xfrm>
            <a:prstGeom prst="rect">
              <a:avLst/>
            </a:prstGeom>
            <a:solidFill>
              <a:schemeClr val="tx1"/>
            </a:solidFill>
            <a:ln w="12700">
              <a:solidFill>
                <a:schemeClr val="accent2"/>
              </a:solidFill>
              <a:miter lim="800000"/>
              <a:headEnd/>
              <a:tailEnd/>
            </a:ln>
          </p:spPr>
          <p:txBody>
            <a:bodyPr wrap="none" lIns="90488" tIns="44450" rIns="90488" bIns="44450">
              <a:spAutoFit/>
            </a:bodyPr>
            <a:lstStyle/>
            <a:p>
              <a:r>
                <a:rPr lang="en-US" sz="3200" dirty="0">
                  <a:solidFill>
                    <a:schemeClr val="bg1"/>
                  </a:solidFill>
                  <a:latin typeface="Times New Roman" pitchFamily="18" charset="0"/>
                </a:rPr>
                <a:t>Inelastic: </a:t>
              </a:r>
              <a:r>
                <a:rPr lang="en-US" sz="3200" dirty="0" err="1">
                  <a:solidFill>
                    <a:schemeClr val="bg1"/>
                  </a:solidFill>
                  <a:latin typeface="Times New Roman" pitchFamily="18" charset="0"/>
                </a:rPr>
                <a:t>dE</a:t>
              </a:r>
              <a:r>
                <a:rPr lang="en-US" sz="3200" dirty="0">
                  <a:solidFill>
                    <a:schemeClr val="bg1"/>
                  </a:solidFill>
                  <a:latin typeface="Times New Roman" pitchFamily="18" charset="0"/>
                </a:rPr>
                <a:t>/</a:t>
              </a:r>
              <a:r>
                <a:rPr lang="en-US" sz="3200" dirty="0" err="1">
                  <a:solidFill>
                    <a:schemeClr val="bg1"/>
                  </a:solidFill>
                  <a:latin typeface="Times New Roman" pitchFamily="18" charset="0"/>
                </a:rPr>
                <a:t>ds</a:t>
              </a:r>
              <a:r>
                <a:rPr lang="en-US" sz="3200" dirty="0">
                  <a:solidFill>
                    <a:schemeClr val="bg1"/>
                  </a:solidFill>
                  <a:latin typeface="Times New Roman" pitchFamily="18" charset="0"/>
                </a:rPr>
                <a:t> (</a:t>
              </a:r>
              <a:r>
                <a:rPr lang="en-US" sz="3200" dirty="0" err="1">
                  <a:solidFill>
                    <a:schemeClr val="bg1"/>
                  </a:solidFill>
                  <a:latin typeface="Times New Roman" pitchFamily="18" charset="0"/>
                </a:rPr>
                <a:t>eV</a:t>
              </a:r>
              <a:r>
                <a:rPr lang="en-US" sz="3200" dirty="0">
                  <a:solidFill>
                    <a:schemeClr val="bg1"/>
                  </a:solidFill>
                  <a:latin typeface="Times New Roman" pitchFamily="18" charset="0"/>
                </a:rPr>
                <a:t>/nm) ~ (Z </a:t>
              </a:r>
              <a:r>
                <a:rPr lang="en-US" sz="3200" dirty="0">
                  <a:solidFill>
                    <a:schemeClr val="bg1"/>
                  </a:solidFill>
                  <a:latin typeface="Symbol" pitchFamily="18" charset="2"/>
                </a:rPr>
                <a:t></a:t>
              </a:r>
              <a:r>
                <a:rPr lang="en-US" sz="3200" dirty="0">
                  <a:solidFill>
                    <a:schemeClr val="bg1"/>
                  </a:solidFill>
                  <a:latin typeface="Times New Roman" pitchFamily="18" charset="0"/>
                </a:rPr>
                <a:t> </a:t>
              </a:r>
              <a:r>
                <a:rPr lang="en-US" sz="3200" dirty="0" err="1">
                  <a:solidFill>
                    <a:schemeClr val="bg1"/>
                  </a:solidFill>
                  <a:latin typeface="Times New Roman" pitchFamily="18" charset="0"/>
                </a:rPr>
                <a:t>lnE</a:t>
              </a:r>
              <a:r>
                <a:rPr lang="en-US" sz="3200" dirty="0">
                  <a:solidFill>
                    <a:schemeClr val="bg1"/>
                  </a:solidFill>
                  <a:latin typeface="Times New Roman" pitchFamily="18" charset="0"/>
                </a:rPr>
                <a:t>)/(A E)</a:t>
              </a:r>
            </a:p>
          </p:txBody>
        </p:sp>
        <p:sp>
          <p:nvSpPr>
            <p:cNvPr id="208904" name="Rectangle 6"/>
            <p:cNvSpPr>
              <a:spLocks noChangeArrowheads="1"/>
            </p:cNvSpPr>
            <p:nvPr/>
          </p:nvSpPr>
          <p:spPr bwMode="auto">
            <a:xfrm>
              <a:off x="2406" y="1008"/>
              <a:ext cx="3132" cy="754"/>
            </a:xfrm>
            <a:prstGeom prst="rect">
              <a:avLst/>
            </a:prstGeom>
            <a:solidFill>
              <a:schemeClr val="tx1"/>
            </a:solidFill>
            <a:ln w="12700">
              <a:solidFill>
                <a:schemeClr val="accent2"/>
              </a:solidFill>
              <a:miter lim="800000"/>
              <a:headEnd/>
              <a:tailEnd/>
            </a:ln>
          </p:spPr>
          <p:txBody>
            <a:bodyPr wrap="square" lIns="90488" tIns="44450" rIns="90488" bIns="44450">
              <a:spAutoFit/>
            </a:bodyPr>
            <a:lstStyle/>
            <a:p>
              <a:r>
                <a:rPr lang="en-US">
                  <a:solidFill>
                    <a:schemeClr val="bg1"/>
                  </a:solidFill>
                  <a:latin typeface="Times New Roman" pitchFamily="18" charset="0"/>
                </a:rPr>
                <a:t>Inelastic scattering limits the total distance the electrons can travel.</a:t>
              </a:r>
            </a:p>
            <a:p>
              <a:r>
                <a:rPr lang="en-US">
                  <a:solidFill>
                    <a:schemeClr val="bg1"/>
                  </a:solidFill>
                  <a:latin typeface="Times New Roman" pitchFamily="18" charset="0"/>
                </a:rPr>
                <a:t>dE/ds ~ 1-10 eV/nm @ 20 keV</a:t>
              </a:r>
            </a:p>
          </p:txBody>
        </p:sp>
        <p:sp>
          <p:nvSpPr>
            <p:cNvPr id="208905" name="Line 7"/>
            <p:cNvSpPr>
              <a:spLocks noChangeShapeType="1"/>
            </p:cNvSpPr>
            <p:nvPr/>
          </p:nvSpPr>
          <p:spPr bwMode="auto">
            <a:xfrm>
              <a:off x="2304" y="2448"/>
              <a:ext cx="0" cy="960"/>
            </a:xfrm>
            <a:prstGeom prst="line">
              <a:avLst/>
            </a:prstGeom>
            <a:noFill/>
            <a:ln w="50800">
              <a:solidFill>
                <a:schemeClr val="hlink"/>
              </a:solidFill>
              <a:round/>
              <a:headEnd/>
              <a:tailEnd/>
            </a:ln>
          </p:spPr>
          <p:txBody>
            <a:bodyPr wrap="none" anchor="ctr"/>
            <a:lstStyle/>
            <a:p>
              <a:endParaRPr lang="en-US"/>
            </a:p>
          </p:txBody>
        </p:sp>
        <p:sp>
          <p:nvSpPr>
            <p:cNvPr id="208906" name="Text Box 8"/>
            <p:cNvSpPr txBox="1">
              <a:spLocks noChangeArrowheads="1"/>
            </p:cNvSpPr>
            <p:nvPr/>
          </p:nvSpPr>
          <p:spPr bwMode="auto">
            <a:xfrm>
              <a:off x="2640" y="2400"/>
              <a:ext cx="409" cy="297"/>
            </a:xfrm>
            <a:prstGeom prst="rect">
              <a:avLst/>
            </a:prstGeom>
            <a:noFill/>
            <a:ln w="12700">
              <a:noFill/>
              <a:miter lim="800000"/>
              <a:headEnd type="none" w="sm" len="sm"/>
              <a:tailEnd type="none" w="sm" len="sm"/>
            </a:ln>
          </p:spPr>
          <p:txBody>
            <a:bodyPr wrap="none">
              <a:spAutoFit/>
            </a:bodyPr>
            <a:lstStyle/>
            <a:p>
              <a:r>
                <a:rPr lang="en-US">
                  <a:solidFill>
                    <a:schemeClr val="bg1"/>
                  </a:solidFill>
                </a:rPr>
                <a:t>Au</a:t>
              </a:r>
            </a:p>
          </p:txBody>
        </p:sp>
        <p:sp>
          <p:nvSpPr>
            <p:cNvPr id="208907" name="Text Box 9"/>
            <p:cNvSpPr txBox="1">
              <a:spLocks noChangeArrowheads="1"/>
            </p:cNvSpPr>
            <p:nvPr/>
          </p:nvSpPr>
          <p:spPr bwMode="auto">
            <a:xfrm>
              <a:off x="2545" y="2736"/>
              <a:ext cx="396" cy="297"/>
            </a:xfrm>
            <a:prstGeom prst="rect">
              <a:avLst/>
            </a:prstGeom>
            <a:noFill/>
            <a:ln w="12700">
              <a:noFill/>
              <a:miter lim="800000"/>
              <a:headEnd type="none" w="sm" len="sm"/>
              <a:tailEnd type="none" w="sm" len="sm"/>
            </a:ln>
          </p:spPr>
          <p:txBody>
            <a:bodyPr wrap="none">
              <a:spAutoFit/>
            </a:bodyPr>
            <a:lstStyle/>
            <a:p>
              <a:r>
                <a:rPr lang="en-US">
                  <a:solidFill>
                    <a:schemeClr val="bg1"/>
                  </a:solidFill>
                </a:rPr>
                <a:t>Fe</a:t>
              </a:r>
            </a:p>
          </p:txBody>
        </p:sp>
        <p:sp>
          <p:nvSpPr>
            <p:cNvPr id="208908" name="Text Box 10"/>
            <p:cNvSpPr txBox="1">
              <a:spLocks noChangeArrowheads="1"/>
            </p:cNvSpPr>
            <p:nvPr/>
          </p:nvSpPr>
          <p:spPr bwMode="auto">
            <a:xfrm>
              <a:off x="2448" y="3072"/>
              <a:ext cx="336" cy="297"/>
            </a:xfrm>
            <a:prstGeom prst="rect">
              <a:avLst/>
            </a:prstGeom>
            <a:noFill/>
            <a:ln w="12700">
              <a:noFill/>
              <a:miter lim="800000"/>
              <a:headEnd type="none" w="sm" len="sm"/>
              <a:tailEnd type="none" w="sm" len="sm"/>
            </a:ln>
          </p:spPr>
          <p:txBody>
            <a:bodyPr wrap="none">
              <a:spAutoFit/>
            </a:bodyPr>
            <a:lstStyle/>
            <a:p>
              <a:r>
                <a:rPr lang="en-US">
                  <a:solidFill>
                    <a:schemeClr val="bg1"/>
                  </a:solidFill>
                </a:rPr>
                <a:t>Si</a:t>
              </a:r>
            </a:p>
          </p:txBody>
        </p:sp>
      </p:gr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Footer Placeholder 3"/>
          <p:cNvSpPr>
            <a:spLocks noGrp="1"/>
          </p:cNvSpPr>
          <p:nvPr>
            <p:ph type="ftr" sz="quarter" idx="10"/>
          </p:nvPr>
        </p:nvSpPr>
        <p:spPr/>
        <p:txBody>
          <a:bodyPr/>
          <a:lstStyle/>
          <a:p>
            <a:r>
              <a:rPr lang="en-US" smtClean="0"/>
              <a:t>Carpenter EPMA Overview 2013</a:t>
            </a:r>
            <a:endParaRPr lang="en-US"/>
          </a:p>
        </p:txBody>
      </p:sp>
      <p:sp>
        <p:nvSpPr>
          <p:cNvPr id="209923" name="Slide Number Placeholder 4"/>
          <p:cNvSpPr>
            <a:spLocks noGrp="1"/>
          </p:cNvSpPr>
          <p:nvPr>
            <p:ph type="sldNum" sz="quarter" idx="11"/>
          </p:nvPr>
        </p:nvSpPr>
        <p:spPr/>
        <p:txBody>
          <a:bodyPr/>
          <a:lstStyle/>
          <a:p>
            <a:fld id="{8549EB8A-0538-4B6B-A066-740F6BEBAC2F}" type="slidenum">
              <a:rPr lang="en-US"/>
              <a:pPr/>
              <a:t>153</a:t>
            </a:fld>
            <a:endParaRPr lang="en-US"/>
          </a:p>
        </p:txBody>
      </p:sp>
      <p:sp>
        <p:nvSpPr>
          <p:cNvPr id="209924" name="Rectangle 2"/>
          <p:cNvSpPr>
            <a:spLocks noGrp="1" noChangeArrowheads="1"/>
          </p:cNvSpPr>
          <p:nvPr>
            <p:ph type="title"/>
          </p:nvPr>
        </p:nvSpPr>
        <p:spPr>
          <a:xfrm>
            <a:off x="984251" y="90489"/>
            <a:ext cx="7175500" cy="571500"/>
          </a:xfrm>
          <a:noFill/>
        </p:spPr>
        <p:txBody>
          <a:bodyPr lIns="90480" tIns="44447" rIns="90480" bIns="44447" anchor="ctr"/>
          <a:lstStyle/>
          <a:p>
            <a:r>
              <a:rPr lang="en-US" smtClean="0"/>
              <a:t>Backscattering vs. Beam Energy</a:t>
            </a:r>
          </a:p>
        </p:txBody>
      </p:sp>
      <p:pic>
        <p:nvPicPr>
          <p:cNvPr id="11" name="Picture 8"/>
          <p:cNvPicPr>
            <a:picLocks noChangeAspect="1" noChangeArrowheads="1"/>
          </p:cNvPicPr>
          <p:nvPr/>
        </p:nvPicPr>
        <p:blipFill>
          <a:blip r:embed="rId2" cstate="print">
            <a:grayscl/>
            <a:lum contrast="22000"/>
          </a:blip>
          <a:srcRect/>
          <a:stretch>
            <a:fillRect/>
          </a:stretch>
        </p:blipFill>
        <p:spPr bwMode="auto">
          <a:xfrm>
            <a:off x="1219200" y="990600"/>
            <a:ext cx="6248400" cy="5378536"/>
          </a:xfrm>
          <a:prstGeom prst="rect">
            <a:avLst/>
          </a:prstGeom>
          <a:noFill/>
          <a:ln w="25400">
            <a:solidFill>
              <a:schemeClr val="accent2"/>
            </a:solidFill>
            <a:miter lim="800000"/>
            <a:headEnd type="none" w="sm" len="sm"/>
            <a:tailEnd type="none" w="sm" len="sm"/>
          </a:ln>
          <a:effectLst/>
        </p:spPr>
      </p:pic>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Footer Placeholder 3"/>
          <p:cNvSpPr>
            <a:spLocks noGrp="1"/>
          </p:cNvSpPr>
          <p:nvPr>
            <p:ph type="ftr" sz="quarter" idx="10"/>
          </p:nvPr>
        </p:nvSpPr>
        <p:spPr/>
        <p:txBody>
          <a:bodyPr/>
          <a:lstStyle/>
          <a:p>
            <a:r>
              <a:rPr lang="en-US" smtClean="0"/>
              <a:t>Carpenter EPMA Overview 2013</a:t>
            </a:r>
            <a:endParaRPr lang="en-US"/>
          </a:p>
        </p:txBody>
      </p:sp>
      <p:sp>
        <p:nvSpPr>
          <p:cNvPr id="69635" name="Slide Number Placeholder 4"/>
          <p:cNvSpPr>
            <a:spLocks noGrp="1"/>
          </p:cNvSpPr>
          <p:nvPr>
            <p:ph type="sldNum" sz="quarter" idx="11"/>
          </p:nvPr>
        </p:nvSpPr>
        <p:spPr/>
        <p:txBody>
          <a:bodyPr/>
          <a:lstStyle/>
          <a:p>
            <a:fld id="{61EEF3B9-FDC7-40AF-A3D7-9E7B70E039FC}" type="slidenum">
              <a:rPr lang="en-US"/>
              <a:pPr/>
              <a:t>154</a:t>
            </a:fld>
            <a:endParaRPr lang="en-US"/>
          </a:p>
        </p:txBody>
      </p:sp>
      <p:sp>
        <p:nvSpPr>
          <p:cNvPr id="69636" name="Rectangle 3"/>
          <p:cNvSpPr>
            <a:spLocks noGrp="1" noChangeArrowheads="1"/>
          </p:cNvSpPr>
          <p:nvPr>
            <p:ph type="title"/>
          </p:nvPr>
        </p:nvSpPr>
        <p:spPr>
          <a:xfrm>
            <a:off x="287337" y="114301"/>
            <a:ext cx="8845550" cy="628650"/>
          </a:xfrm>
          <a:noFill/>
        </p:spPr>
        <p:txBody>
          <a:bodyPr lIns="90480" tIns="44447" rIns="90480" bIns="44447" anchor="ctr"/>
          <a:lstStyle/>
          <a:p>
            <a:r>
              <a:rPr lang="en-US" smtClean="0"/>
              <a:t>Backscattered Electrons: Energy Distribution</a:t>
            </a:r>
          </a:p>
        </p:txBody>
      </p:sp>
      <p:grpSp>
        <p:nvGrpSpPr>
          <p:cNvPr id="2" name="Group 9"/>
          <p:cNvGrpSpPr>
            <a:grpSpLocks/>
          </p:cNvGrpSpPr>
          <p:nvPr/>
        </p:nvGrpSpPr>
        <p:grpSpPr bwMode="auto">
          <a:xfrm>
            <a:off x="5181600" y="1905000"/>
            <a:ext cx="3656013" cy="4648200"/>
            <a:chOff x="3121" y="480"/>
            <a:chExt cx="2303" cy="2928"/>
          </a:xfrm>
        </p:grpSpPr>
        <p:pic>
          <p:nvPicPr>
            <p:cNvPr id="69641" name="Picture 2"/>
            <p:cNvPicPr>
              <a:picLocks noChangeAspect="1" noChangeArrowheads="1"/>
            </p:cNvPicPr>
            <p:nvPr/>
          </p:nvPicPr>
          <p:blipFill>
            <a:blip r:embed="rId2" cstate="print">
              <a:grayscl/>
              <a:lum contrast="13000"/>
            </a:blip>
            <a:srcRect/>
            <a:stretch>
              <a:fillRect/>
            </a:stretch>
          </p:blipFill>
          <p:spPr bwMode="auto">
            <a:xfrm>
              <a:off x="3121" y="480"/>
              <a:ext cx="2303" cy="2928"/>
            </a:xfrm>
            <a:prstGeom prst="rect">
              <a:avLst/>
            </a:prstGeom>
            <a:noFill/>
            <a:ln w="25400">
              <a:solidFill>
                <a:schemeClr val="accent2"/>
              </a:solidFill>
              <a:miter lim="800000"/>
              <a:headEnd type="none" w="sm" len="sm"/>
              <a:tailEnd type="none" w="sm" len="sm"/>
            </a:ln>
          </p:spPr>
        </p:pic>
        <p:sp>
          <p:nvSpPr>
            <p:cNvPr id="69642" name="Rectangle 6"/>
            <p:cNvSpPr>
              <a:spLocks noChangeArrowheads="1"/>
            </p:cNvSpPr>
            <p:nvPr/>
          </p:nvSpPr>
          <p:spPr bwMode="auto">
            <a:xfrm>
              <a:off x="3792" y="816"/>
              <a:ext cx="919" cy="367"/>
            </a:xfrm>
            <a:prstGeom prst="rect">
              <a:avLst/>
            </a:prstGeom>
            <a:noFill/>
            <a:ln w="50800">
              <a:noFill/>
              <a:miter lim="800000"/>
              <a:headEnd/>
              <a:tailEnd/>
            </a:ln>
          </p:spPr>
          <p:txBody>
            <a:bodyPr wrap="none" lIns="90488" tIns="44450" rIns="90488" bIns="44450">
              <a:spAutoFit/>
            </a:bodyPr>
            <a:lstStyle/>
            <a:p>
              <a:r>
                <a:rPr lang="en-US" sz="3200" dirty="0">
                  <a:solidFill>
                    <a:schemeClr val="bg1"/>
                  </a:solidFill>
                  <a:latin typeface="Symbol" pitchFamily="18" charset="2"/>
                </a:rPr>
                <a:t></a:t>
              </a:r>
              <a:r>
                <a:rPr lang="en-US" sz="3200" baseline="-25000" dirty="0">
                  <a:solidFill>
                    <a:schemeClr val="bg1"/>
                  </a:solidFill>
                  <a:latin typeface="Symbol" pitchFamily="18" charset="2"/>
                </a:rPr>
                <a:t></a:t>
              </a:r>
              <a:r>
                <a:rPr lang="en-US" sz="3200" dirty="0">
                  <a:solidFill>
                    <a:schemeClr val="bg1"/>
                  </a:solidFill>
                  <a:latin typeface="Symbol" pitchFamily="18" charset="2"/>
                </a:rPr>
                <a:t></a:t>
              </a:r>
            </a:p>
          </p:txBody>
        </p:sp>
      </p:grpSp>
      <p:sp useBgFill="1">
        <p:nvSpPr>
          <p:cNvPr id="69638" name="Rectangle 7"/>
          <p:cNvSpPr>
            <a:spLocks noChangeArrowheads="1"/>
          </p:cNvSpPr>
          <p:nvPr/>
        </p:nvSpPr>
        <p:spPr bwMode="auto">
          <a:xfrm>
            <a:off x="228600" y="4038600"/>
            <a:ext cx="4495800" cy="2244198"/>
          </a:xfrm>
          <a:prstGeom prst="rect">
            <a:avLst/>
          </a:prstGeom>
          <a:ln w="50800">
            <a:noFill/>
            <a:miter lim="800000"/>
            <a:headEnd/>
            <a:tailEnd/>
          </a:ln>
        </p:spPr>
        <p:txBody>
          <a:bodyPr wrap="square" lIns="90480" tIns="44447" rIns="90480" bIns="44447">
            <a:spAutoFit/>
          </a:bodyPr>
          <a:lstStyle/>
          <a:p>
            <a:r>
              <a:rPr lang="en-US" sz="2000" dirty="0">
                <a:solidFill>
                  <a:schemeClr val="bg1"/>
                </a:solidFill>
              </a:rPr>
              <a:t>Low Z </a:t>
            </a:r>
            <a:r>
              <a:rPr lang="en-US" sz="2000" dirty="0" smtClean="0">
                <a:solidFill>
                  <a:schemeClr val="bg1"/>
                </a:solidFill>
              </a:rPr>
              <a:t>materials:</a:t>
            </a:r>
            <a:br>
              <a:rPr lang="en-US" sz="2000" dirty="0" smtClean="0">
                <a:solidFill>
                  <a:schemeClr val="bg1"/>
                </a:solidFill>
              </a:rPr>
            </a:br>
            <a:r>
              <a:rPr lang="en-US" sz="2000" dirty="0" smtClean="0">
                <a:solidFill>
                  <a:schemeClr val="bg1"/>
                </a:solidFill>
              </a:rPr>
              <a:t> Fewer BSEs</a:t>
            </a:r>
            <a:r>
              <a:rPr lang="en-US" sz="2000" dirty="0">
                <a:solidFill>
                  <a:schemeClr val="bg1"/>
                </a:solidFill>
              </a:rPr>
              <a:t/>
            </a:r>
            <a:br>
              <a:rPr lang="en-US" sz="2000" dirty="0">
                <a:solidFill>
                  <a:schemeClr val="bg1"/>
                </a:solidFill>
              </a:rPr>
            </a:br>
            <a:r>
              <a:rPr lang="en-US" sz="2000" dirty="0" smtClean="0">
                <a:solidFill>
                  <a:schemeClr val="bg1"/>
                </a:solidFill>
              </a:rPr>
              <a:t>Wider </a:t>
            </a:r>
            <a:r>
              <a:rPr lang="en-US" sz="2000" dirty="0">
                <a:solidFill>
                  <a:schemeClr val="bg1"/>
                </a:solidFill>
              </a:rPr>
              <a:t>range of </a:t>
            </a:r>
            <a:r>
              <a:rPr lang="en-US" sz="2000" dirty="0" smtClean="0">
                <a:solidFill>
                  <a:schemeClr val="bg1"/>
                </a:solidFill>
              </a:rPr>
              <a:t>energies</a:t>
            </a:r>
            <a:r>
              <a:rPr lang="en-US" sz="2000" dirty="0">
                <a:solidFill>
                  <a:schemeClr val="bg1"/>
                </a:solidFill>
              </a:rPr>
              <a:t/>
            </a:r>
            <a:br>
              <a:rPr lang="en-US" sz="2000" dirty="0">
                <a:solidFill>
                  <a:schemeClr val="bg1"/>
                </a:solidFill>
              </a:rPr>
            </a:br>
            <a:r>
              <a:rPr lang="en-US" sz="2000" dirty="0" smtClean="0">
                <a:solidFill>
                  <a:schemeClr val="bg1"/>
                </a:solidFill>
              </a:rPr>
              <a:t>Peak energy at </a:t>
            </a:r>
            <a:r>
              <a:rPr lang="en-US" sz="2000" dirty="0">
                <a:solidFill>
                  <a:schemeClr val="bg1"/>
                </a:solidFill>
              </a:rPr>
              <a:t>low E/</a:t>
            </a:r>
            <a:r>
              <a:rPr lang="en-US" sz="2000" dirty="0" err="1">
                <a:solidFill>
                  <a:schemeClr val="bg1"/>
                </a:solidFill>
              </a:rPr>
              <a:t>E</a:t>
            </a:r>
            <a:r>
              <a:rPr lang="en-US" sz="2000" baseline="-25000" dirty="0" err="1">
                <a:solidFill>
                  <a:schemeClr val="bg1"/>
                </a:solidFill>
              </a:rPr>
              <a:t>o</a:t>
            </a:r>
            <a:r>
              <a:rPr lang="en-US" sz="2000" dirty="0">
                <a:solidFill>
                  <a:schemeClr val="bg1"/>
                </a:solidFill>
              </a:rPr>
              <a:t/>
            </a:r>
            <a:br>
              <a:rPr lang="en-US" sz="2000" dirty="0">
                <a:solidFill>
                  <a:schemeClr val="bg1"/>
                </a:solidFill>
              </a:rPr>
            </a:br>
            <a:r>
              <a:rPr lang="en-US" sz="2000" dirty="0">
                <a:solidFill>
                  <a:schemeClr val="bg1"/>
                </a:solidFill>
              </a:rPr>
              <a:t>Carbon Z=6 for example</a:t>
            </a:r>
            <a:br>
              <a:rPr lang="en-US" sz="2000" dirty="0">
                <a:solidFill>
                  <a:schemeClr val="bg1"/>
                </a:solidFill>
              </a:rPr>
            </a:br>
            <a:r>
              <a:rPr lang="en-US" sz="2000" dirty="0">
                <a:solidFill>
                  <a:schemeClr val="bg1"/>
                </a:solidFill>
              </a:rPr>
              <a:t>Not so important for BSE portion of</a:t>
            </a:r>
            <a:br>
              <a:rPr lang="en-US" sz="2000" dirty="0">
                <a:solidFill>
                  <a:schemeClr val="bg1"/>
                </a:solidFill>
              </a:rPr>
            </a:br>
            <a:r>
              <a:rPr lang="en-US" sz="2000" dirty="0">
                <a:solidFill>
                  <a:schemeClr val="bg1"/>
                </a:solidFill>
              </a:rPr>
              <a:t>Z correction</a:t>
            </a:r>
          </a:p>
        </p:txBody>
      </p:sp>
      <p:sp useBgFill="1">
        <p:nvSpPr>
          <p:cNvPr id="69639" name="Rectangle 8"/>
          <p:cNvSpPr>
            <a:spLocks noChangeArrowheads="1"/>
          </p:cNvSpPr>
          <p:nvPr/>
        </p:nvSpPr>
        <p:spPr bwMode="auto">
          <a:xfrm>
            <a:off x="304800" y="838200"/>
            <a:ext cx="8525757" cy="705315"/>
          </a:xfrm>
          <a:prstGeom prst="rect">
            <a:avLst/>
          </a:prstGeom>
          <a:ln w="50800">
            <a:noFill/>
            <a:miter lim="800000"/>
            <a:headEnd/>
            <a:tailEnd/>
          </a:ln>
        </p:spPr>
        <p:txBody>
          <a:bodyPr wrap="square" lIns="90480" tIns="44447" rIns="90480" bIns="44447">
            <a:spAutoFit/>
          </a:bodyPr>
          <a:lstStyle/>
          <a:p>
            <a:r>
              <a:rPr lang="en-US" sz="2000" dirty="0" smtClean="0">
                <a:solidFill>
                  <a:schemeClr val="bg1"/>
                </a:solidFill>
              </a:rPr>
              <a:t>No. of </a:t>
            </a:r>
            <a:r>
              <a:rPr lang="en-US" sz="2000" dirty="0">
                <a:solidFill>
                  <a:schemeClr val="bg1"/>
                </a:solidFill>
              </a:rPr>
              <a:t>BSEs as a function </a:t>
            </a:r>
            <a:r>
              <a:rPr lang="en-US" sz="2000" dirty="0" smtClean="0">
                <a:solidFill>
                  <a:schemeClr val="bg1"/>
                </a:solidFill>
              </a:rPr>
              <a:t>of energy </a:t>
            </a:r>
            <a:r>
              <a:rPr lang="en-US" sz="2000" dirty="0">
                <a:solidFill>
                  <a:schemeClr val="bg1"/>
                </a:solidFill>
              </a:rPr>
              <a:t>relative to accelerating potential </a:t>
            </a:r>
            <a:r>
              <a:rPr lang="en-US" sz="2000" dirty="0" err="1">
                <a:solidFill>
                  <a:schemeClr val="bg1"/>
                </a:solidFill>
              </a:rPr>
              <a:t>E</a:t>
            </a:r>
            <a:r>
              <a:rPr lang="en-US" sz="2000" baseline="-25000" dirty="0" err="1">
                <a:solidFill>
                  <a:schemeClr val="bg1"/>
                </a:solidFill>
              </a:rPr>
              <a:t>o</a:t>
            </a:r>
            <a:r>
              <a:rPr lang="en-US" sz="2000" dirty="0">
                <a:solidFill>
                  <a:schemeClr val="bg1"/>
                </a:solidFill>
              </a:rPr>
              <a:t> </a:t>
            </a:r>
            <a:br>
              <a:rPr lang="en-US" sz="2000" dirty="0">
                <a:solidFill>
                  <a:schemeClr val="bg1"/>
                </a:solidFill>
              </a:rPr>
            </a:br>
            <a:r>
              <a:rPr lang="en-US" sz="2000" dirty="0">
                <a:solidFill>
                  <a:schemeClr val="bg1"/>
                </a:solidFill>
              </a:rPr>
              <a:t>Total number of BSEs is </a:t>
            </a:r>
            <a:r>
              <a:rPr lang="en-US" sz="2000" dirty="0" smtClean="0">
                <a:solidFill>
                  <a:schemeClr val="bg1"/>
                </a:solidFill>
              </a:rPr>
              <a:t>integral = area under the curve on this plot</a:t>
            </a:r>
            <a:endParaRPr lang="en-US" sz="2000" dirty="0">
              <a:solidFill>
                <a:schemeClr val="bg1"/>
              </a:solidFill>
            </a:endParaRPr>
          </a:p>
        </p:txBody>
      </p:sp>
      <p:sp useBgFill="1">
        <p:nvSpPr>
          <p:cNvPr id="69640" name="Rectangle 10"/>
          <p:cNvSpPr>
            <a:spLocks noChangeArrowheads="1"/>
          </p:cNvSpPr>
          <p:nvPr/>
        </p:nvSpPr>
        <p:spPr bwMode="auto">
          <a:xfrm>
            <a:off x="228600" y="1676400"/>
            <a:ext cx="4655105" cy="2244198"/>
          </a:xfrm>
          <a:prstGeom prst="rect">
            <a:avLst/>
          </a:prstGeom>
          <a:ln w="50800">
            <a:noFill/>
            <a:miter lim="800000"/>
            <a:headEnd/>
            <a:tailEnd/>
          </a:ln>
        </p:spPr>
        <p:txBody>
          <a:bodyPr wrap="none" lIns="90480" tIns="44447" rIns="90480" bIns="44447">
            <a:spAutoFit/>
          </a:bodyPr>
          <a:lstStyle/>
          <a:p>
            <a:r>
              <a:rPr lang="en-US" sz="2000" dirty="0">
                <a:solidFill>
                  <a:schemeClr val="bg1"/>
                </a:solidFill>
              </a:rPr>
              <a:t>High Z </a:t>
            </a:r>
            <a:r>
              <a:rPr lang="en-US" sz="2000" dirty="0" smtClean="0">
                <a:solidFill>
                  <a:schemeClr val="bg1"/>
                </a:solidFill>
              </a:rPr>
              <a:t>materials:</a:t>
            </a:r>
            <a:br>
              <a:rPr lang="en-US" sz="2000" dirty="0" smtClean="0">
                <a:solidFill>
                  <a:schemeClr val="bg1"/>
                </a:solidFill>
              </a:rPr>
            </a:br>
            <a:r>
              <a:rPr lang="en-US" sz="2000" dirty="0" smtClean="0">
                <a:solidFill>
                  <a:schemeClr val="bg1"/>
                </a:solidFill>
              </a:rPr>
              <a:t>More BSEs</a:t>
            </a:r>
            <a:r>
              <a:rPr lang="en-US" sz="2000" dirty="0">
                <a:solidFill>
                  <a:schemeClr val="bg1"/>
                </a:solidFill>
              </a:rPr>
              <a:t/>
            </a:r>
            <a:br>
              <a:rPr lang="en-US" sz="2000" dirty="0">
                <a:solidFill>
                  <a:schemeClr val="bg1"/>
                </a:solidFill>
              </a:rPr>
            </a:br>
            <a:r>
              <a:rPr lang="en-US" sz="2000" dirty="0" smtClean="0">
                <a:solidFill>
                  <a:schemeClr val="bg1"/>
                </a:solidFill>
              </a:rPr>
              <a:t>Narrower energy range</a:t>
            </a:r>
            <a:r>
              <a:rPr lang="en-US" sz="2000" dirty="0">
                <a:solidFill>
                  <a:schemeClr val="bg1"/>
                </a:solidFill>
              </a:rPr>
              <a:t/>
            </a:r>
            <a:br>
              <a:rPr lang="en-US" sz="2000" dirty="0">
                <a:solidFill>
                  <a:schemeClr val="bg1"/>
                </a:solidFill>
              </a:rPr>
            </a:br>
            <a:r>
              <a:rPr lang="en-US" sz="2000" dirty="0" smtClean="0">
                <a:solidFill>
                  <a:schemeClr val="bg1"/>
                </a:solidFill>
              </a:rPr>
              <a:t>Peak energy at </a:t>
            </a:r>
            <a:r>
              <a:rPr lang="en-US" sz="2000" dirty="0">
                <a:solidFill>
                  <a:schemeClr val="bg1"/>
                </a:solidFill>
              </a:rPr>
              <a:t>high E/</a:t>
            </a:r>
            <a:r>
              <a:rPr lang="en-US" sz="2000" dirty="0" err="1">
                <a:solidFill>
                  <a:schemeClr val="bg1"/>
                </a:solidFill>
              </a:rPr>
              <a:t>E</a:t>
            </a:r>
            <a:r>
              <a:rPr lang="en-US" sz="2000" baseline="-25000" dirty="0" err="1">
                <a:solidFill>
                  <a:schemeClr val="bg1"/>
                </a:solidFill>
              </a:rPr>
              <a:t>o</a:t>
            </a:r>
            <a:r>
              <a:rPr lang="en-US" sz="2000" dirty="0">
                <a:solidFill>
                  <a:schemeClr val="bg1"/>
                </a:solidFill>
              </a:rPr>
              <a:t/>
            </a:r>
            <a:br>
              <a:rPr lang="en-US" sz="2000" dirty="0">
                <a:solidFill>
                  <a:schemeClr val="bg1"/>
                </a:solidFill>
              </a:rPr>
            </a:br>
            <a:r>
              <a:rPr lang="en-US" sz="2000" dirty="0">
                <a:solidFill>
                  <a:schemeClr val="bg1"/>
                </a:solidFill>
              </a:rPr>
              <a:t>Gold Z=79 for example</a:t>
            </a:r>
            <a:br>
              <a:rPr lang="en-US" sz="2000" dirty="0">
                <a:solidFill>
                  <a:schemeClr val="bg1"/>
                </a:solidFill>
              </a:rPr>
            </a:br>
            <a:r>
              <a:rPr lang="en-US" sz="2000" dirty="0">
                <a:solidFill>
                  <a:schemeClr val="bg1"/>
                </a:solidFill>
              </a:rPr>
              <a:t>Important for Z correction as BSEs add</a:t>
            </a:r>
            <a:br>
              <a:rPr lang="en-US" sz="2000" dirty="0">
                <a:solidFill>
                  <a:schemeClr val="bg1"/>
                </a:solidFill>
              </a:rPr>
            </a:br>
            <a:r>
              <a:rPr lang="en-US" sz="2000" dirty="0">
                <a:solidFill>
                  <a:schemeClr val="bg1"/>
                </a:solidFill>
              </a:rPr>
              <a:t>to x-ray generation</a:t>
            </a:r>
          </a:p>
        </p:txBody>
      </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Footer Placeholder 3"/>
          <p:cNvSpPr>
            <a:spLocks noGrp="1"/>
          </p:cNvSpPr>
          <p:nvPr>
            <p:ph type="ftr" sz="quarter" idx="10"/>
          </p:nvPr>
        </p:nvSpPr>
        <p:spPr/>
        <p:txBody>
          <a:bodyPr/>
          <a:lstStyle/>
          <a:p>
            <a:r>
              <a:rPr lang="en-US" smtClean="0"/>
              <a:t>Carpenter EPMA Overview 2013</a:t>
            </a:r>
            <a:endParaRPr lang="en-US"/>
          </a:p>
        </p:txBody>
      </p:sp>
      <p:sp>
        <p:nvSpPr>
          <p:cNvPr id="212995" name="Slide Number Placeholder 4"/>
          <p:cNvSpPr>
            <a:spLocks noGrp="1"/>
          </p:cNvSpPr>
          <p:nvPr>
            <p:ph type="sldNum" sz="quarter" idx="11"/>
          </p:nvPr>
        </p:nvSpPr>
        <p:spPr/>
        <p:txBody>
          <a:bodyPr/>
          <a:lstStyle/>
          <a:p>
            <a:fld id="{1BE4932E-7702-485D-9D5C-A70F3F63A1A1}" type="slidenum">
              <a:rPr lang="en-US"/>
              <a:pPr/>
              <a:t>155</a:t>
            </a:fld>
            <a:endParaRPr lang="en-US"/>
          </a:p>
        </p:txBody>
      </p:sp>
      <p:sp>
        <p:nvSpPr>
          <p:cNvPr id="212996" name="Rectangle 2"/>
          <p:cNvSpPr>
            <a:spLocks noGrp="1" noChangeArrowheads="1"/>
          </p:cNvSpPr>
          <p:nvPr>
            <p:ph type="title"/>
          </p:nvPr>
        </p:nvSpPr>
        <p:spPr>
          <a:xfrm>
            <a:off x="227014" y="90488"/>
            <a:ext cx="8610599" cy="476250"/>
          </a:xfrm>
        </p:spPr>
        <p:txBody>
          <a:bodyPr/>
          <a:lstStyle/>
          <a:p>
            <a:r>
              <a:rPr lang="en-US" smtClean="0"/>
              <a:t>Absorption Correction A</a:t>
            </a:r>
          </a:p>
        </p:txBody>
      </p:sp>
      <p:sp>
        <p:nvSpPr>
          <p:cNvPr id="212997" name="Rectangle 3"/>
          <p:cNvSpPr>
            <a:spLocks noGrp="1" noChangeArrowheads="1"/>
          </p:cNvSpPr>
          <p:nvPr>
            <p:ph type="body" idx="1"/>
          </p:nvPr>
        </p:nvSpPr>
        <p:spPr>
          <a:xfrm>
            <a:off x="677863" y="990600"/>
            <a:ext cx="7788275" cy="5257800"/>
          </a:xfrm>
        </p:spPr>
        <p:txBody>
          <a:bodyPr/>
          <a:lstStyle/>
          <a:p>
            <a:r>
              <a:rPr lang="en-US" smtClean="0"/>
              <a:t>X-rays of a given element that are generated in the excitation volume of the sample are absorbed by all elements present in the sample on the way out to the detector.  The emitted x-ray intensity is the generated intensity minus the absorbed intensity.</a:t>
            </a:r>
          </a:p>
          <a:p>
            <a:r>
              <a:rPr lang="en-US" smtClean="0"/>
              <a:t>The amount of absorption depends on the mass absorption coefficient (mac), </a:t>
            </a:r>
            <a:r>
              <a:rPr lang="en-US" smtClean="0">
                <a:latin typeface="Symbol" pitchFamily="18" charset="2"/>
              </a:rPr>
              <a:t>m</a:t>
            </a:r>
            <a:r>
              <a:rPr lang="en-US" smtClean="0"/>
              <a:t>/</a:t>
            </a:r>
            <a:r>
              <a:rPr lang="en-US" smtClean="0">
                <a:latin typeface="Symbol" pitchFamily="18" charset="2"/>
              </a:rPr>
              <a:t>r</a:t>
            </a:r>
            <a:r>
              <a:rPr lang="en-US" smtClean="0"/>
              <a:t>,</a:t>
            </a:r>
            <a:r>
              <a:rPr lang="en-US" smtClean="0">
                <a:latin typeface="Symbol" pitchFamily="18" charset="2"/>
              </a:rPr>
              <a:t> </a:t>
            </a:r>
            <a:r>
              <a:rPr lang="en-US" smtClean="0"/>
              <a:t>for the emitted x-ray by the absorber element, and the path length of absorption.  The units are cm</a:t>
            </a:r>
            <a:r>
              <a:rPr lang="en-US" baseline="30000" smtClean="0"/>
              <a:t>2</a:t>
            </a:r>
            <a:r>
              <a:rPr lang="en-US" smtClean="0"/>
              <a:t>/g.</a:t>
            </a:r>
          </a:p>
          <a:p>
            <a:r>
              <a:rPr lang="en-US" smtClean="0"/>
              <a:t>Examples:  small mac of 11.2 for Cu K</a:t>
            </a:r>
            <a:r>
              <a:rPr lang="en-US" smtClean="0">
                <a:latin typeface="Symbol" pitchFamily="18" charset="2"/>
              </a:rPr>
              <a:t>a</a:t>
            </a:r>
            <a:r>
              <a:rPr lang="en-US" smtClean="0"/>
              <a:t> by O (hard x-ray through “air”), intermediate mac of 4764 for Al K</a:t>
            </a:r>
            <a:r>
              <a:rPr lang="en-US" smtClean="0">
                <a:latin typeface="Symbol" pitchFamily="18" charset="2"/>
              </a:rPr>
              <a:t>a</a:t>
            </a:r>
            <a:r>
              <a:rPr lang="en-US" smtClean="0"/>
              <a:t> by Cu, and large mac of 23,600 for N K</a:t>
            </a:r>
            <a:r>
              <a:rPr lang="en-US" smtClean="0">
                <a:latin typeface="Symbol" pitchFamily="18" charset="2"/>
              </a:rPr>
              <a:t>a</a:t>
            </a:r>
            <a:r>
              <a:rPr lang="en-US" smtClean="0"/>
              <a:t> by C.</a:t>
            </a:r>
          </a:p>
          <a:p>
            <a:r>
              <a:rPr lang="en-US" smtClean="0"/>
              <a:t>The path length over which absorption occurs is z csc </a:t>
            </a:r>
            <a:r>
              <a:rPr lang="en-US" smtClean="0">
                <a:latin typeface="Symbol" pitchFamily="18" charset="2"/>
              </a:rPr>
              <a:t>y</a:t>
            </a:r>
            <a:r>
              <a:rPr lang="en-US" smtClean="0"/>
              <a:t>, where csc </a:t>
            </a:r>
            <a:r>
              <a:rPr lang="en-US" smtClean="0">
                <a:latin typeface="Symbol" pitchFamily="18" charset="2"/>
              </a:rPr>
              <a:t>y</a:t>
            </a:r>
            <a:r>
              <a:rPr lang="en-US" smtClean="0"/>
              <a:t> is the cosecant of the x-ray takeoff angle.</a:t>
            </a: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Footer Placeholder 2"/>
          <p:cNvSpPr>
            <a:spLocks noGrp="1"/>
          </p:cNvSpPr>
          <p:nvPr>
            <p:ph type="ftr" sz="quarter" idx="10"/>
          </p:nvPr>
        </p:nvSpPr>
        <p:spPr/>
        <p:txBody>
          <a:bodyPr/>
          <a:lstStyle/>
          <a:p>
            <a:r>
              <a:rPr lang="en-US" smtClean="0"/>
              <a:t>Carpenter EPMA Overview 2013</a:t>
            </a:r>
            <a:endParaRPr lang="en-US"/>
          </a:p>
        </p:txBody>
      </p:sp>
      <p:sp>
        <p:nvSpPr>
          <p:cNvPr id="214019" name="Slide Number Placeholder 3"/>
          <p:cNvSpPr>
            <a:spLocks noGrp="1"/>
          </p:cNvSpPr>
          <p:nvPr>
            <p:ph type="sldNum" sz="quarter" idx="11"/>
          </p:nvPr>
        </p:nvSpPr>
        <p:spPr/>
        <p:txBody>
          <a:bodyPr/>
          <a:lstStyle/>
          <a:p>
            <a:fld id="{0C3E5839-F1CD-4660-A78D-B90D7A7C2B4B}" type="slidenum">
              <a:rPr lang="en-US"/>
              <a:pPr/>
              <a:t>156</a:t>
            </a:fld>
            <a:endParaRPr lang="en-US"/>
          </a:p>
        </p:txBody>
      </p:sp>
      <p:sp>
        <p:nvSpPr>
          <p:cNvPr id="214020" name="Rectangle 4"/>
          <p:cNvSpPr>
            <a:spLocks noGrp="1" noChangeArrowheads="1"/>
          </p:cNvSpPr>
          <p:nvPr>
            <p:ph type="title"/>
          </p:nvPr>
        </p:nvSpPr>
        <p:spPr/>
        <p:txBody>
          <a:bodyPr/>
          <a:lstStyle/>
          <a:p>
            <a:r>
              <a:rPr lang="en-US" smtClean="0"/>
              <a:t>X-ray absorption discontinuities -- Edges</a:t>
            </a:r>
          </a:p>
        </p:txBody>
      </p:sp>
      <p:pic>
        <p:nvPicPr>
          <p:cNvPr id="214021" name="Picture 5"/>
          <p:cNvPicPr>
            <a:picLocks noChangeAspect="1" noChangeArrowheads="1"/>
          </p:cNvPicPr>
          <p:nvPr/>
        </p:nvPicPr>
        <p:blipFill>
          <a:blip r:embed="rId2" cstate="print">
            <a:lum bright="-36000" contrast="52000"/>
          </a:blip>
          <a:srcRect/>
          <a:stretch>
            <a:fillRect/>
          </a:stretch>
        </p:blipFill>
        <p:spPr bwMode="auto">
          <a:xfrm>
            <a:off x="304800" y="1524001"/>
            <a:ext cx="6477000" cy="5205413"/>
          </a:xfrm>
          <a:prstGeom prst="rect">
            <a:avLst/>
          </a:prstGeom>
          <a:noFill/>
          <a:ln w="12700">
            <a:noFill/>
            <a:miter lim="800000"/>
            <a:headEnd/>
            <a:tailEnd/>
          </a:ln>
        </p:spPr>
      </p:pic>
      <p:sp>
        <p:nvSpPr>
          <p:cNvPr id="214022" name="Text Box 6"/>
          <p:cNvSpPr txBox="1">
            <a:spLocks noChangeArrowheads="1"/>
          </p:cNvSpPr>
          <p:nvPr/>
        </p:nvSpPr>
        <p:spPr bwMode="auto">
          <a:xfrm>
            <a:off x="2667001" y="1447801"/>
            <a:ext cx="5943600" cy="101917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sz="2000" dirty="0">
                <a:solidFill>
                  <a:schemeClr val="bg1"/>
                </a:solidFill>
              </a:rPr>
              <a:t>Material is transparent to it’s own x-rays</a:t>
            </a:r>
            <a:br>
              <a:rPr lang="en-US" sz="2000" dirty="0">
                <a:solidFill>
                  <a:schemeClr val="bg1"/>
                </a:solidFill>
              </a:rPr>
            </a:br>
            <a:r>
              <a:rPr lang="en-US" sz="2000" dirty="0">
                <a:solidFill>
                  <a:schemeClr val="bg1"/>
                </a:solidFill>
              </a:rPr>
              <a:t>Note increasing complexity of structure for L and M edges: absorption uncertainty</a:t>
            </a:r>
          </a:p>
        </p:txBody>
      </p:sp>
      <p:sp>
        <p:nvSpPr>
          <p:cNvPr id="214023" name="Text Box 7"/>
          <p:cNvSpPr txBox="1">
            <a:spLocks noChangeArrowheads="1"/>
          </p:cNvSpPr>
          <p:nvPr/>
        </p:nvSpPr>
        <p:spPr bwMode="auto">
          <a:xfrm>
            <a:off x="3810000" y="2971800"/>
            <a:ext cx="5029200" cy="101917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sz="2000" dirty="0">
                <a:solidFill>
                  <a:schemeClr val="bg1"/>
                </a:solidFill>
              </a:rPr>
              <a:t>Absorption of emitter increases as x-ray energy approaches edge energy of absorber from high energy side</a:t>
            </a:r>
          </a:p>
        </p:txBody>
      </p:sp>
      <p:sp>
        <p:nvSpPr>
          <p:cNvPr id="214024" name="Line 8"/>
          <p:cNvSpPr>
            <a:spLocks noChangeShapeType="1"/>
          </p:cNvSpPr>
          <p:nvPr/>
        </p:nvSpPr>
        <p:spPr bwMode="auto">
          <a:xfrm flipH="1">
            <a:off x="4648201" y="4038601"/>
            <a:ext cx="685800" cy="838200"/>
          </a:xfrm>
          <a:prstGeom prst="line">
            <a:avLst/>
          </a:prstGeom>
          <a:noFill/>
          <a:ln w="38100">
            <a:solidFill>
              <a:schemeClr val="accent2"/>
            </a:solidFill>
            <a:round/>
            <a:headEnd type="none" w="sm" len="sm"/>
            <a:tailEnd type="triangle" w="med" len="lg"/>
          </a:ln>
        </p:spPr>
        <p:txBody>
          <a:bodyPr lIns="91432" tIns="45716" rIns="91432" bIns="45716"/>
          <a:lstStyle/>
          <a:p>
            <a:endParaRPr lang="en-US"/>
          </a:p>
        </p:txBody>
      </p:sp>
      <p:sp>
        <p:nvSpPr>
          <p:cNvPr id="214025" name="Line 9"/>
          <p:cNvSpPr>
            <a:spLocks noChangeShapeType="1"/>
          </p:cNvSpPr>
          <p:nvPr/>
        </p:nvSpPr>
        <p:spPr bwMode="auto">
          <a:xfrm flipH="1">
            <a:off x="3124200" y="2514600"/>
            <a:ext cx="533401" cy="914400"/>
          </a:xfrm>
          <a:prstGeom prst="line">
            <a:avLst/>
          </a:prstGeom>
          <a:noFill/>
          <a:ln w="38100">
            <a:solidFill>
              <a:schemeClr val="accent2"/>
            </a:solidFill>
            <a:round/>
            <a:headEnd type="none" w="sm" len="sm"/>
            <a:tailEnd type="triangle" w="med" len="lg"/>
          </a:ln>
        </p:spPr>
        <p:txBody>
          <a:bodyPr lIns="91432" tIns="45716" rIns="91432" bIns="45716"/>
          <a:lstStyle/>
          <a:p>
            <a:endParaRPr lang="en-US"/>
          </a:p>
        </p:txBody>
      </p:sp>
      <p:sp>
        <p:nvSpPr>
          <p:cNvPr id="214026" name="Line 10"/>
          <p:cNvSpPr>
            <a:spLocks noChangeShapeType="1"/>
          </p:cNvSpPr>
          <p:nvPr/>
        </p:nvSpPr>
        <p:spPr bwMode="auto">
          <a:xfrm flipH="1">
            <a:off x="2133600" y="2514600"/>
            <a:ext cx="1524000" cy="152400"/>
          </a:xfrm>
          <a:prstGeom prst="line">
            <a:avLst/>
          </a:prstGeom>
          <a:noFill/>
          <a:ln w="38100">
            <a:solidFill>
              <a:schemeClr val="accent2"/>
            </a:solidFill>
            <a:round/>
            <a:headEnd type="none" w="sm" len="sm"/>
            <a:tailEnd type="triangle" w="med" len="lg"/>
          </a:ln>
        </p:spPr>
        <p:txBody>
          <a:bodyPr lIns="91432" tIns="45716" rIns="91432" bIns="45716"/>
          <a:lstStyle/>
          <a:p>
            <a:endParaRPr 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Footer Placeholder 2"/>
          <p:cNvSpPr>
            <a:spLocks noGrp="1"/>
          </p:cNvSpPr>
          <p:nvPr>
            <p:ph type="ftr" sz="quarter" idx="10"/>
          </p:nvPr>
        </p:nvSpPr>
        <p:spPr/>
        <p:txBody>
          <a:bodyPr/>
          <a:lstStyle/>
          <a:p>
            <a:r>
              <a:rPr lang="en-US" smtClean="0"/>
              <a:t>Carpenter EPMA Overview 2013</a:t>
            </a:r>
            <a:endParaRPr lang="en-US"/>
          </a:p>
        </p:txBody>
      </p:sp>
      <p:sp>
        <p:nvSpPr>
          <p:cNvPr id="215043" name="Slide Number Placeholder 3"/>
          <p:cNvSpPr>
            <a:spLocks noGrp="1"/>
          </p:cNvSpPr>
          <p:nvPr>
            <p:ph type="sldNum" sz="quarter" idx="11"/>
          </p:nvPr>
        </p:nvSpPr>
        <p:spPr/>
        <p:txBody>
          <a:bodyPr/>
          <a:lstStyle/>
          <a:p>
            <a:fld id="{008B7065-2BB9-4C69-8BC8-3A242617E48F}" type="slidenum">
              <a:rPr lang="en-US"/>
              <a:pPr/>
              <a:t>157</a:t>
            </a:fld>
            <a:endParaRPr lang="en-US"/>
          </a:p>
        </p:txBody>
      </p:sp>
      <p:sp>
        <p:nvSpPr>
          <p:cNvPr id="215044" name="Rectangle 2"/>
          <p:cNvSpPr>
            <a:spLocks noGrp="1" noChangeArrowheads="1"/>
          </p:cNvSpPr>
          <p:nvPr>
            <p:ph type="title"/>
          </p:nvPr>
        </p:nvSpPr>
        <p:spPr>
          <a:xfrm>
            <a:off x="685800" y="1"/>
            <a:ext cx="7780338" cy="685800"/>
          </a:xfrm>
        </p:spPr>
        <p:txBody>
          <a:bodyPr/>
          <a:lstStyle/>
          <a:p>
            <a:r>
              <a:rPr lang="en-US" smtClean="0"/>
              <a:t>Mass Absorption Coefficients for Ni Absorber</a:t>
            </a:r>
          </a:p>
        </p:txBody>
      </p:sp>
      <p:grpSp>
        <p:nvGrpSpPr>
          <p:cNvPr id="215045" name="Group 3"/>
          <p:cNvGrpSpPr>
            <a:grpSpLocks/>
          </p:cNvGrpSpPr>
          <p:nvPr/>
        </p:nvGrpSpPr>
        <p:grpSpPr bwMode="auto">
          <a:xfrm>
            <a:off x="1" y="914401"/>
            <a:ext cx="9144000" cy="5943600"/>
            <a:chOff x="0" y="576"/>
            <a:chExt cx="6480" cy="3744"/>
          </a:xfrm>
        </p:grpSpPr>
        <p:pic>
          <p:nvPicPr>
            <p:cNvPr id="215046" name="Picture 4"/>
            <p:cNvPicPr>
              <a:picLocks noChangeAspect="1" noChangeArrowheads="1"/>
            </p:cNvPicPr>
            <p:nvPr/>
          </p:nvPicPr>
          <p:blipFill>
            <a:blip r:embed="rId2" cstate="print">
              <a:lum bright="-16000" contrast="56000"/>
            </a:blip>
            <a:srcRect/>
            <a:stretch>
              <a:fillRect/>
            </a:stretch>
          </p:blipFill>
          <p:spPr bwMode="auto">
            <a:xfrm>
              <a:off x="1152" y="858"/>
              <a:ext cx="3810" cy="3462"/>
            </a:xfrm>
            <a:prstGeom prst="rect">
              <a:avLst/>
            </a:prstGeom>
            <a:noFill/>
            <a:ln w="25400">
              <a:solidFill>
                <a:schemeClr val="accent2"/>
              </a:solidFill>
              <a:miter lim="800000"/>
              <a:headEnd type="none" w="sm" len="sm"/>
              <a:tailEnd type="none" w="sm" len="sm"/>
            </a:ln>
          </p:spPr>
        </p:pic>
        <p:sp>
          <p:nvSpPr>
            <p:cNvPr id="215047" name="Text Box 5"/>
            <p:cNvSpPr txBox="1">
              <a:spLocks noChangeArrowheads="1"/>
            </p:cNvSpPr>
            <p:nvPr/>
          </p:nvSpPr>
          <p:spPr bwMode="auto">
            <a:xfrm>
              <a:off x="4848" y="2544"/>
              <a:ext cx="1488" cy="834"/>
            </a:xfrm>
            <a:prstGeom prst="rect">
              <a:avLst/>
            </a:prstGeom>
            <a:solidFill>
              <a:schemeClr val="tx1"/>
            </a:solidFill>
            <a:ln w="12700">
              <a:solidFill>
                <a:schemeClr val="accent2"/>
              </a:solidFill>
              <a:miter lim="800000"/>
              <a:headEnd type="none" w="sm" len="sm"/>
              <a:tailEnd type="none" w="sm" len="sm"/>
            </a:ln>
          </p:spPr>
          <p:txBody>
            <a:bodyPr>
              <a:spAutoFit/>
            </a:bodyPr>
            <a:lstStyle/>
            <a:p>
              <a:r>
                <a:rPr lang="en-US" sz="2000" dirty="0">
                  <a:solidFill>
                    <a:schemeClr val="bg1"/>
                  </a:solidFill>
                  <a:latin typeface="Times New Roman" pitchFamily="18" charset="0"/>
                </a:rPr>
                <a:t>Ni is relatively transparent to higher energy photons</a:t>
              </a:r>
            </a:p>
          </p:txBody>
        </p:sp>
        <p:sp>
          <p:nvSpPr>
            <p:cNvPr id="215048" name="Text Box 6"/>
            <p:cNvSpPr txBox="1">
              <a:spLocks noChangeArrowheads="1"/>
            </p:cNvSpPr>
            <p:nvPr/>
          </p:nvSpPr>
          <p:spPr bwMode="auto">
            <a:xfrm>
              <a:off x="4368" y="720"/>
              <a:ext cx="2112" cy="1221"/>
            </a:xfrm>
            <a:prstGeom prst="rect">
              <a:avLst/>
            </a:prstGeom>
            <a:solidFill>
              <a:schemeClr val="tx1"/>
            </a:solidFill>
            <a:ln w="12700">
              <a:solidFill>
                <a:schemeClr val="accent2"/>
              </a:solidFill>
              <a:miter lim="800000"/>
              <a:headEnd type="none" w="sm" len="sm"/>
              <a:tailEnd type="none" w="sm" len="sm"/>
            </a:ln>
          </p:spPr>
          <p:txBody>
            <a:bodyPr>
              <a:spAutoFit/>
            </a:bodyPr>
            <a:lstStyle/>
            <a:p>
              <a:r>
                <a:rPr lang="en-US" sz="2000" dirty="0">
                  <a:solidFill>
                    <a:schemeClr val="bg1"/>
                  </a:solidFill>
                  <a:latin typeface="Times New Roman" pitchFamily="18" charset="0"/>
                </a:rPr>
                <a:t>As energy decreases to the excitation energy for the Ni K edge, </a:t>
              </a:r>
              <a:r>
                <a:rPr lang="en-US" sz="2000" dirty="0">
                  <a:solidFill>
                    <a:schemeClr val="bg1"/>
                  </a:solidFill>
                  <a:latin typeface="Symbol" pitchFamily="18" charset="2"/>
                </a:rPr>
                <a:t>m</a:t>
              </a:r>
              <a:r>
                <a:rPr lang="en-US" sz="2000" dirty="0">
                  <a:solidFill>
                    <a:schemeClr val="bg1"/>
                  </a:solidFill>
                  <a:latin typeface="Times New Roman" pitchFamily="18" charset="0"/>
                </a:rPr>
                <a:t>/</a:t>
              </a:r>
              <a:r>
                <a:rPr lang="en-US" sz="2000" dirty="0">
                  <a:solidFill>
                    <a:schemeClr val="bg1"/>
                  </a:solidFill>
                  <a:latin typeface="Symbol" pitchFamily="18" charset="2"/>
                </a:rPr>
                <a:t>r</a:t>
              </a:r>
              <a:r>
                <a:rPr lang="en-US" sz="2000" dirty="0">
                  <a:solidFill>
                    <a:schemeClr val="bg1"/>
                  </a:solidFill>
                  <a:latin typeface="Times New Roman" pitchFamily="18" charset="0"/>
                </a:rPr>
                <a:t> increases as well.  X-rays most strongly absorbed are those just above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k</a:t>
              </a:r>
              <a:r>
                <a:rPr lang="en-US" sz="2000" dirty="0">
                  <a:solidFill>
                    <a:schemeClr val="bg1"/>
                  </a:solidFill>
                  <a:latin typeface="Times New Roman" pitchFamily="18" charset="0"/>
                </a:rPr>
                <a:t>. Like Cu K</a:t>
              </a:r>
              <a:r>
                <a:rPr lang="en-US" sz="2000" dirty="0">
                  <a:solidFill>
                    <a:schemeClr val="bg1"/>
                  </a:solidFill>
                  <a:latin typeface="Symbol" pitchFamily="18" charset="2"/>
                </a:rPr>
                <a:t>b</a:t>
              </a:r>
            </a:p>
          </p:txBody>
        </p:sp>
        <p:sp>
          <p:nvSpPr>
            <p:cNvPr id="215049" name="Text Box 7"/>
            <p:cNvSpPr txBox="1">
              <a:spLocks noChangeArrowheads="1"/>
            </p:cNvSpPr>
            <p:nvPr/>
          </p:nvSpPr>
          <p:spPr bwMode="auto">
            <a:xfrm>
              <a:off x="0" y="2976"/>
              <a:ext cx="2256" cy="834"/>
            </a:xfrm>
            <a:prstGeom prst="rect">
              <a:avLst/>
            </a:prstGeom>
            <a:solidFill>
              <a:schemeClr val="tx1"/>
            </a:solidFill>
            <a:ln w="12700">
              <a:solidFill>
                <a:schemeClr val="accent2"/>
              </a:solidFill>
              <a:miter lim="800000"/>
              <a:headEnd type="none" w="sm" len="sm"/>
              <a:tailEnd type="none" w="sm" len="sm"/>
            </a:ln>
          </p:spPr>
          <p:txBody>
            <a:bodyPr>
              <a:spAutoFit/>
            </a:bodyPr>
            <a:lstStyle/>
            <a:p>
              <a:r>
                <a:rPr lang="en-US" sz="2000" dirty="0">
                  <a:solidFill>
                    <a:schemeClr val="bg1"/>
                  </a:solidFill>
                  <a:latin typeface="Times New Roman" pitchFamily="18" charset="0"/>
                </a:rPr>
                <a:t>Ni is relatively transparent to photons having energy just below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k</a:t>
              </a:r>
              <a:r>
                <a:rPr lang="en-US" sz="2000" dirty="0">
                  <a:solidFill>
                    <a:schemeClr val="bg1"/>
                  </a:solidFill>
                  <a:latin typeface="Times New Roman" pitchFamily="18" charset="0"/>
                </a:rPr>
                <a:t>, for example, Ni K</a:t>
              </a:r>
              <a:r>
                <a:rPr lang="en-US" sz="2000" dirty="0">
                  <a:solidFill>
                    <a:schemeClr val="bg1"/>
                  </a:solidFill>
                  <a:latin typeface="Symbol" pitchFamily="18" charset="2"/>
                </a:rPr>
                <a:t>a</a:t>
              </a:r>
              <a:r>
                <a:rPr lang="en-US" sz="2000" dirty="0">
                  <a:solidFill>
                    <a:schemeClr val="bg1"/>
                  </a:solidFill>
                  <a:latin typeface="Times New Roman" pitchFamily="18" charset="0"/>
                </a:rPr>
                <a:t>.</a:t>
              </a:r>
            </a:p>
          </p:txBody>
        </p:sp>
        <p:sp>
          <p:nvSpPr>
            <p:cNvPr id="215050" name="Line 8"/>
            <p:cNvSpPr>
              <a:spLocks noChangeShapeType="1"/>
            </p:cNvSpPr>
            <p:nvPr/>
          </p:nvSpPr>
          <p:spPr bwMode="auto">
            <a:xfrm flipH="1">
              <a:off x="4464" y="2880"/>
              <a:ext cx="384" cy="576"/>
            </a:xfrm>
            <a:prstGeom prst="line">
              <a:avLst/>
            </a:prstGeom>
            <a:noFill/>
            <a:ln w="38100">
              <a:solidFill>
                <a:schemeClr val="accent2"/>
              </a:solidFill>
              <a:round/>
              <a:headEnd type="none" w="sm" len="sm"/>
              <a:tailEnd type="triangle" w="med" len="med"/>
            </a:ln>
          </p:spPr>
          <p:txBody>
            <a:bodyPr/>
            <a:lstStyle/>
            <a:p>
              <a:endParaRPr lang="en-US"/>
            </a:p>
          </p:txBody>
        </p:sp>
        <p:sp>
          <p:nvSpPr>
            <p:cNvPr id="215051" name="Line 9"/>
            <p:cNvSpPr>
              <a:spLocks noChangeShapeType="1"/>
            </p:cNvSpPr>
            <p:nvPr/>
          </p:nvSpPr>
          <p:spPr bwMode="auto">
            <a:xfrm flipH="1">
              <a:off x="3552" y="1392"/>
              <a:ext cx="816" cy="720"/>
            </a:xfrm>
            <a:prstGeom prst="line">
              <a:avLst/>
            </a:prstGeom>
            <a:noFill/>
            <a:ln w="38100">
              <a:solidFill>
                <a:schemeClr val="accent2"/>
              </a:solidFill>
              <a:round/>
              <a:headEnd type="none" w="sm" len="sm"/>
              <a:tailEnd type="triangle" w="med" len="med"/>
            </a:ln>
          </p:spPr>
          <p:txBody>
            <a:bodyPr/>
            <a:lstStyle/>
            <a:p>
              <a:endParaRPr lang="en-US"/>
            </a:p>
          </p:txBody>
        </p:sp>
        <p:sp>
          <p:nvSpPr>
            <p:cNvPr id="215052" name="Line 10"/>
            <p:cNvSpPr>
              <a:spLocks noChangeShapeType="1"/>
            </p:cNvSpPr>
            <p:nvPr/>
          </p:nvSpPr>
          <p:spPr bwMode="auto">
            <a:xfrm>
              <a:off x="2256" y="3312"/>
              <a:ext cx="720" cy="144"/>
            </a:xfrm>
            <a:prstGeom prst="line">
              <a:avLst/>
            </a:prstGeom>
            <a:noFill/>
            <a:ln w="38100">
              <a:solidFill>
                <a:schemeClr val="accent2"/>
              </a:solidFill>
              <a:round/>
              <a:headEnd type="none" w="sm" len="sm"/>
              <a:tailEnd type="triangle" w="med" len="med"/>
            </a:ln>
          </p:spPr>
          <p:txBody>
            <a:bodyPr/>
            <a:lstStyle/>
            <a:p>
              <a:endParaRPr lang="en-US"/>
            </a:p>
          </p:txBody>
        </p:sp>
        <p:sp>
          <p:nvSpPr>
            <p:cNvPr id="215053" name="Line 11"/>
            <p:cNvSpPr>
              <a:spLocks noChangeShapeType="1"/>
            </p:cNvSpPr>
            <p:nvPr/>
          </p:nvSpPr>
          <p:spPr bwMode="auto">
            <a:xfrm>
              <a:off x="1728" y="1392"/>
              <a:ext cx="768" cy="240"/>
            </a:xfrm>
            <a:prstGeom prst="line">
              <a:avLst/>
            </a:prstGeom>
            <a:noFill/>
            <a:ln w="38100">
              <a:solidFill>
                <a:schemeClr val="accent2"/>
              </a:solidFill>
              <a:round/>
              <a:headEnd type="none" w="sm" len="sm"/>
              <a:tailEnd type="triangle" w="med" len="med"/>
            </a:ln>
          </p:spPr>
          <p:txBody>
            <a:bodyPr/>
            <a:lstStyle/>
            <a:p>
              <a:endParaRPr lang="en-US"/>
            </a:p>
          </p:txBody>
        </p:sp>
        <p:sp>
          <p:nvSpPr>
            <p:cNvPr id="215054" name="Text Box 12"/>
            <p:cNvSpPr txBox="1">
              <a:spLocks noChangeArrowheads="1"/>
            </p:cNvSpPr>
            <p:nvPr/>
          </p:nvSpPr>
          <p:spPr bwMode="auto">
            <a:xfrm>
              <a:off x="0" y="576"/>
              <a:ext cx="2256" cy="1056"/>
            </a:xfrm>
            <a:prstGeom prst="rect">
              <a:avLst/>
            </a:prstGeom>
            <a:solidFill>
              <a:schemeClr val="tx1"/>
            </a:solidFill>
            <a:ln w="12700">
              <a:solidFill>
                <a:schemeClr val="accent2"/>
              </a:solidFill>
              <a:miter lim="800000"/>
              <a:headEnd type="none" w="sm" len="sm"/>
              <a:tailEnd type="none" w="sm" len="sm"/>
            </a:ln>
          </p:spPr>
          <p:txBody>
            <a:bodyPr>
              <a:spAutoFit/>
            </a:bodyPr>
            <a:lstStyle/>
            <a:p>
              <a:r>
                <a:rPr lang="en-US" sz="2000" dirty="0">
                  <a:solidFill>
                    <a:schemeClr val="bg1"/>
                  </a:solidFill>
                  <a:latin typeface="Times New Roman" pitchFamily="18" charset="0"/>
                </a:rPr>
                <a:t>As photon energy decreases, x-rays are more strongly absorbed by Ni.  Light elements, i.e., Al K</a:t>
              </a:r>
              <a:r>
                <a:rPr lang="en-US" sz="2000" dirty="0">
                  <a:solidFill>
                    <a:schemeClr val="bg1"/>
                  </a:solidFill>
                  <a:latin typeface="Symbol" pitchFamily="18" charset="2"/>
                </a:rPr>
                <a:t>a</a:t>
              </a:r>
              <a:r>
                <a:rPr lang="en-US" sz="2000" dirty="0">
                  <a:solidFill>
                    <a:schemeClr val="bg1"/>
                  </a:solidFill>
                  <a:latin typeface="Times New Roman" pitchFamily="18" charset="0"/>
                </a:rPr>
                <a:t>, are strongly absorbed.</a:t>
              </a:r>
            </a:p>
          </p:txBody>
        </p:sp>
      </p:gr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Footer Placeholder 2"/>
          <p:cNvSpPr>
            <a:spLocks noGrp="1"/>
          </p:cNvSpPr>
          <p:nvPr>
            <p:ph type="ftr" sz="quarter" idx="10"/>
          </p:nvPr>
        </p:nvSpPr>
        <p:spPr/>
        <p:txBody>
          <a:bodyPr/>
          <a:lstStyle/>
          <a:p>
            <a:r>
              <a:rPr lang="en-US" smtClean="0"/>
              <a:t>Carpenter EPMA Overview 2013</a:t>
            </a:r>
            <a:endParaRPr lang="en-US"/>
          </a:p>
        </p:txBody>
      </p:sp>
      <p:sp>
        <p:nvSpPr>
          <p:cNvPr id="216067" name="Slide Number Placeholder 3"/>
          <p:cNvSpPr>
            <a:spLocks noGrp="1"/>
          </p:cNvSpPr>
          <p:nvPr>
            <p:ph type="sldNum" sz="quarter" idx="11"/>
          </p:nvPr>
        </p:nvSpPr>
        <p:spPr/>
        <p:txBody>
          <a:bodyPr/>
          <a:lstStyle/>
          <a:p>
            <a:fld id="{D60F2B89-7893-499F-B0EF-7DFA33C94447}" type="slidenum">
              <a:rPr lang="en-US"/>
              <a:pPr/>
              <a:t>158</a:t>
            </a:fld>
            <a:endParaRPr lang="en-US"/>
          </a:p>
        </p:txBody>
      </p:sp>
      <p:pic>
        <p:nvPicPr>
          <p:cNvPr id="216068" name="Picture 2"/>
          <p:cNvPicPr>
            <a:picLocks noChangeAspect="1" noChangeArrowheads="1"/>
          </p:cNvPicPr>
          <p:nvPr/>
        </p:nvPicPr>
        <p:blipFill>
          <a:blip r:embed="rId2" cstate="print">
            <a:lum bright="-12000" contrast="50000"/>
          </a:blip>
          <a:srcRect/>
          <a:stretch>
            <a:fillRect/>
          </a:stretch>
        </p:blipFill>
        <p:spPr bwMode="auto">
          <a:xfrm>
            <a:off x="1150939" y="1066800"/>
            <a:ext cx="6842125" cy="5489575"/>
          </a:xfrm>
          <a:prstGeom prst="rect">
            <a:avLst/>
          </a:prstGeom>
          <a:noFill/>
          <a:ln w="25400">
            <a:solidFill>
              <a:schemeClr val="accent2"/>
            </a:solidFill>
            <a:miter lim="800000"/>
            <a:headEnd type="none" w="sm" len="sm"/>
            <a:tailEnd type="none" w="sm" len="sm"/>
          </a:ln>
        </p:spPr>
      </p:pic>
      <p:sp>
        <p:nvSpPr>
          <p:cNvPr id="216069" name="Rectangle 3"/>
          <p:cNvSpPr>
            <a:spLocks noGrp="1" noChangeArrowheads="1"/>
          </p:cNvSpPr>
          <p:nvPr>
            <p:ph type="title"/>
          </p:nvPr>
        </p:nvSpPr>
        <p:spPr>
          <a:xfrm>
            <a:off x="547689" y="179388"/>
            <a:ext cx="8281987" cy="449262"/>
          </a:xfrm>
        </p:spPr>
        <p:txBody>
          <a:bodyPr/>
          <a:lstStyle/>
          <a:p>
            <a:r>
              <a:rPr lang="en-US" smtClean="0"/>
              <a:t>Ni Absorption edge in Ni EDS Spectrum</a:t>
            </a:r>
          </a:p>
        </p:txBody>
      </p:sp>
      <p:sp>
        <p:nvSpPr>
          <p:cNvPr id="216070" name="Text Box 4"/>
          <p:cNvSpPr txBox="1">
            <a:spLocks noChangeArrowheads="1"/>
          </p:cNvSpPr>
          <p:nvPr/>
        </p:nvSpPr>
        <p:spPr bwMode="auto">
          <a:xfrm>
            <a:off x="4724400" y="1752601"/>
            <a:ext cx="2704570" cy="1384986"/>
          </a:xfrm>
          <a:prstGeom prst="rect">
            <a:avLst/>
          </a:prstGeom>
          <a:solidFill>
            <a:schemeClr val="tx1"/>
          </a:solidFill>
          <a:ln w="12700">
            <a:solidFill>
              <a:schemeClr val="accent2"/>
            </a:solidFill>
            <a:miter lim="800000"/>
            <a:headEnd type="none" w="sm" len="sm"/>
            <a:tailEnd type="none" w="sm" len="sm"/>
          </a:ln>
        </p:spPr>
        <p:txBody>
          <a:bodyPr wrap="none" lIns="91432" tIns="45716" rIns="91432" bIns="45716">
            <a:spAutoFit/>
          </a:bodyPr>
          <a:lstStyle/>
          <a:p>
            <a:r>
              <a:rPr lang="en-US" sz="2800" dirty="0">
                <a:solidFill>
                  <a:schemeClr val="bg1"/>
                </a:solidFill>
                <a:latin typeface="Times New Roman" pitchFamily="18" charset="0"/>
              </a:rPr>
              <a:t>Ni K</a:t>
            </a:r>
            <a:r>
              <a:rPr lang="en-US" sz="2800" dirty="0">
                <a:solidFill>
                  <a:schemeClr val="bg1"/>
                </a:solidFill>
                <a:latin typeface="Symbol" pitchFamily="18" charset="2"/>
              </a:rPr>
              <a:t>a</a:t>
            </a:r>
            <a:r>
              <a:rPr lang="en-US" sz="2800" dirty="0">
                <a:solidFill>
                  <a:schemeClr val="bg1"/>
                </a:solidFill>
                <a:latin typeface="Times New Roman" pitchFamily="18" charset="0"/>
              </a:rPr>
              <a:t> 7.477 </a:t>
            </a:r>
            <a:r>
              <a:rPr lang="en-US" sz="2800" dirty="0" err="1">
                <a:solidFill>
                  <a:schemeClr val="bg1"/>
                </a:solidFill>
                <a:latin typeface="Times New Roman" pitchFamily="18" charset="0"/>
              </a:rPr>
              <a:t>keV</a:t>
            </a:r>
            <a:endParaRPr lang="en-US" sz="2800" dirty="0">
              <a:solidFill>
                <a:schemeClr val="bg1"/>
              </a:solidFill>
              <a:latin typeface="Times New Roman" pitchFamily="18" charset="0"/>
            </a:endParaRPr>
          </a:p>
          <a:p>
            <a:r>
              <a:rPr lang="en-US" sz="2800" dirty="0">
                <a:solidFill>
                  <a:schemeClr val="bg1"/>
                </a:solidFill>
                <a:latin typeface="Times New Roman" pitchFamily="18" charset="0"/>
              </a:rPr>
              <a:t>Ni K</a:t>
            </a:r>
            <a:r>
              <a:rPr lang="en-US" sz="2800" dirty="0">
                <a:solidFill>
                  <a:schemeClr val="bg1"/>
                </a:solidFill>
                <a:latin typeface="Symbol" pitchFamily="18" charset="2"/>
              </a:rPr>
              <a:t>b</a:t>
            </a:r>
            <a:r>
              <a:rPr lang="en-US" sz="2800" dirty="0">
                <a:solidFill>
                  <a:schemeClr val="bg1"/>
                </a:solidFill>
                <a:latin typeface="Times New Roman" pitchFamily="18" charset="0"/>
              </a:rPr>
              <a:t> 8.264</a:t>
            </a:r>
          </a:p>
          <a:p>
            <a:r>
              <a:rPr lang="en-US" sz="2800" dirty="0">
                <a:solidFill>
                  <a:schemeClr val="bg1"/>
                </a:solidFill>
                <a:latin typeface="Times New Roman" pitchFamily="18" charset="0"/>
              </a:rPr>
              <a:t>Ni K abs 8.331</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Footer Placeholder 3"/>
          <p:cNvSpPr>
            <a:spLocks noGrp="1"/>
          </p:cNvSpPr>
          <p:nvPr>
            <p:ph type="ftr" sz="quarter" idx="10"/>
          </p:nvPr>
        </p:nvSpPr>
        <p:spPr/>
        <p:txBody>
          <a:bodyPr/>
          <a:lstStyle/>
          <a:p>
            <a:r>
              <a:rPr lang="en-US" smtClean="0"/>
              <a:t>Carpenter EPMA Overview 2013</a:t>
            </a:r>
            <a:endParaRPr lang="en-US"/>
          </a:p>
        </p:txBody>
      </p:sp>
      <p:sp>
        <p:nvSpPr>
          <p:cNvPr id="217091" name="Slide Number Placeholder 4"/>
          <p:cNvSpPr>
            <a:spLocks noGrp="1"/>
          </p:cNvSpPr>
          <p:nvPr>
            <p:ph type="sldNum" sz="quarter" idx="11"/>
          </p:nvPr>
        </p:nvSpPr>
        <p:spPr/>
        <p:txBody>
          <a:bodyPr/>
          <a:lstStyle/>
          <a:p>
            <a:fld id="{85F9D666-EDDE-4B23-BCE8-7C72D7724C30}" type="slidenum">
              <a:rPr lang="en-US"/>
              <a:pPr/>
              <a:t>159</a:t>
            </a:fld>
            <a:endParaRPr lang="en-US"/>
          </a:p>
        </p:txBody>
      </p:sp>
      <p:sp>
        <p:nvSpPr>
          <p:cNvPr id="217092" name="Rectangle 2"/>
          <p:cNvSpPr>
            <a:spLocks noGrp="1" noChangeArrowheads="1"/>
          </p:cNvSpPr>
          <p:nvPr>
            <p:ph type="title"/>
          </p:nvPr>
        </p:nvSpPr>
        <p:spPr>
          <a:xfrm>
            <a:off x="227013" y="90489"/>
            <a:ext cx="8545512" cy="428625"/>
          </a:xfrm>
        </p:spPr>
        <p:txBody>
          <a:bodyPr/>
          <a:lstStyle/>
          <a:p>
            <a:r>
              <a:rPr lang="en-US" smtClean="0"/>
              <a:t>Absorption Correction A</a:t>
            </a:r>
          </a:p>
        </p:txBody>
      </p:sp>
      <p:sp>
        <p:nvSpPr>
          <p:cNvPr id="217093" name="Rectangle 3"/>
          <p:cNvSpPr>
            <a:spLocks noGrp="1" noChangeArrowheads="1"/>
          </p:cNvSpPr>
          <p:nvPr>
            <p:ph type="body" idx="1"/>
          </p:nvPr>
        </p:nvSpPr>
        <p:spPr>
          <a:xfrm>
            <a:off x="228600" y="1143000"/>
            <a:ext cx="8610599" cy="4191000"/>
          </a:xfrm>
        </p:spPr>
        <p:txBody>
          <a:bodyPr/>
          <a:lstStyle/>
          <a:p>
            <a:r>
              <a:rPr lang="en-US" smtClean="0"/>
              <a:t>The quantity “</a:t>
            </a:r>
            <a:r>
              <a:rPr lang="en-US" smtClean="0">
                <a:latin typeface="Symbol" pitchFamily="18" charset="2"/>
              </a:rPr>
              <a:t>m</a:t>
            </a:r>
            <a:r>
              <a:rPr lang="en-US" smtClean="0"/>
              <a:t>/</a:t>
            </a:r>
            <a:r>
              <a:rPr lang="en-US" smtClean="0">
                <a:latin typeface="Symbol" pitchFamily="18" charset="2"/>
              </a:rPr>
              <a:t>r</a:t>
            </a:r>
            <a:r>
              <a:rPr lang="en-US" smtClean="0"/>
              <a:t> csc </a:t>
            </a:r>
            <a:r>
              <a:rPr lang="en-US" smtClean="0">
                <a:latin typeface="Symbol" pitchFamily="18" charset="2"/>
              </a:rPr>
              <a:t>y</a:t>
            </a:r>
            <a:r>
              <a:rPr lang="en-US" smtClean="0"/>
              <a:t>” is abbreviated as </a:t>
            </a:r>
            <a:r>
              <a:rPr lang="en-US" smtClean="0">
                <a:latin typeface="Symbol" pitchFamily="18" charset="2"/>
              </a:rPr>
              <a:t>c</a:t>
            </a:r>
            <a:r>
              <a:rPr lang="en-US" smtClean="0"/>
              <a:t>, and is used to describe the absorption correction.</a:t>
            </a:r>
          </a:p>
          <a:p>
            <a:r>
              <a:rPr lang="en-US" smtClean="0"/>
              <a:t>The term f(</a:t>
            </a:r>
            <a:r>
              <a:rPr lang="en-US" smtClean="0">
                <a:latin typeface="Symbol" pitchFamily="18" charset="2"/>
              </a:rPr>
              <a:t>c</a:t>
            </a:r>
            <a:r>
              <a:rPr lang="en-US" smtClean="0"/>
              <a:t>) is called “f of </a:t>
            </a:r>
            <a:r>
              <a:rPr lang="en-US" smtClean="0">
                <a:latin typeface="Symbol" pitchFamily="18" charset="2"/>
              </a:rPr>
              <a:t>c</a:t>
            </a:r>
            <a:r>
              <a:rPr lang="en-US" smtClean="0"/>
              <a:t>” and is the ratio of the emitted x-ray intensity to the generated intensity:</a:t>
            </a:r>
            <a:br>
              <a:rPr lang="en-US" smtClean="0"/>
            </a:br>
            <a:r>
              <a:rPr lang="en-US" smtClean="0"/>
              <a:t>	 f(</a:t>
            </a:r>
            <a:r>
              <a:rPr lang="en-US" smtClean="0">
                <a:latin typeface="Symbol" pitchFamily="18" charset="2"/>
              </a:rPr>
              <a:t>c</a:t>
            </a:r>
            <a:r>
              <a:rPr lang="en-US" smtClean="0"/>
              <a:t>) = emitted intensity / generated intensity</a:t>
            </a:r>
          </a:p>
          <a:p>
            <a:r>
              <a:rPr lang="en-US" smtClean="0"/>
              <a:t>The absorption correction A is the ratio of f(</a:t>
            </a:r>
            <a:r>
              <a:rPr lang="en-US" smtClean="0">
                <a:latin typeface="Symbol" pitchFamily="18" charset="2"/>
              </a:rPr>
              <a:t>c</a:t>
            </a:r>
            <a:r>
              <a:rPr lang="en-US" smtClean="0"/>
              <a:t>) for the standard and the sample:</a:t>
            </a:r>
            <a:br>
              <a:rPr lang="en-US" smtClean="0"/>
            </a:br>
            <a:r>
              <a:rPr lang="en-US" smtClean="0"/>
              <a:t>	A = f(</a:t>
            </a:r>
            <a:r>
              <a:rPr lang="en-US" smtClean="0">
                <a:latin typeface="Symbol" pitchFamily="18" charset="2"/>
              </a:rPr>
              <a:t>c</a:t>
            </a:r>
            <a:r>
              <a:rPr lang="en-US" smtClean="0"/>
              <a:t>)</a:t>
            </a:r>
            <a:r>
              <a:rPr lang="en-US" baseline="-25000" smtClean="0"/>
              <a:t>standard</a:t>
            </a:r>
            <a:r>
              <a:rPr lang="en-US" smtClean="0"/>
              <a:t> / f(</a:t>
            </a:r>
            <a:r>
              <a:rPr lang="en-US" smtClean="0">
                <a:latin typeface="Symbol" pitchFamily="18" charset="2"/>
              </a:rPr>
              <a:t>c</a:t>
            </a:r>
            <a:r>
              <a:rPr lang="en-US" smtClean="0"/>
              <a:t>)</a:t>
            </a:r>
            <a:r>
              <a:rPr lang="en-US" baseline="-25000" smtClean="0"/>
              <a:t>sample</a:t>
            </a:r>
            <a:endParaRPr lang="en-U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1"/>
          <p:cNvSpPr>
            <a:spLocks noGrp="1"/>
          </p:cNvSpPr>
          <p:nvPr>
            <p:ph type="ftr" sz="quarter" idx="10"/>
          </p:nvPr>
        </p:nvSpPr>
        <p:spPr/>
        <p:txBody>
          <a:bodyPr/>
          <a:lstStyle/>
          <a:p>
            <a:r>
              <a:rPr lang="en-US" smtClean="0"/>
              <a:t>Carpenter EPMA Overview 2013</a:t>
            </a:r>
            <a:endParaRPr lang="en-US"/>
          </a:p>
        </p:txBody>
      </p:sp>
      <p:sp>
        <p:nvSpPr>
          <p:cNvPr id="29699" name="Slide Number Placeholder 2"/>
          <p:cNvSpPr>
            <a:spLocks noGrp="1"/>
          </p:cNvSpPr>
          <p:nvPr>
            <p:ph type="sldNum" sz="quarter" idx="11"/>
          </p:nvPr>
        </p:nvSpPr>
        <p:spPr/>
        <p:txBody>
          <a:bodyPr/>
          <a:lstStyle/>
          <a:p>
            <a:fld id="{111EEC85-CA19-4A31-B918-0863C328A9F0}" type="slidenum">
              <a:rPr lang="en-US"/>
              <a:pPr/>
              <a:t>16</a:t>
            </a:fld>
            <a:endParaRPr lang="en-US"/>
          </a:p>
        </p:txBody>
      </p:sp>
      <p:sp>
        <p:nvSpPr>
          <p:cNvPr id="29700" name="Rectangle 2"/>
          <p:cNvSpPr>
            <a:spLocks noGrp="1" noChangeArrowheads="1"/>
          </p:cNvSpPr>
          <p:nvPr>
            <p:ph type="title" idx="4294967295"/>
          </p:nvPr>
        </p:nvSpPr>
        <p:spPr>
          <a:xfrm>
            <a:off x="685800" y="0"/>
            <a:ext cx="7780338" cy="609600"/>
          </a:xfrm>
        </p:spPr>
        <p:txBody>
          <a:bodyPr lIns="91432" tIns="45716" rIns="91432" bIns="45716" anchor="ctr"/>
          <a:lstStyle/>
          <a:p>
            <a:pPr eaLnBrk="1" hangingPunct="1"/>
            <a:r>
              <a:rPr lang="en-US" sz="2800" dirty="0" smtClean="0"/>
              <a:t>EPMA Summary: ZAF and X-ray Correction</a:t>
            </a:r>
          </a:p>
        </p:txBody>
      </p:sp>
      <p:sp>
        <p:nvSpPr>
          <p:cNvPr id="29701" name="Rectangle 3"/>
          <p:cNvSpPr>
            <a:spLocks noGrp="1" noChangeArrowheads="1"/>
          </p:cNvSpPr>
          <p:nvPr>
            <p:ph type="body" idx="4294967295"/>
          </p:nvPr>
        </p:nvSpPr>
        <p:spPr>
          <a:xfrm>
            <a:off x="304801" y="914401"/>
            <a:ext cx="8382000" cy="1600200"/>
          </a:xfrm>
        </p:spPr>
        <p:txBody>
          <a:bodyPr lIns="91432" tIns="45716" rIns="91432" bIns="45716"/>
          <a:lstStyle/>
          <a:p>
            <a:pPr eaLnBrk="1" hangingPunct="1"/>
            <a:r>
              <a:rPr lang="en-US" smtClean="0"/>
              <a:t>NiFe Alloy, example of (A) absorption and (F) characteristic fluorecence</a:t>
            </a:r>
            <a:br>
              <a:rPr lang="en-US" smtClean="0"/>
            </a:br>
            <a:r>
              <a:rPr lang="en-US" smtClean="0"/>
              <a:t>	Ni K</a:t>
            </a:r>
            <a:r>
              <a:rPr lang="en-US" smtClean="0">
                <a:latin typeface="Symbol" pitchFamily="18" charset="2"/>
              </a:rPr>
              <a:t>a</a:t>
            </a:r>
            <a:r>
              <a:rPr lang="en-US" smtClean="0"/>
              <a:t> absorbed by Fe, note MAC value 362</a:t>
            </a:r>
            <a:br>
              <a:rPr lang="en-US" smtClean="0"/>
            </a:br>
            <a:r>
              <a:rPr lang="en-US" smtClean="0"/>
              <a:t>	Fe K</a:t>
            </a:r>
            <a:r>
              <a:rPr lang="en-US" smtClean="0">
                <a:latin typeface="Symbol" pitchFamily="18" charset="2"/>
              </a:rPr>
              <a:t>a</a:t>
            </a:r>
            <a:r>
              <a:rPr lang="en-US" smtClean="0"/>
              <a:t> fluoresced by Ni K</a:t>
            </a:r>
            <a:r>
              <a:rPr lang="en-US" smtClean="0">
                <a:latin typeface="Symbol" pitchFamily="18" charset="2"/>
              </a:rPr>
              <a:t>a</a:t>
            </a:r>
            <a:r>
              <a:rPr lang="en-US" smtClean="0"/>
              <a:t>, note F value 0.78</a:t>
            </a:r>
            <a:endParaRPr lang="en-US" smtClean="0">
              <a:latin typeface="Symbol" pitchFamily="18" charset="2"/>
            </a:endParaRPr>
          </a:p>
        </p:txBody>
      </p:sp>
      <p:sp>
        <p:nvSpPr>
          <p:cNvPr id="29702" name="Text Box 4"/>
          <p:cNvSpPr txBox="1">
            <a:spLocks noChangeArrowheads="1"/>
          </p:cNvSpPr>
          <p:nvPr/>
        </p:nvSpPr>
        <p:spPr bwMode="auto">
          <a:xfrm>
            <a:off x="457200" y="2657475"/>
            <a:ext cx="8153400" cy="3116230"/>
          </a:xfrm>
          <a:prstGeom prst="rect">
            <a:avLst/>
          </a:prstGeom>
          <a:noFill/>
          <a:ln w="12700">
            <a:noFill/>
            <a:miter lim="800000"/>
            <a:headEnd type="none" w="sm" len="sm"/>
            <a:tailEnd type="none" w="sm" len="sm"/>
          </a:ln>
        </p:spPr>
        <p:txBody>
          <a:bodyPr lIns="91432" tIns="45716" rIns="91432" bIns="45716">
            <a:spAutoFit/>
          </a:bodyPr>
          <a:lstStyle/>
          <a:p>
            <a:r>
              <a:rPr lang="en-US" sz="1200" b="1" dirty="0">
                <a:solidFill>
                  <a:schemeClr val="bg1"/>
                </a:solidFill>
                <a:latin typeface="CourierPS" pitchFamily="49" charset="0"/>
              </a:rPr>
              <a:t>Current Mass Absorption Coefficients From Henke (LBL, 1985) &lt; 10KeV / CITZMU &gt; 10KeV</a:t>
            </a:r>
          </a:p>
          <a:p>
            <a:r>
              <a:rPr lang="en-US" sz="1200" b="1" dirty="0">
                <a:solidFill>
                  <a:schemeClr val="bg1"/>
                </a:solidFill>
                <a:latin typeface="CourierPS" pitchFamily="49" charset="0"/>
              </a:rPr>
              <a:t>  Z-LINE   X-RAY Z-ABSOR     MAC</a:t>
            </a:r>
          </a:p>
          <a:p>
            <a:r>
              <a:rPr lang="en-US" sz="1200" b="1" dirty="0">
                <a:solidFill>
                  <a:schemeClr val="bg1"/>
                </a:solidFill>
                <a:latin typeface="CourierPS" pitchFamily="49" charset="0"/>
              </a:rPr>
              <a:t>      Ni      ka      Ni   57.8</a:t>
            </a:r>
          </a:p>
          <a:p>
            <a:r>
              <a:rPr lang="en-US" sz="1200" b="1" dirty="0">
                <a:solidFill>
                  <a:schemeClr val="bg1"/>
                </a:solidFill>
                <a:latin typeface="CourierPS" pitchFamily="49" charset="0"/>
              </a:rPr>
              <a:t>      Ni      ka      Fe  </a:t>
            </a:r>
            <a:r>
              <a:rPr lang="en-US" sz="1200" b="1" dirty="0">
                <a:solidFill>
                  <a:srgbClr val="CC0000"/>
                </a:solidFill>
                <a:latin typeface="CourierPS" pitchFamily="49" charset="0"/>
              </a:rPr>
              <a:t>362.3</a:t>
            </a:r>
          </a:p>
          <a:p>
            <a:r>
              <a:rPr lang="en-US" sz="1200" b="1" dirty="0">
                <a:solidFill>
                  <a:schemeClr val="bg1"/>
                </a:solidFill>
                <a:latin typeface="CourierPS" pitchFamily="49" charset="0"/>
              </a:rPr>
              <a:t>      Fe      ka      Ni   89.3</a:t>
            </a:r>
          </a:p>
          <a:p>
            <a:r>
              <a:rPr lang="en-US" sz="1200" b="1" dirty="0">
                <a:solidFill>
                  <a:schemeClr val="bg1"/>
                </a:solidFill>
                <a:latin typeface="CourierPS" pitchFamily="49" charset="0"/>
              </a:rPr>
              <a:t>      Fe      ka      Fe   68.3</a:t>
            </a:r>
          </a:p>
          <a:p>
            <a:endParaRPr lang="en-US" sz="1200" b="1" dirty="0">
              <a:solidFill>
                <a:schemeClr val="bg1"/>
              </a:solidFill>
              <a:latin typeface="CourierPS" pitchFamily="49" charset="0"/>
            </a:endParaRPr>
          </a:p>
          <a:p>
            <a:r>
              <a:rPr lang="en-US" sz="1200" b="1" dirty="0">
                <a:solidFill>
                  <a:schemeClr val="bg1"/>
                </a:solidFill>
                <a:latin typeface="CourierPS" pitchFamily="49" charset="0"/>
              </a:rPr>
              <a:t> ELEMENT  ABSCOR  FLUCOR  ZEDCOR  ZAFCOR STP-POW BKS-COR   F(x)u      </a:t>
            </a:r>
            <a:r>
              <a:rPr lang="en-US" sz="1200" b="1" dirty="0" err="1">
                <a:solidFill>
                  <a:schemeClr val="bg1"/>
                </a:solidFill>
                <a:latin typeface="CourierPS" pitchFamily="49" charset="0"/>
              </a:rPr>
              <a:t>Ec</a:t>
            </a:r>
            <a:r>
              <a:rPr lang="en-US" sz="1200" b="1" dirty="0">
                <a:solidFill>
                  <a:schemeClr val="bg1"/>
                </a:solidFill>
                <a:latin typeface="CourierPS" pitchFamily="49" charset="0"/>
              </a:rPr>
              <a:t>   </a:t>
            </a:r>
            <a:r>
              <a:rPr lang="en-US" sz="1200" b="1" dirty="0" err="1">
                <a:solidFill>
                  <a:schemeClr val="bg1"/>
                </a:solidFill>
                <a:latin typeface="CourierPS" pitchFamily="49" charset="0"/>
              </a:rPr>
              <a:t>Eo</a:t>
            </a:r>
            <a:r>
              <a:rPr lang="en-US" sz="1200" b="1" dirty="0">
                <a:solidFill>
                  <a:schemeClr val="bg1"/>
                </a:solidFill>
                <a:latin typeface="CourierPS" pitchFamily="49" charset="0"/>
              </a:rPr>
              <a:t>/</a:t>
            </a:r>
            <a:r>
              <a:rPr lang="en-US" sz="1200" b="1" dirty="0" err="1">
                <a:solidFill>
                  <a:schemeClr val="bg1"/>
                </a:solidFill>
                <a:latin typeface="CourierPS" pitchFamily="49" charset="0"/>
              </a:rPr>
              <a:t>Ec</a:t>
            </a:r>
            <a:endParaRPr lang="en-US" sz="1200" b="1" dirty="0">
              <a:solidFill>
                <a:schemeClr val="bg1"/>
              </a:solidFill>
              <a:latin typeface="CourierPS" pitchFamily="49" charset="0"/>
            </a:endParaRPr>
          </a:p>
          <a:p>
            <a:r>
              <a:rPr lang="en-US" sz="1200" b="1" dirty="0">
                <a:solidFill>
                  <a:schemeClr val="bg1"/>
                </a:solidFill>
                <a:latin typeface="CourierPS" pitchFamily="49" charset="0"/>
              </a:rPr>
              <a:t>   Ni ka  1.0060  1.0000   .9987  1.0047   .9994   .9993   .9824  8.3330  1.8001</a:t>
            </a:r>
          </a:p>
          <a:p>
            <a:r>
              <a:rPr lang="en-US" sz="1200" b="1" dirty="0">
                <a:solidFill>
                  <a:schemeClr val="bg1"/>
                </a:solidFill>
                <a:latin typeface="CourierPS" pitchFamily="49" charset="0"/>
              </a:rPr>
              <a:t>   Fe ka  1.0039   </a:t>
            </a:r>
            <a:r>
              <a:rPr lang="en-US" sz="1200" b="1" dirty="0">
                <a:solidFill>
                  <a:srgbClr val="CC0000"/>
                </a:solidFill>
                <a:latin typeface="CourierPS" pitchFamily="49" charset="0"/>
              </a:rPr>
              <a:t>.7768</a:t>
            </a:r>
            <a:r>
              <a:rPr lang="en-US" sz="1200" b="1" dirty="0">
                <a:solidFill>
                  <a:schemeClr val="bg1"/>
                </a:solidFill>
                <a:latin typeface="CourierPS" pitchFamily="49" charset="0"/>
              </a:rPr>
              <a:t>  1.0135   .7903  1.0056  1.0079   .9808  7.1120  2.1091</a:t>
            </a:r>
          </a:p>
          <a:p>
            <a:endParaRPr lang="en-US" sz="1200" b="1" dirty="0">
              <a:solidFill>
                <a:schemeClr val="bg1"/>
              </a:solidFill>
              <a:latin typeface="CourierPS" pitchFamily="49" charset="0"/>
            </a:endParaRPr>
          </a:p>
          <a:p>
            <a:r>
              <a:rPr lang="en-US" sz="1200" b="1" dirty="0">
                <a:solidFill>
                  <a:schemeClr val="bg1"/>
                </a:solidFill>
                <a:latin typeface="CourierPS" pitchFamily="49" charset="0"/>
              </a:rPr>
              <a:t> ELEMENT   K-RAW K-VALUE ELEMWT% OXIDWT% ATOMIC% FORMULA KILOVOL</a:t>
            </a:r>
          </a:p>
          <a:p>
            <a:r>
              <a:rPr lang="en-US" sz="1200" b="1" dirty="0">
                <a:solidFill>
                  <a:schemeClr val="bg1"/>
                </a:solidFill>
                <a:latin typeface="CourierPS" pitchFamily="49" charset="0"/>
              </a:rPr>
              <a:t>   Ni ka  .00000  .90021  90.441   -----  90.000    .900   15.00</a:t>
            </a:r>
          </a:p>
          <a:p>
            <a:r>
              <a:rPr lang="en-US" sz="1200" b="1" dirty="0">
                <a:solidFill>
                  <a:schemeClr val="bg1"/>
                </a:solidFill>
                <a:latin typeface="CourierPS" pitchFamily="49" charset="0"/>
              </a:rPr>
              <a:t>   Fe ka  .00000  .12095   9.559   -----  10.000    .100   15.00</a:t>
            </a:r>
          </a:p>
          <a:p>
            <a:r>
              <a:rPr lang="en-US" sz="1200" b="1" dirty="0">
                <a:solidFill>
                  <a:schemeClr val="bg1"/>
                </a:solidFill>
                <a:latin typeface="CourierPS" pitchFamily="49" charset="0"/>
              </a:rPr>
              <a:t>   TOTAL:                100.000   ----- 100.000   1.000</a:t>
            </a:r>
          </a:p>
          <a:p>
            <a:pPr>
              <a:spcBef>
                <a:spcPct val="50000"/>
              </a:spcBef>
            </a:pPr>
            <a:endParaRPr lang="en-US" sz="1200" b="1" dirty="0">
              <a:solidFill>
                <a:schemeClr val="bg1"/>
              </a:solidFill>
              <a:latin typeface="CourierPS" pitchFamily="49" charset="0"/>
            </a:endParaRPr>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Footer Placeholder 3"/>
          <p:cNvSpPr>
            <a:spLocks noGrp="1"/>
          </p:cNvSpPr>
          <p:nvPr>
            <p:ph type="ftr" sz="quarter" idx="10"/>
          </p:nvPr>
        </p:nvSpPr>
        <p:spPr/>
        <p:txBody>
          <a:bodyPr/>
          <a:lstStyle/>
          <a:p>
            <a:r>
              <a:rPr lang="en-US" smtClean="0"/>
              <a:t>Carpenter EPMA Overview 2013</a:t>
            </a:r>
            <a:endParaRPr lang="en-US"/>
          </a:p>
        </p:txBody>
      </p:sp>
      <p:sp>
        <p:nvSpPr>
          <p:cNvPr id="218115" name="Slide Number Placeholder 4"/>
          <p:cNvSpPr>
            <a:spLocks noGrp="1"/>
          </p:cNvSpPr>
          <p:nvPr>
            <p:ph type="sldNum" sz="quarter" idx="11"/>
          </p:nvPr>
        </p:nvSpPr>
        <p:spPr/>
        <p:txBody>
          <a:bodyPr/>
          <a:lstStyle/>
          <a:p>
            <a:fld id="{21726FF6-D16A-4EDE-BEBE-21C9B8A26DA9}" type="slidenum">
              <a:rPr lang="en-US"/>
              <a:pPr/>
              <a:t>160</a:t>
            </a:fld>
            <a:endParaRPr lang="en-US"/>
          </a:p>
        </p:txBody>
      </p:sp>
      <p:sp>
        <p:nvSpPr>
          <p:cNvPr id="218116" name="Rectangle 2"/>
          <p:cNvSpPr>
            <a:spLocks noGrp="1" noChangeArrowheads="1"/>
          </p:cNvSpPr>
          <p:nvPr>
            <p:ph type="title"/>
          </p:nvPr>
        </p:nvSpPr>
        <p:spPr>
          <a:xfrm>
            <a:off x="227013" y="90489"/>
            <a:ext cx="8545512" cy="428625"/>
          </a:xfrm>
        </p:spPr>
        <p:txBody>
          <a:bodyPr/>
          <a:lstStyle/>
          <a:p>
            <a:r>
              <a:rPr lang="en-US" smtClean="0"/>
              <a:t>Absorption Correction A</a:t>
            </a:r>
          </a:p>
        </p:txBody>
      </p:sp>
      <p:sp>
        <p:nvSpPr>
          <p:cNvPr id="218117" name="Rectangle 3"/>
          <p:cNvSpPr>
            <a:spLocks noGrp="1" noChangeArrowheads="1"/>
          </p:cNvSpPr>
          <p:nvPr>
            <p:ph type="body" idx="1"/>
          </p:nvPr>
        </p:nvSpPr>
        <p:spPr>
          <a:xfrm>
            <a:off x="677864" y="990600"/>
            <a:ext cx="7856537" cy="5486400"/>
          </a:xfrm>
        </p:spPr>
        <p:txBody>
          <a:bodyPr/>
          <a:lstStyle/>
          <a:p>
            <a:r>
              <a:rPr lang="en-US" smtClean="0"/>
              <a:t>Three variables affect f(</a:t>
            </a:r>
            <a:r>
              <a:rPr lang="en-US" smtClean="0">
                <a:latin typeface="Symbol" pitchFamily="18" charset="2"/>
              </a:rPr>
              <a:t>c</a:t>
            </a:r>
            <a:r>
              <a:rPr lang="en-US" smtClean="0"/>
              <a:t>), the mac for the measured element, the accelerating potential, and the takeoff angle.</a:t>
            </a:r>
          </a:p>
          <a:p>
            <a:r>
              <a:rPr lang="en-US" smtClean="0"/>
              <a:t>If possible, f(</a:t>
            </a:r>
            <a:r>
              <a:rPr lang="en-US" smtClean="0">
                <a:latin typeface="Symbol" pitchFamily="18" charset="2"/>
              </a:rPr>
              <a:t>c</a:t>
            </a:r>
            <a:r>
              <a:rPr lang="en-US" smtClean="0"/>
              <a:t>) should be &gt; 0.7.  This is accomplished by reducing the accelerating voltage, as this reduces the absorption path length.</a:t>
            </a:r>
          </a:p>
          <a:p>
            <a:r>
              <a:rPr lang="en-US" smtClean="0"/>
              <a:t>The analysis of light elements, low-energy x-rays, or an element in a strongly absorbing matrix are critically dependent on the accuracy of the absorption correction.</a:t>
            </a: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p:txBody>
          <a:bodyPr/>
          <a:lstStyle/>
          <a:p>
            <a:r>
              <a:rPr lang="en-US" smtClean="0"/>
              <a:t>Carpenter EPMA Overview 2013</a:t>
            </a:r>
            <a:endParaRPr lang="en-US"/>
          </a:p>
        </p:txBody>
      </p:sp>
      <p:sp>
        <p:nvSpPr>
          <p:cNvPr id="93187" name="Slide Number Placeholder 4"/>
          <p:cNvSpPr>
            <a:spLocks noGrp="1"/>
          </p:cNvSpPr>
          <p:nvPr>
            <p:ph type="sldNum" sz="quarter" idx="11"/>
          </p:nvPr>
        </p:nvSpPr>
        <p:spPr/>
        <p:txBody>
          <a:bodyPr/>
          <a:lstStyle/>
          <a:p>
            <a:fld id="{13BADB45-F203-47EF-8744-0550FC606E8B}" type="slidenum">
              <a:rPr lang="en-US"/>
              <a:pPr/>
              <a:t>161</a:t>
            </a:fld>
            <a:endParaRPr lang="en-US"/>
          </a:p>
        </p:txBody>
      </p:sp>
      <p:sp>
        <p:nvSpPr>
          <p:cNvPr id="93188" name="Rectangle 2"/>
          <p:cNvSpPr>
            <a:spLocks noGrp="1" noChangeArrowheads="1"/>
          </p:cNvSpPr>
          <p:nvPr>
            <p:ph type="title"/>
          </p:nvPr>
        </p:nvSpPr>
        <p:spPr>
          <a:xfrm>
            <a:off x="247650" y="0"/>
            <a:ext cx="8896350" cy="1009650"/>
          </a:xfrm>
          <a:noFill/>
        </p:spPr>
        <p:txBody>
          <a:bodyPr lIns="90480" tIns="44447" rIns="90480" bIns="44447" anchor="ctr"/>
          <a:lstStyle/>
          <a:p>
            <a:r>
              <a:rPr lang="en-US" smtClean="0"/>
              <a:t>X-ray absorption depends on path length and </a:t>
            </a:r>
            <a:r>
              <a:rPr lang="en-US" smtClean="0">
                <a:latin typeface="Symbol" pitchFamily="18" charset="2"/>
              </a:rPr>
              <a:t>m/r</a:t>
            </a:r>
          </a:p>
        </p:txBody>
      </p:sp>
      <p:grpSp>
        <p:nvGrpSpPr>
          <p:cNvPr id="2" name="Group 40"/>
          <p:cNvGrpSpPr>
            <a:grpSpLocks/>
          </p:cNvGrpSpPr>
          <p:nvPr/>
        </p:nvGrpSpPr>
        <p:grpSpPr bwMode="auto">
          <a:xfrm>
            <a:off x="685800" y="838199"/>
            <a:ext cx="7551738" cy="5608638"/>
            <a:chOff x="144" y="624"/>
            <a:chExt cx="4757" cy="3533"/>
          </a:xfrm>
        </p:grpSpPr>
        <p:grpSp>
          <p:nvGrpSpPr>
            <p:cNvPr id="3" name="Group 21"/>
            <p:cNvGrpSpPr>
              <a:grpSpLocks/>
            </p:cNvGrpSpPr>
            <p:nvPr/>
          </p:nvGrpSpPr>
          <p:grpSpPr bwMode="auto">
            <a:xfrm>
              <a:off x="144" y="768"/>
              <a:ext cx="3360" cy="2684"/>
              <a:chOff x="144" y="1104"/>
              <a:chExt cx="3360" cy="2684"/>
            </a:xfrm>
          </p:grpSpPr>
          <p:pic>
            <p:nvPicPr>
              <p:cNvPr id="93209" name="Picture 15"/>
              <p:cNvPicPr>
                <a:picLocks noChangeAspect="1" noChangeArrowheads="1"/>
              </p:cNvPicPr>
              <p:nvPr/>
            </p:nvPicPr>
            <p:blipFill>
              <a:blip r:embed="rId2" cstate="print">
                <a:lum bright="-28000" contrast="44000"/>
              </a:blip>
              <a:srcRect/>
              <a:stretch>
                <a:fillRect/>
              </a:stretch>
            </p:blipFill>
            <p:spPr bwMode="auto">
              <a:xfrm>
                <a:off x="144" y="1104"/>
                <a:ext cx="3360" cy="2635"/>
              </a:xfrm>
              <a:prstGeom prst="rect">
                <a:avLst/>
              </a:prstGeom>
              <a:noFill/>
              <a:ln w="12700">
                <a:noFill/>
                <a:miter lim="800000"/>
                <a:headEnd type="none" w="sm" len="sm"/>
                <a:tailEnd type="none" w="sm" len="sm"/>
              </a:ln>
            </p:spPr>
          </p:pic>
          <p:sp useBgFill="1">
            <p:nvSpPr>
              <p:cNvPr id="93210" name="Rectangle 4"/>
              <p:cNvSpPr>
                <a:spLocks noChangeArrowheads="1"/>
              </p:cNvSpPr>
              <p:nvPr/>
            </p:nvSpPr>
            <p:spPr bwMode="auto">
              <a:xfrm>
                <a:off x="2832" y="1584"/>
                <a:ext cx="115" cy="289"/>
              </a:xfrm>
              <a:prstGeom prst="rect">
                <a:avLst/>
              </a:prstGeom>
              <a:ln w="50800">
                <a:noFill/>
                <a:miter lim="800000"/>
                <a:headEnd/>
                <a:tailEnd/>
              </a:ln>
            </p:spPr>
            <p:txBody>
              <a:bodyPr wrap="none" lIns="90488" tIns="44450" rIns="90488" bIns="44450">
                <a:spAutoFit/>
              </a:bodyPr>
              <a:lstStyle/>
              <a:p>
                <a:endParaRPr lang="en-US">
                  <a:solidFill>
                    <a:srgbClr val="8CF4EA"/>
                  </a:solidFill>
                </a:endParaRPr>
              </a:p>
            </p:txBody>
          </p:sp>
          <p:sp>
            <p:nvSpPr>
              <p:cNvPr id="93211" name="Arc 9"/>
              <p:cNvSpPr>
                <a:spLocks/>
              </p:cNvSpPr>
              <p:nvPr/>
            </p:nvSpPr>
            <p:spPr bwMode="auto">
              <a:xfrm>
                <a:off x="2208" y="2400"/>
                <a:ext cx="235" cy="432"/>
              </a:xfrm>
              <a:custGeom>
                <a:avLst/>
                <a:gdLst>
                  <a:gd name="T0" fmla="*/ 0 w 21600"/>
                  <a:gd name="T1" fmla="*/ 0 h 21600"/>
                  <a:gd name="T2" fmla="*/ 235 w 21600"/>
                  <a:gd name="T3" fmla="*/ 432 h 21600"/>
                  <a:gd name="T4" fmla="*/ 0 w 21600"/>
                  <a:gd name="T5" fmla="*/ 43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tx1"/>
                </a:solidFill>
                <a:round/>
                <a:headEnd/>
                <a:tailEnd/>
              </a:ln>
            </p:spPr>
            <p:txBody>
              <a:bodyPr/>
              <a:lstStyle/>
              <a:p>
                <a:endParaRPr lang="en-US"/>
              </a:p>
            </p:txBody>
          </p:sp>
          <p:sp>
            <p:nvSpPr>
              <p:cNvPr id="93212" name="Line 10"/>
              <p:cNvSpPr>
                <a:spLocks noChangeShapeType="1"/>
              </p:cNvSpPr>
              <p:nvPr/>
            </p:nvSpPr>
            <p:spPr bwMode="auto">
              <a:xfrm>
                <a:off x="1248" y="3024"/>
                <a:ext cx="528" cy="288"/>
              </a:xfrm>
              <a:prstGeom prst="line">
                <a:avLst/>
              </a:prstGeom>
              <a:noFill/>
              <a:ln w="31750">
                <a:solidFill>
                  <a:srgbClr val="FF0000"/>
                </a:solidFill>
                <a:round/>
                <a:headEnd type="triangle" w="med" len="med"/>
                <a:tailEnd type="triangle" w="med" len="med"/>
              </a:ln>
            </p:spPr>
            <p:txBody>
              <a:bodyPr/>
              <a:lstStyle/>
              <a:p>
                <a:endParaRPr lang="en-US"/>
              </a:p>
            </p:txBody>
          </p:sp>
          <p:sp>
            <p:nvSpPr>
              <p:cNvPr id="93213" name="Rectangle 12"/>
              <p:cNvSpPr>
                <a:spLocks noChangeArrowheads="1"/>
              </p:cNvSpPr>
              <p:nvPr/>
            </p:nvSpPr>
            <p:spPr bwMode="auto">
              <a:xfrm>
                <a:off x="1248" y="3072"/>
                <a:ext cx="240" cy="236"/>
              </a:xfrm>
              <a:prstGeom prst="rect">
                <a:avLst/>
              </a:prstGeom>
              <a:noFill/>
              <a:ln w="12700">
                <a:noFill/>
                <a:miter lim="800000"/>
                <a:headEnd/>
                <a:tailEnd/>
              </a:ln>
            </p:spPr>
            <p:txBody>
              <a:bodyPr lIns="90488" tIns="0" rIns="0" bIns="0">
                <a:spAutoFit/>
              </a:bodyPr>
              <a:lstStyle/>
              <a:p>
                <a:r>
                  <a:rPr lang="en-US">
                    <a:solidFill>
                      <a:schemeClr val="bg1"/>
                    </a:solidFill>
                    <a:latin typeface="Times New Roman" pitchFamily="18" charset="0"/>
                  </a:rPr>
                  <a:t>s</a:t>
                </a:r>
                <a:r>
                  <a:rPr lang="en-US" baseline="-25000">
                    <a:solidFill>
                      <a:schemeClr val="bg1"/>
                    </a:solidFill>
                    <a:latin typeface="Times New Roman" pitchFamily="18" charset="0"/>
                  </a:rPr>
                  <a:t>1</a:t>
                </a:r>
              </a:p>
            </p:txBody>
          </p:sp>
          <p:sp>
            <p:nvSpPr>
              <p:cNvPr id="93214" name="Rectangle 13"/>
              <p:cNvSpPr>
                <a:spLocks noChangeArrowheads="1"/>
              </p:cNvSpPr>
              <p:nvPr/>
            </p:nvSpPr>
            <p:spPr bwMode="auto">
              <a:xfrm>
                <a:off x="240" y="2131"/>
                <a:ext cx="1392" cy="236"/>
              </a:xfrm>
              <a:prstGeom prst="rect">
                <a:avLst/>
              </a:prstGeom>
              <a:solidFill>
                <a:srgbClr val="FFFFFF"/>
              </a:solidFill>
              <a:ln w="12700">
                <a:noFill/>
                <a:miter lim="800000"/>
                <a:headEnd/>
                <a:tailEnd/>
              </a:ln>
            </p:spPr>
            <p:txBody>
              <a:bodyPr lIns="90488" tIns="0" rIns="0" bIns="0">
                <a:spAutoFit/>
              </a:bodyPr>
              <a:lstStyle/>
              <a:p>
                <a:r>
                  <a:rPr lang="en-US" dirty="0">
                    <a:solidFill>
                      <a:schemeClr val="bg1"/>
                    </a:solidFill>
                    <a:latin typeface="Times New Roman" pitchFamily="18" charset="0"/>
                  </a:rPr>
                  <a:t>I</a:t>
                </a:r>
                <a:r>
                  <a:rPr lang="en-US" baseline="-25000" dirty="0">
                    <a:solidFill>
                      <a:schemeClr val="bg1"/>
                    </a:solidFill>
                    <a:latin typeface="Times New Roman" pitchFamily="18" charset="0"/>
                  </a:rPr>
                  <a:t>1</a:t>
                </a:r>
                <a:r>
                  <a:rPr lang="en-US" sz="2800" baseline="-25000" dirty="0">
                    <a:solidFill>
                      <a:schemeClr val="bg1"/>
                    </a:solidFill>
                    <a:latin typeface="Times New Roman" pitchFamily="18" charset="0"/>
                  </a:rPr>
                  <a:t> </a:t>
                </a:r>
                <a:r>
                  <a:rPr lang="en-US" sz="2000" dirty="0">
                    <a:solidFill>
                      <a:schemeClr val="bg1"/>
                    </a:solidFill>
                    <a:latin typeface="Times New Roman" pitchFamily="18" charset="0"/>
                  </a:rPr>
                  <a:t>= emitted x-rays</a:t>
                </a:r>
                <a:endParaRPr lang="en-US" sz="2000" baseline="-25000" dirty="0">
                  <a:solidFill>
                    <a:schemeClr val="bg1"/>
                  </a:solidFill>
                  <a:latin typeface="Times New Roman" pitchFamily="18" charset="0"/>
                </a:endParaRPr>
              </a:p>
            </p:txBody>
          </p:sp>
          <p:sp>
            <p:nvSpPr>
              <p:cNvPr id="93215" name="Rectangle 16"/>
              <p:cNvSpPr>
                <a:spLocks noChangeArrowheads="1"/>
              </p:cNvSpPr>
              <p:nvPr/>
            </p:nvSpPr>
            <p:spPr bwMode="auto">
              <a:xfrm>
                <a:off x="2304" y="1824"/>
                <a:ext cx="227" cy="236"/>
              </a:xfrm>
              <a:prstGeom prst="rect">
                <a:avLst/>
              </a:prstGeom>
              <a:solidFill>
                <a:srgbClr val="FFFFFF"/>
              </a:solidFill>
              <a:ln w="12700">
                <a:noFill/>
                <a:miter lim="800000"/>
                <a:headEnd/>
                <a:tailEnd/>
              </a:ln>
            </p:spPr>
            <p:txBody>
              <a:bodyPr lIns="90488" tIns="0" rIns="0" bIns="0">
                <a:spAutoFit/>
              </a:bodyPr>
              <a:lstStyle/>
              <a:p>
                <a:r>
                  <a:rPr lang="en-US">
                    <a:solidFill>
                      <a:schemeClr val="bg1"/>
                    </a:solidFill>
                    <a:latin typeface="Times New Roman" pitchFamily="18" charset="0"/>
                  </a:rPr>
                  <a:t>I</a:t>
                </a:r>
                <a:r>
                  <a:rPr lang="en-US" baseline="-25000">
                    <a:solidFill>
                      <a:schemeClr val="bg1"/>
                    </a:solidFill>
                    <a:latin typeface="Times New Roman" pitchFamily="18" charset="0"/>
                  </a:rPr>
                  <a:t>2</a:t>
                </a:r>
              </a:p>
            </p:txBody>
          </p:sp>
          <p:sp>
            <p:nvSpPr>
              <p:cNvPr id="93216" name="Rectangle 17"/>
              <p:cNvSpPr>
                <a:spLocks noChangeArrowheads="1"/>
              </p:cNvSpPr>
              <p:nvPr/>
            </p:nvSpPr>
            <p:spPr bwMode="auto">
              <a:xfrm>
                <a:off x="2016" y="3024"/>
                <a:ext cx="240" cy="236"/>
              </a:xfrm>
              <a:prstGeom prst="rect">
                <a:avLst/>
              </a:prstGeom>
              <a:noFill/>
              <a:ln w="12700">
                <a:noFill/>
                <a:miter lim="800000"/>
                <a:headEnd/>
                <a:tailEnd/>
              </a:ln>
            </p:spPr>
            <p:txBody>
              <a:bodyPr lIns="90488" tIns="0" rIns="0" bIns="0">
                <a:spAutoFit/>
              </a:bodyPr>
              <a:lstStyle/>
              <a:p>
                <a:r>
                  <a:rPr lang="en-US">
                    <a:solidFill>
                      <a:schemeClr val="bg1"/>
                    </a:solidFill>
                    <a:latin typeface="Times New Roman" pitchFamily="18" charset="0"/>
                  </a:rPr>
                  <a:t>s</a:t>
                </a:r>
                <a:r>
                  <a:rPr lang="en-US" baseline="-25000">
                    <a:solidFill>
                      <a:schemeClr val="bg1"/>
                    </a:solidFill>
                    <a:latin typeface="Times New Roman" pitchFamily="18" charset="0"/>
                  </a:rPr>
                  <a:t>2</a:t>
                </a:r>
              </a:p>
            </p:txBody>
          </p:sp>
          <p:sp>
            <p:nvSpPr>
              <p:cNvPr id="93217" name="Line 18"/>
              <p:cNvSpPr>
                <a:spLocks noChangeShapeType="1"/>
              </p:cNvSpPr>
              <p:nvPr/>
            </p:nvSpPr>
            <p:spPr bwMode="auto">
              <a:xfrm flipH="1">
                <a:off x="1872" y="2976"/>
                <a:ext cx="192" cy="288"/>
              </a:xfrm>
              <a:prstGeom prst="line">
                <a:avLst/>
              </a:prstGeom>
              <a:noFill/>
              <a:ln w="31750">
                <a:solidFill>
                  <a:srgbClr val="FF0000"/>
                </a:solidFill>
                <a:round/>
                <a:headEnd type="triangle" w="med" len="med"/>
                <a:tailEnd type="triangle" w="med" len="med"/>
              </a:ln>
            </p:spPr>
            <p:txBody>
              <a:bodyPr/>
              <a:lstStyle/>
              <a:p>
                <a:endParaRPr lang="en-US"/>
              </a:p>
            </p:txBody>
          </p:sp>
          <p:sp>
            <p:nvSpPr>
              <p:cNvPr id="93218" name="Rectangle 20"/>
              <p:cNvSpPr>
                <a:spLocks noChangeArrowheads="1"/>
              </p:cNvSpPr>
              <p:nvPr/>
            </p:nvSpPr>
            <p:spPr bwMode="auto">
              <a:xfrm>
                <a:off x="1044" y="3552"/>
                <a:ext cx="1584" cy="236"/>
              </a:xfrm>
              <a:prstGeom prst="rect">
                <a:avLst/>
              </a:prstGeom>
              <a:solidFill>
                <a:srgbClr val="FFFFFF"/>
              </a:solidFill>
              <a:ln w="12700">
                <a:noFill/>
                <a:miter lim="800000"/>
                <a:headEnd/>
                <a:tailEnd/>
              </a:ln>
            </p:spPr>
            <p:txBody>
              <a:bodyPr lIns="90488" tIns="0" rIns="0" bIns="0">
                <a:spAutoFit/>
              </a:bodyPr>
              <a:lstStyle/>
              <a:p>
                <a:r>
                  <a:rPr lang="en-US" dirty="0">
                    <a:solidFill>
                      <a:schemeClr val="bg1"/>
                    </a:solidFill>
                    <a:latin typeface="Times New Roman" pitchFamily="18" charset="0"/>
                  </a:rPr>
                  <a:t>I</a:t>
                </a:r>
                <a:r>
                  <a:rPr lang="en-US" baseline="-25000" dirty="0">
                    <a:solidFill>
                      <a:schemeClr val="bg1"/>
                    </a:solidFill>
                    <a:latin typeface="Times New Roman" pitchFamily="18" charset="0"/>
                  </a:rPr>
                  <a:t>0</a:t>
                </a:r>
                <a:r>
                  <a:rPr lang="en-US" sz="2800" baseline="-25000" dirty="0">
                    <a:solidFill>
                      <a:schemeClr val="bg1"/>
                    </a:solidFill>
                    <a:latin typeface="Times New Roman" pitchFamily="18" charset="0"/>
                  </a:rPr>
                  <a:t> </a:t>
                </a:r>
                <a:r>
                  <a:rPr lang="en-US" sz="2000" dirty="0">
                    <a:solidFill>
                      <a:schemeClr val="bg1"/>
                    </a:solidFill>
                    <a:latin typeface="Times New Roman" pitchFamily="18" charset="0"/>
                  </a:rPr>
                  <a:t>= generated x-rays</a:t>
                </a:r>
                <a:endParaRPr lang="en-US" sz="2000" baseline="-25000" dirty="0">
                  <a:solidFill>
                    <a:schemeClr val="bg1"/>
                  </a:solidFill>
                  <a:latin typeface="Times New Roman" pitchFamily="18" charset="0"/>
                </a:endParaRPr>
              </a:p>
            </p:txBody>
          </p:sp>
        </p:grpSp>
        <p:sp>
          <p:nvSpPr>
            <p:cNvPr id="93191" name="Rectangle 3"/>
            <p:cNvSpPr>
              <a:spLocks noChangeArrowheads="1"/>
            </p:cNvSpPr>
            <p:nvPr/>
          </p:nvSpPr>
          <p:spPr bwMode="auto">
            <a:xfrm>
              <a:off x="2544" y="2016"/>
              <a:ext cx="2357" cy="2141"/>
            </a:xfrm>
            <a:prstGeom prst="rect">
              <a:avLst/>
            </a:prstGeom>
            <a:solidFill>
              <a:schemeClr val="tx1"/>
            </a:solidFill>
            <a:ln w="12700">
              <a:solidFill>
                <a:schemeClr val="accent2"/>
              </a:solidFill>
              <a:miter lim="800000"/>
              <a:headEnd/>
              <a:tailEnd/>
            </a:ln>
          </p:spPr>
          <p:txBody>
            <a:bodyPr wrap="none" lIns="90488" tIns="44450" rIns="90488" bIns="44450">
              <a:spAutoFit/>
            </a:bodyPr>
            <a:lstStyle/>
            <a:p>
              <a:r>
                <a:rPr lang="en-US" sz="1800" dirty="0">
                  <a:solidFill>
                    <a:schemeClr val="bg1"/>
                  </a:solidFill>
                  <a:latin typeface="Times New Roman" pitchFamily="18" charset="0"/>
                </a:rPr>
                <a:t>X-ray absorption here is photoelectric,</a:t>
              </a:r>
              <a:br>
                <a:rPr lang="en-US" sz="1800" dirty="0">
                  <a:solidFill>
                    <a:schemeClr val="bg1"/>
                  </a:solidFill>
                  <a:latin typeface="Times New Roman" pitchFamily="18" charset="0"/>
                </a:rPr>
              </a:br>
              <a:r>
                <a:rPr lang="en-US" sz="1800" dirty="0">
                  <a:solidFill>
                    <a:schemeClr val="bg1"/>
                  </a:solidFill>
                  <a:latin typeface="Times New Roman" pitchFamily="18" charset="0"/>
                </a:rPr>
                <a:t>which is an either/or operation.  </a:t>
              </a:r>
            </a:p>
            <a:p>
              <a:r>
                <a:rPr lang="en-US" sz="1800" u="sng" dirty="0">
                  <a:solidFill>
                    <a:schemeClr val="bg1"/>
                  </a:solidFill>
                  <a:latin typeface="Times New Roman" pitchFamily="18" charset="0"/>
                </a:rPr>
                <a:t>Either </a:t>
              </a:r>
              <a:r>
                <a:rPr lang="en-US" sz="1800" dirty="0">
                  <a:solidFill>
                    <a:schemeClr val="bg1"/>
                  </a:solidFill>
                  <a:latin typeface="Times New Roman" pitchFamily="18" charset="0"/>
                </a:rPr>
                <a:t>the photon is </a:t>
              </a:r>
              <a:r>
                <a:rPr lang="en-US" sz="1800" u="sng" dirty="0">
                  <a:solidFill>
                    <a:schemeClr val="bg1"/>
                  </a:solidFill>
                  <a:latin typeface="Times New Roman" pitchFamily="18" charset="0"/>
                </a:rPr>
                <a:t>absorbed</a:t>
              </a:r>
              <a:r>
                <a:rPr lang="en-US" sz="1800" dirty="0">
                  <a:solidFill>
                    <a:schemeClr val="bg1"/>
                  </a:solidFill>
                  <a:latin typeface="Times New Roman" pitchFamily="18" charset="0"/>
                </a:rPr>
                <a:t>, </a:t>
              </a:r>
              <a:r>
                <a:rPr lang="en-US" sz="1800" u="sng" dirty="0">
                  <a:solidFill>
                    <a:schemeClr val="bg1"/>
                  </a:solidFill>
                  <a:latin typeface="Times New Roman" pitchFamily="18" charset="0"/>
                </a:rPr>
                <a:t>or</a:t>
              </a:r>
              <a:r>
                <a:rPr lang="en-US" sz="1800" dirty="0">
                  <a:solidFill>
                    <a:schemeClr val="bg1"/>
                  </a:solidFill>
                  <a:latin typeface="Times New Roman" pitchFamily="18" charset="0"/>
                </a:rPr>
                <a:t> it</a:t>
              </a:r>
              <a:br>
                <a:rPr lang="en-US" sz="1800" dirty="0">
                  <a:solidFill>
                    <a:schemeClr val="bg1"/>
                  </a:solidFill>
                  <a:latin typeface="Times New Roman" pitchFamily="18" charset="0"/>
                </a:rPr>
              </a:br>
              <a:r>
                <a:rPr lang="en-US" sz="1800" dirty="0">
                  <a:solidFill>
                    <a:schemeClr val="bg1"/>
                  </a:solidFill>
                  <a:latin typeface="Times New Roman" pitchFamily="18" charset="0"/>
                </a:rPr>
                <a:t>escapes the specimen with the</a:t>
              </a:r>
              <a:br>
                <a:rPr lang="en-US" sz="1800" dirty="0">
                  <a:solidFill>
                    <a:schemeClr val="bg1"/>
                  </a:solidFill>
                  <a:latin typeface="Times New Roman" pitchFamily="18" charset="0"/>
                </a:rPr>
              </a:br>
              <a:r>
                <a:rPr lang="en-US" sz="1800" u="sng" dirty="0">
                  <a:solidFill>
                    <a:schemeClr val="bg1"/>
                  </a:solidFill>
                  <a:latin typeface="Times New Roman" pitchFamily="18" charset="0"/>
                </a:rPr>
                <a:t>same characteristic energy</a:t>
              </a:r>
              <a:r>
                <a:rPr lang="en-US" sz="1800" dirty="0">
                  <a:solidFill>
                    <a:schemeClr val="bg1"/>
                  </a:solidFill>
                  <a:latin typeface="Times New Roman" pitchFamily="18" charset="0"/>
                </a:rPr>
                <a:t> with</a:t>
              </a:r>
              <a:br>
                <a:rPr lang="en-US" sz="1800" dirty="0">
                  <a:solidFill>
                    <a:schemeClr val="bg1"/>
                  </a:solidFill>
                  <a:latin typeface="Times New Roman" pitchFamily="18" charset="0"/>
                </a:rPr>
              </a:br>
              <a:r>
                <a:rPr lang="en-US" sz="1800" dirty="0">
                  <a:solidFill>
                    <a:schemeClr val="bg1"/>
                  </a:solidFill>
                  <a:latin typeface="Times New Roman" pitchFamily="18" charset="0"/>
                </a:rPr>
                <a:t>which it started.</a:t>
              </a:r>
            </a:p>
            <a:p>
              <a:endParaRPr lang="en-US" sz="1800" dirty="0">
                <a:solidFill>
                  <a:schemeClr val="bg1"/>
                </a:solidFill>
                <a:latin typeface="Times New Roman" pitchFamily="18" charset="0"/>
              </a:endParaRPr>
            </a:p>
            <a:p>
              <a:r>
                <a:rPr lang="en-US" sz="1800" dirty="0">
                  <a:solidFill>
                    <a:schemeClr val="bg1"/>
                  </a:solidFill>
                  <a:latin typeface="Times New Roman" pitchFamily="18" charset="0"/>
                </a:rPr>
                <a:t>For a given takeoff angle, the x-ray</a:t>
              </a:r>
              <a:br>
                <a:rPr lang="en-US" sz="1800" dirty="0">
                  <a:solidFill>
                    <a:schemeClr val="bg1"/>
                  </a:solidFill>
                  <a:latin typeface="Times New Roman" pitchFamily="18" charset="0"/>
                </a:rPr>
              </a:br>
              <a:r>
                <a:rPr lang="en-US" sz="1800" dirty="0">
                  <a:solidFill>
                    <a:schemeClr val="bg1"/>
                  </a:solidFill>
                  <a:latin typeface="Times New Roman" pitchFamily="18" charset="0"/>
                </a:rPr>
                <a:t>absorption is determined by the path</a:t>
              </a:r>
              <a:br>
                <a:rPr lang="en-US" sz="1800" dirty="0">
                  <a:solidFill>
                    <a:schemeClr val="bg1"/>
                  </a:solidFill>
                  <a:latin typeface="Times New Roman" pitchFamily="18" charset="0"/>
                </a:rPr>
              </a:br>
              <a:r>
                <a:rPr lang="en-US" sz="1800" dirty="0">
                  <a:solidFill>
                    <a:schemeClr val="bg1"/>
                  </a:solidFill>
                  <a:latin typeface="Times New Roman" pitchFamily="18" charset="0"/>
                </a:rPr>
                <a:t>length s and mass absorption</a:t>
              </a:r>
              <a:br>
                <a:rPr lang="en-US" sz="1800" dirty="0">
                  <a:solidFill>
                    <a:schemeClr val="bg1"/>
                  </a:solidFill>
                  <a:latin typeface="Times New Roman" pitchFamily="18" charset="0"/>
                </a:rPr>
              </a:br>
              <a:r>
                <a:rPr lang="en-US" sz="1800" dirty="0" err="1">
                  <a:solidFill>
                    <a:schemeClr val="bg1"/>
                  </a:solidFill>
                  <a:latin typeface="Times New Roman" pitchFamily="18" charset="0"/>
                </a:rPr>
                <a:t>coefficent</a:t>
              </a:r>
              <a:r>
                <a:rPr lang="en-US" sz="1800" dirty="0">
                  <a:solidFill>
                    <a:schemeClr val="bg1"/>
                  </a:solidFill>
                  <a:latin typeface="Times New Roman" pitchFamily="18" charset="0"/>
                </a:rPr>
                <a:t> </a:t>
              </a:r>
              <a:r>
                <a:rPr lang="en-US" sz="1800" dirty="0">
                  <a:solidFill>
                    <a:schemeClr val="bg1"/>
                  </a:solidFill>
                  <a:latin typeface="Symbol" pitchFamily="18" charset="2"/>
                </a:rPr>
                <a:t>m/r</a:t>
              </a:r>
              <a:r>
                <a:rPr lang="en-US" sz="1800" dirty="0">
                  <a:solidFill>
                    <a:schemeClr val="bg1"/>
                  </a:solidFill>
                  <a:latin typeface="Times New Roman" pitchFamily="18" charset="0"/>
                </a:rPr>
                <a:t>, which are both</a:t>
              </a:r>
              <a:br>
                <a:rPr lang="en-US" sz="1800" dirty="0">
                  <a:solidFill>
                    <a:schemeClr val="bg1"/>
                  </a:solidFill>
                  <a:latin typeface="Times New Roman" pitchFamily="18" charset="0"/>
                </a:rPr>
              </a:br>
              <a:r>
                <a:rPr lang="en-US" sz="1800" dirty="0">
                  <a:solidFill>
                    <a:schemeClr val="bg1"/>
                  </a:solidFill>
                  <a:latin typeface="Times New Roman" pitchFamily="18" charset="0"/>
                </a:rPr>
                <a:t>compositionally dependent.</a:t>
              </a:r>
            </a:p>
          </p:txBody>
        </p:sp>
        <p:sp>
          <p:nvSpPr>
            <p:cNvPr id="93192" name="Rectangle 19"/>
            <p:cNvSpPr>
              <a:spLocks noChangeArrowheads="1"/>
            </p:cNvSpPr>
            <p:nvPr/>
          </p:nvSpPr>
          <p:spPr bwMode="auto">
            <a:xfrm>
              <a:off x="912" y="624"/>
              <a:ext cx="1849" cy="296"/>
            </a:xfrm>
            <a:prstGeom prst="rect">
              <a:avLst/>
            </a:prstGeom>
            <a:solidFill>
              <a:schemeClr val="tx1"/>
            </a:solidFill>
            <a:ln w="12700">
              <a:solidFill>
                <a:schemeClr val="accent2"/>
              </a:solidFill>
              <a:miter lim="800000"/>
              <a:headEnd/>
              <a:tailEnd/>
            </a:ln>
          </p:spPr>
          <p:txBody>
            <a:bodyPr wrap="none" lIns="90488" tIns="44450" rIns="90488" bIns="44450">
              <a:spAutoFit/>
            </a:bodyPr>
            <a:lstStyle/>
            <a:p>
              <a:r>
                <a:rPr lang="en-US">
                  <a:solidFill>
                    <a:schemeClr val="bg1"/>
                  </a:solidFill>
                  <a:latin typeface="Times New Roman" pitchFamily="18" charset="0"/>
                </a:rPr>
                <a:t>I / I</a:t>
              </a:r>
              <a:r>
                <a:rPr lang="en-US" baseline="-25000">
                  <a:solidFill>
                    <a:schemeClr val="bg1"/>
                  </a:solidFill>
                  <a:latin typeface="Times New Roman" pitchFamily="18" charset="0"/>
                </a:rPr>
                <a:t>0</a:t>
              </a:r>
              <a:r>
                <a:rPr lang="en-US">
                  <a:solidFill>
                    <a:schemeClr val="bg1"/>
                  </a:solidFill>
                  <a:latin typeface="Times New Roman" pitchFamily="18" charset="0"/>
                </a:rPr>
                <a:t> = exp[ -(</a:t>
              </a:r>
              <a:r>
                <a:rPr lang="en-US">
                  <a:solidFill>
                    <a:schemeClr val="bg1"/>
                  </a:solidFill>
                  <a:latin typeface="Symbol" pitchFamily="18" charset="2"/>
                </a:rPr>
                <a:t>m</a:t>
              </a:r>
              <a:r>
                <a:rPr lang="en-US">
                  <a:solidFill>
                    <a:schemeClr val="bg1"/>
                  </a:solidFill>
                  <a:latin typeface="Times New Roman" pitchFamily="18" charset="0"/>
                </a:rPr>
                <a:t>/</a:t>
              </a:r>
              <a:r>
                <a:rPr lang="en-US">
                  <a:solidFill>
                    <a:schemeClr val="bg1"/>
                  </a:solidFill>
                  <a:latin typeface="Symbol" pitchFamily="18" charset="2"/>
                </a:rPr>
                <a:t>r</a:t>
              </a:r>
              <a:r>
                <a:rPr lang="en-US">
                  <a:solidFill>
                    <a:schemeClr val="bg1"/>
                  </a:solidFill>
                  <a:latin typeface="Times New Roman" pitchFamily="18" charset="0"/>
                </a:rPr>
                <a:t>) </a:t>
              </a:r>
              <a:r>
                <a:rPr lang="en-US">
                  <a:solidFill>
                    <a:schemeClr val="bg1"/>
                  </a:solidFill>
                  <a:latin typeface="Symbol" pitchFamily="18" charset="2"/>
                </a:rPr>
                <a:t>r</a:t>
              </a:r>
              <a:r>
                <a:rPr lang="en-US">
                  <a:solidFill>
                    <a:schemeClr val="bg1"/>
                  </a:solidFill>
                  <a:latin typeface="Times New Roman" pitchFamily="18" charset="0"/>
                </a:rPr>
                <a:t>s]</a:t>
              </a:r>
              <a:endParaRPr lang="en-US" baseline="-25000">
                <a:solidFill>
                  <a:schemeClr val="bg1"/>
                </a:solidFill>
                <a:latin typeface="Times New Roman" pitchFamily="18" charset="0"/>
              </a:endParaRPr>
            </a:p>
          </p:txBody>
        </p:sp>
        <p:sp>
          <p:nvSpPr>
            <p:cNvPr id="93193" name="Rectangle 22"/>
            <p:cNvSpPr>
              <a:spLocks noChangeArrowheads="1"/>
            </p:cNvSpPr>
            <p:nvPr/>
          </p:nvSpPr>
          <p:spPr bwMode="auto">
            <a:xfrm>
              <a:off x="192" y="1440"/>
              <a:ext cx="1670" cy="296"/>
            </a:xfrm>
            <a:prstGeom prst="rect">
              <a:avLst/>
            </a:prstGeom>
            <a:solidFill>
              <a:schemeClr val="tx1"/>
            </a:solidFill>
            <a:ln w="12700">
              <a:noFill/>
              <a:miter lim="800000"/>
              <a:headEnd/>
              <a:tailEnd/>
            </a:ln>
          </p:spPr>
          <p:txBody>
            <a:bodyPr wrap="none" lIns="90488" tIns="44450" rIns="90488" bIns="44450">
              <a:spAutoFit/>
            </a:bodyPr>
            <a:lstStyle/>
            <a:p>
              <a:r>
                <a:rPr lang="en-US">
                  <a:solidFill>
                    <a:schemeClr val="bg1"/>
                  </a:solidFill>
                  <a:latin typeface="Times New Roman" pitchFamily="18" charset="0"/>
                </a:rPr>
                <a:t>I</a:t>
              </a:r>
              <a:r>
                <a:rPr lang="en-US" baseline="-25000">
                  <a:solidFill>
                    <a:schemeClr val="bg1"/>
                  </a:solidFill>
                  <a:latin typeface="Times New Roman" pitchFamily="18" charset="0"/>
                </a:rPr>
                <a:t>1</a:t>
              </a:r>
              <a:r>
                <a:rPr lang="en-US">
                  <a:solidFill>
                    <a:schemeClr val="bg1"/>
                  </a:solidFill>
                  <a:latin typeface="Times New Roman" pitchFamily="18" charset="0"/>
                </a:rPr>
                <a:t> &lt; I</a:t>
              </a:r>
              <a:r>
                <a:rPr lang="en-US" baseline="-25000">
                  <a:solidFill>
                    <a:schemeClr val="bg1"/>
                  </a:solidFill>
                  <a:latin typeface="Times New Roman" pitchFamily="18" charset="0"/>
                </a:rPr>
                <a:t>2</a:t>
              </a:r>
              <a:r>
                <a:rPr lang="en-US">
                  <a:solidFill>
                    <a:schemeClr val="bg1"/>
                  </a:solidFill>
                  <a:latin typeface="Times New Roman" pitchFamily="18" charset="0"/>
                </a:rPr>
                <a:t> due to s</a:t>
              </a:r>
              <a:r>
                <a:rPr lang="en-US" baseline="-25000">
                  <a:solidFill>
                    <a:schemeClr val="bg1"/>
                  </a:solidFill>
                  <a:latin typeface="Times New Roman" pitchFamily="18" charset="0"/>
                </a:rPr>
                <a:t>1</a:t>
              </a:r>
              <a:r>
                <a:rPr lang="en-US">
                  <a:solidFill>
                    <a:schemeClr val="bg1"/>
                  </a:solidFill>
                  <a:latin typeface="Times New Roman" pitchFamily="18" charset="0"/>
                </a:rPr>
                <a:t> &gt; s</a:t>
              </a:r>
              <a:r>
                <a:rPr lang="en-US" baseline="-25000">
                  <a:solidFill>
                    <a:schemeClr val="bg1"/>
                  </a:solidFill>
                  <a:latin typeface="Times New Roman" pitchFamily="18" charset="0"/>
                </a:rPr>
                <a:t>2</a:t>
              </a:r>
            </a:p>
          </p:txBody>
        </p:sp>
        <p:grpSp>
          <p:nvGrpSpPr>
            <p:cNvPr id="4" name="Group 39"/>
            <p:cNvGrpSpPr>
              <a:grpSpLocks/>
            </p:cNvGrpSpPr>
            <p:nvPr/>
          </p:nvGrpSpPr>
          <p:grpSpPr bwMode="auto">
            <a:xfrm>
              <a:off x="2832" y="768"/>
              <a:ext cx="2064" cy="1248"/>
              <a:chOff x="3264" y="576"/>
              <a:chExt cx="2064" cy="1248"/>
            </a:xfrm>
          </p:grpSpPr>
          <p:sp>
            <p:nvSpPr>
              <p:cNvPr id="93195" name="Rectangle 37"/>
              <p:cNvSpPr>
                <a:spLocks noChangeArrowheads="1"/>
              </p:cNvSpPr>
              <p:nvPr/>
            </p:nvSpPr>
            <p:spPr bwMode="auto">
              <a:xfrm>
                <a:off x="3264" y="576"/>
                <a:ext cx="2064" cy="1248"/>
              </a:xfrm>
              <a:prstGeom prst="rect">
                <a:avLst/>
              </a:prstGeom>
              <a:solidFill>
                <a:srgbClr val="FFFFFF"/>
              </a:solidFill>
              <a:ln w="12700">
                <a:solidFill>
                  <a:srgbClr val="000000"/>
                </a:solidFill>
                <a:miter lim="800000"/>
                <a:headEnd type="none" w="sm" len="sm"/>
                <a:tailEnd type="none" w="sm" len="sm"/>
              </a:ln>
            </p:spPr>
            <p:txBody>
              <a:bodyPr wrap="none" anchor="ctr"/>
              <a:lstStyle/>
              <a:p>
                <a:endParaRPr lang="en-US"/>
              </a:p>
            </p:txBody>
          </p:sp>
          <p:sp>
            <p:nvSpPr>
              <p:cNvPr id="93196" name="Rectangle 23"/>
              <p:cNvSpPr>
                <a:spLocks noChangeArrowheads="1"/>
              </p:cNvSpPr>
              <p:nvPr/>
            </p:nvSpPr>
            <p:spPr bwMode="auto">
              <a:xfrm>
                <a:off x="4128" y="672"/>
                <a:ext cx="288" cy="960"/>
              </a:xfrm>
              <a:prstGeom prst="rect">
                <a:avLst/>
              </a:prstGeom>
              <a:solidFill>
                <a:srgbClr val="00FF00"/>
              </a:solidFill>
              <a:ln w="12700">
                <a:solidFill>
                  <a:schemeClr val="tx1"/>
                </a:solidFill>
                <a:miter lim="800000"/>
                <a:headEnd type="none" w="sm" len="sm"/>
                <a:tailEnd type="none" w="sm" len="sm"/>
              </a:ln>
            </p:spPr>
            <p:txBody>
              <a:bodyPr wrap="none" anchor="ctr"/>
              <a:lstStyle/>
              <a:p>
                <a:endParaRPr lang="en-US"/>
              </a:p>
            </p:txBody>
          </p:sp>
          <p:sp>
            <p:nvSpPr>
              <p:cNvPr id="93197" name="Line 24"/>
              <p:cNvSpPr>
                <a:spLocks noChangeShapeType="1"/>
              </p:cNvSpPr>
              <p:nvPr/>
            </p:nvSpPr>
            <p:spPr bwMode="auto">
              <a:xfrm>
                <a:off x="3408" y="1008"/>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198" name="Line 25"/>
              <p:cNvSpPr>
                <a:spLocks noChangeShapeType="1"/>
              </p:cNvSpPr>
              <p:nvPr/>
            </p:nvSpPr>
            <p:spPr bwMode="auto">
              <a:xfrm>
                <a:off x="3504" y="1104"/>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199" name="Line 26"/>
              <p:cNvSpPr>
                <a:spLocks noChangeShapeType="1"/>
              </p:cNvSpPr>
              <p:nvPr/>
            </p:nvSpPr>
            <p:spPr bwMode="auto">
              <a:xfrm>
                <a:off x="3600" y="1200"/>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0" name="Line 27"/>
              <p:cNvSpPr>
                <a:spLocks noChangeShapeType="1"/>
              </p:cNvSpPr>
              <p:nvPr/>
            </p:nvSpPr>
            <p:spPr bwMode="auto">
              <a:xfrm>
                <a:off x="3408" y="1296"/>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1" name="Rectangle 28"/>
              <p:cNvSpPr>
                <a:spLocks noChangeArrowheads="1"/>
              </p:cNvSpPr>
              <p:nvPr/>
            </p:nvSpPr>
            <p:spPr bwMode="auto">
              <a:xfrm>
                <a:off x="3552" y="624"/>
                <a:ext cx="336" cy="289"/>
              </a:xfrm>
              <a:prstGeom prst="rect">
                <a:avLst/>
              </a:prstGeom>
              <a:solidFill>
                <a:schemeClr val="tx1"/>
              </a:solidFill>
              <a:ln w="12700">
                <a:noFill/>
                <a:miter lim="800000"/>
                <a:headEnd/>
                <a:tailEnd/>
              </a:ln>
            </p:spPr>
            <p:txBody>
              <a:bodyPr wrap="square" lIns="90488" tIns="44450" rIns="90488" bIns="44450">
                <a:spAutoFit/>
              </a:bodyPr>
              <a:lstStyle/>
              <a:p>
                <a:r>
                  <a:rPr lang="en-US" dirty="0">
                    <a:solidFill>
                      <a:schemeClr val="bg1"/>
                    </a:solidFill>
                    <a:latin typeface="Times New Roman" pitchFamily="18" charset="0"/>
                  </a:rPr>
                  <a:t>I</a:t>
                </a:r>
                <a:r>
                  <a:rPr lang="en-US" baseline="-25000" dirty="0">
                    <a:solidFill>
                      <a:schemeClr val="bg1"/>
                    </a:solidFill>
                    <a:latin typeface="Times New Roman" pitchFamily="18" charset="0"/>
                  </a:rPr>
                  <a:t>0</a:t>
                </a:r>
              </a:p>
            </p:txBody>
          </p:sp>
          <p:sp>
            <p:nvSpPr>
              <p:cNvPr id="93202" name="Rectangle 29"/>
              <p:cNvSpPr>
                <a:spLocks noChangeArrowheads="1"/>
              </p:cNvSpPr>
              <p:nvPr/>
            </p:nvSpPr>
            <p:spPr bwMode="auto">
              <a:xfrm>
                <a:off x="4752" y="1440"/>
                <a:ext cx="398" cy="296"/>
              </a:xfrm>
              <a:prstGeom prst="rect">
                <a:avLst/>
              </a:prstGeom>
              <a:solidFill>
                <a:schemeClr val="tx1"/>
              </a:solidFill>
              <a:ln w="12700">
                <a:noFill/>
                <a:miter lim="800000"/>
                <a:headEnd/>
                <a:tailEnd/>
              </a:ln>
            </p:spPr>
            <p:txBody>
              <a:bodyPr wrap="none" lIns="90488" tIns="44450" rIns="90488" bIns="44450">
                <a:spAutoFit/>
              </a:bodyPr>
              <a:lstStyle/>
              <a:p>
                <a:r>
                  <a:rPr lang="en-US">
                    <a:solidFill>
                      <a:schemeClr val="bg1"/>
                    </a:solidFill>
                    <a:latin typeface="Symbol" pitchFamily="18" charset="2"/>
                  </a:rPr>
                  <a:t>m</a:t>
                </a:r>
                <a:r>
                  <a:rPr lang="en-US">
                    <a:solidFill>
                      <a:schemeClr val="bg1"/>
                    </a:solidFill>
                    <a:latin typeface="Times New Roman" pitchFamily="18" charset="0"/>
                  </a:rPr>
                  <a:t>/</a:t>
                </a:r>
                <a:r>
                  <a:rPr lang="en-US">
                    <a:solidFill>
                      <a:schemeClr val="bg1"/>
                    </a:solidFill>
                    <a:latin typeface="Symbol" pitchFamily="18" charset="2"/>
                  </a:rPr>
                  <a:t>r</a:t>
                </a:r>
                <a:endParaRPr lang="en-US" baseline="-25000">
                  <a:solidFill>
                    <a:schemeClr val="bg1"/>
                  </a:solidFill>
                  <a:latin typeface="Times New Roman" pitchFamily="18" charset="0"/>
                </a:endParaRPr>
              </a:p>
            </p:txBody>
          </p:sp>
          <p:sp>
            <p:nvSpPr>
              <p:cNvPr id="93203" name="Rectangle 30"/>
              <p:cNvSpPr>
                <a:spLocks noChangeArrowheads="1"/>
              </p:cNvSpPr>
              <p:nvPr/>
            </p:nvSpPr>
            <p:spPr bwMode="auto">
              <a:xfrm>
                <a:off x="4718" y="624"/>
                <a:ext cx="180" cy="289"/>
              </a:xfrm>
              <a:prstGeom prst="rect">
                <a:avLst/>
              </a:prstGeom>
              <a:solidFill>
                <a:schemeClr val="tx1"/>
              </a:solidFill>
              <a:ln w="12700">
                <a:noFill/>
                <a:miter lim="800000"/>
                <a:headEnd/>
                <a:tailEnd/>
              </a:ln>
            </p:spPr>
            <p:txBody>
              <a:bodyPr wrap="none" lIns="90488" tIns="44450" rIns="90488" bIns="44450">
                <a:spAutoFit/>
              </a:bodyPr>
              <a:lstStyle/>
              <a:p>
                <a:r>
                  <a:rPr lang="en-US">
                    <a:solidFill>
                      <a:schemeClr val="bg1"/>
                    </a:solidFill>
                    <a:latin typeface="Times New Roman" pitchFamily="18" charset="0"/>
                  </a:rPr>
                  <a:t>I</a:t>
                </a:r>
                <a:endParaRPr lang="en-US" baseline="-25000">
                  <a:solidFill>
                    <a:schemeClr val="bg1"/>
                  </a:solidFill>
                  <a:latin typeface="Times New Roman" pitchFamily="18" charset="0"/>
                </a:endParaRPr>
              </a:p>
            </p:txBody>
          </p:sp>
          <p:sp>
            <p:nvSpPr>
              <p:cNvPr id="93204" name="Line 31"/>
              <p:cNvSpPr>
                <a:spLocks noChangeShapeType="1"/>
              </p:cNvSpPr>
              <p:nvPr/>
            </p:nvSpPr>
            <p:spPr bwMode="auto">
              <a:xfrm>
                <a:off x="4464" y="1008"/>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5" name="Line 32"/>
              <p:cNvSpPr>
                <a:spLocks noChangeShapeType="1"/>
              </p:cNvSpPr>
              <p:nvPr/>
            </p:nvSpPr>
            <p:spPr bwMode="auto">
              <a:xfrm>
                <a:off x="4656" y="1200"/>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6" name="Rectangle 33"/>
              <p:cNvSpPr>
                <a:spLocks noChangeArrowheads="1"/>
              </p:cNvSpPr>
              <p:nvPr/>
            </p:nvSpPr>
            <p:spPr bwMode="auto">
              <a:xfrm>
                <a:off x="4176" y="1316"/>
                <a:ext cx="191" cy="289"/>
              </a:xfrm>
              <a:prstGeom prst="rect">
                <a:avLst/>
              </a:prstGeom>
              <a:noFill/>
              <a:ln w="12700">
                <a:noFill/>
                <a:miter lim="800000"/>
                <a:headEnd/>
                <a:tailEnd/>
              </a:ln>
            </p:spPr>
            <p:txBody>
              <a:bodyPr wrap="none" lIns="90488" tIns="44450" rIns="90488" bIns="44450">
                <a:spAutoFit/>
              </a:bodyPr>
              <a:lstStyle/>
              <a:p>
                <a:r>
                  <a:rPr lang="en-US">
                    <a:solidFill>
                      <a:schemeClr val="bg1"/>
                    </a:solidFill>
                    <a:latin typeface="Times New Roman" pitchFamily="18" charset="0"/>
                  </a:rPr>
                  <a:t>s</a:t>
                </a:r>
                <a:endParaRPr lang="en-US" baseline="-25000">
                  <a:solidFill>
                    <a:schemeClr val="bg1"/>
                  </a:solidFill>
                  <a:latin typeface="Times New Roman" pitchFamily="18" charset="0"/>
                </a:endParaRPr>
              </a:p>
            </p:txBody>
          </p:sp>
          <p:sp>
            <p:nvSpPr>
              <p:cNvPr id="93207" name="Line 34"/>
              <p:cNvSpPr>
                <a:spLocks noChangeShapeType="1"/>
              </p:cNvSpPr>
              <p:nvPr/>
            </p:nvSpPr>
            <p:spPr bwMode="auto">
              <a:xfrm>
                <a:off x="4128" y="1584"/>
                <a:ext cx="288" cy="0"/>
              </a:xfrm>
              <a:prstGeom prst="line">
                <a:avLst/>
              </a:prstGeom>
              <a:noFill/>
              <a:ln w="31750">
                <a:solidFill>
                  <a:srgbClr val="000000"/>
                </a:solidFill>
                <a:round/>
                <a:headEnd type="triangle" w="med" len="med"/>
                <a:tailEnd type="triangle" w="med" len="med"/>
              </a:ln>
            </p:spPr>
            <p:txBody>
              <a:bodyPr/>
              <a:lstStyle/>
              <a:p>
                <a:endParaRPr lang="en-US"/>
              </a:p>
            </p:txBody>
          </p:sp>
          <p:cxnSp>
            <p:nvCxnSpPr>
              <p:cNvPr id="93208" name="AutoShape 36"/>
              <p:cNvCxnSpPr>
                <a:cxnSpLocks noChangeShapeType="1"/>
              </p:cNvCxnSpPr>
              <p:nvPr/>
            </p:nvCxnSpPr>
            <p:spPr bwMode="auto">
              <a:xfrm>
                <a:off x="4272" y="1344"/>
                <a:ext cx="528" cy="240"/>
              </a:xfrm>
              <a:prstGeom prst="curvedConnector3">
                <a:avLst>
                  <a:gd name="adj1" fmla="val 50000"/>
                </a:avLst>
              </a:prstGeom>
              <a:noFill/>
              <a:ln w="25400">
                <a:solidFill>
                  <a:srgbClr val="0000FF"/>
                </a:solidFill>
                <a:round/>
                <a:headEnd type="none" w="sm" len="sm"/>
                <a:tailEnd type="none" w="sm" len="sm"/>
              </a:ln>
            </p:spPr>
          </p:cxnSp>
        </p:grpSp>
      </p:gr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t>Mass Absorption Coefficients</a:t>
            </a:r>
          </a:p>
        </p:txBody>
      </p:sp>
      <p:sp>
        <p:nvSpPr>
          <p:cNvPr id="57347" name="Rectangle 3"/>
          <p:cNvSpPr>
            <a:spLocks noGrp="1" noChangeArrowheads="1"/>
          </p:cNvSpPr>
          <p:nvPr>
            <p:ph type="body" idx="1"/>
          </p:nvPr>
        </p:nvSpPr>
        <p:spPr>
          <a:xfrm>
            <a:off x="457200" y="1219200"/>
            <a:ext cx="8382000" cy="5334000"/>
          </a:xfrm>
        </p:spPr>
        <p:txBody>
          <a:bodyPr/>
          <a:lstStyle/>
          <a:p>
            <a:pPr eaLnBrk="1" hangingPunct="1"/>
            <a:r>
              <a:rPr lang="en-US" dirty="0" smtClean="0"/>
              <a:t>Significant X-ray absorption is the primary challenge for light element / low energy X-ray analysis</a:t>
            </a:r>
          </a:p>
          <a:p>
            <a:pPr eaLnBrk="1" hangingPunct="1"/>
            <a:r>
              <a:rPr lang="en-US" dirty="0" smtClean="0"/>
              <a:t>Mass absorption coefficients are large and poorly known for these elements.  These data are fits, not actual measurements!</a:t>
            </a:r>
          </a:p>
          <a:p>
            <a:pPr eaLnBrk="1" hangingPunct="1"/>
            <a:r>
              <a:rPr lang="en-US" dirty="0" smtClean="0"/>
              <a:t>Use a standard as close to sample in composition and avoid high overvoltage to reduce dependence on absorption correction.</a:t>
            </a:r>
          </a:p>
          <a:p>
            <a:pPr eaLnBrk="1" hangingPunct="1"/>
            <a:r>
              <a:rPr lang="en-US" dirty="0" smtClean="0"/>
              <a:t>Educate yourself about the </a:t>
            </a:r>
            <a:r>
              <a:rPr lang="en-US" dirty="0" err="1" smtClean="0"/>
              <a:t>macs</a:t>
            </a:r>
            <a:r>
              <a:rPr lang="en-US" dirty="0" smtClean="0"/>
              <a:t> for a new analytical system.</a:t>
            </a:r>
          </a:p>
          <a:p>
            <a:pPr eaLnBrk="1" hangingPunct="1"/>
            <a:r>
              <a:rPr lang="en-US" dirty="0" smtClean="0"/>
              <a:t>Be aware of systematic high absorption matrices:</a:t>
            </a:r>
            <a:br>
              <a:rPr lang="en-US" dirty="0" smtClean="0"/>
            </a:br>
            <a:r>
              <a:rPr lang="en-US" dirty="0" smtClean="0"/>
              <a:t>	Matrix of element Z-1 absorbs x-rays of element Z</a:t>
            </a:r>
            <a:br>
              <a:rPr lang="en-US" dirty="0" smtClean="0"/>
            </a:br>
            <a:r>
              <a:rPr lang="en-US" dirty="0" smtClean="0"/>
              <a:t>	O K</a:t>
            </a:r>
            <a:r>
              <a:rPr lang="en-US" dirty="0" smtClean="0">
                <a:latin typeface="Symbol" pitchFamily="18" charset="2"/>
              </a:rPr>
              <a:t>a</a:t>
            </a:r>
            <a:r>
              <a:rPr lang="en-US" dirty="0" smtClean="0"/>
              <a:t> by N, N K</a:t>
            </a:r>
            <a:r>
              <a:rPr lang="en-US" dirty="0" smtClean="0">
                <a:latin typeface="Symbol" pitchFamily="18" charset="2"/>
              </a:rPr>
              <a:t>a</a:t>
            </a:r>
            <a:r>
              <a:rPr lang="en-US" dirty="0" smtClean="0"/>
              <a:t> by C, C K</a:t>
            </a:r>
            <a:r>
              <a:rPr lang="en-US" dirty="0" smtClean="0">
                <a:latin typeface="Symbol" pitchFamily="18" charset="2"/>
              </a:rPr>
              <a:t>a</a:t>
            </a:r>
            <a:r>
              <a:rPr lang="en-US" dirty="0" smtClean="0"/>
              <a:t> by B, etc.</a:t>
            </a:r>
            <a:br>
              <a:rPr lang="en-US" dirty="0" smtClean="0"/>
            </a:br>
            <a:r>
              <a:rPr lang="en-US" dirty="0" smtClean="0"/>
              <a:t>	Nitrogen measurement subject to carbon contamination</a:t>
            </a:r>
          </a:p>
        </p:txBody>
      </p:sp>
      <p:sp>
        <p:nvSpPr>
          <p:cNvPr id="57348" name="Slide Number Placeholder 3"/>
          <p:cNvSpPr>
            <a:spLocks noGrp="1"/>
          </p:cNvSpPr>
          <p:nvPr>
            <p:ph type="sldNum" sz="quarter" idx="4294967295"/>
          </p:nvPr>
        </p:nvSpPr>
        <p:spPr>
          <a:xfrm>
            <a:off x="6553200" y="6245225"/>
            <a:ext cx="2133600" cy="476250"/>
          </a:xfrm>
          <a:prstGeom prst="rect">
            <a:avLst/>
          </a:prstGeom>
          <a:noFill/>
        </p:spPr>
        <p:txBody>
          <a:bodyPr/>
          <a:lstStyle/>
          <a:p>
            <a:fld id="{DD58AB39-32D7-48A8-8847-B39A8395735D}" type="slidenum">
              <a:rPr lang="en-US" smtClean="0"/>
              <a:pPr/>
              <a:t>162</a:t>
            </a:fld>
            <a:endParaRPr lang="en-US" smtClean="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t>Mass Absorption Coefficients</a:t>
            </a:r>
          </a:p>
        </p:txBody>
      </p:sp>
      <p:sp>
        <p:nvSpPr>
          <p:cNvPr id="58371" name="Rectangle 3"/>
          <p:cNvSpPr>
            <a:spLocks noGrp="1" noChangeArrowheads="1"/>
          </p:cNvSpPr>
          <p:nvPr>
            <p:ph type="body" idx="1"/>
          </p:nvPr>
        </p:nvSpPr>
        <p:spPr/>
        <p:txBody>
          <a:bodyPr/>
          <a:lstStyle/>
          <a:p>
            <a:pPr eaLnBrk="1" hangingPunct="1">
              <a:lnSpc>
                <a:spcPct val="90000"/>
              </a:lnSpc>
              <a:buFontTx/>
              <a:buNone/>
            </a:pPr>
            <a:endParaRPr lang="en-US" dirty="0" smtClean="0"/>
          </a:p>
          <a:p>
            <a:pPr eaLnBrk="1" hangingPunct="1">
              <a:lnSpc>
                <a:spcPct val="90000"/>
              </a:lnSpc>
            </a:pPr>
            <a:r>
              <a:rPr lang="en-US" sz="2400" dirty="0" smtClean="0"/>
              <a:t>“Peaks” on an Emitter-MAC vs. Z-Absorber plot show locations of K, L, M, and N absorption edges of absorbers.  Line energy proximity to these edges is an area of major uncertainty.  Examples of L-edge:</a:t>
            </a:r>
            <a:br>
              <a:rPr lang="en-US" sz="2400" dirty="0" smtClean="0"/>
            </a:br>
            <a:r>
              <a:rPr lang="en-US" sz="2400" dirty="0" smtClean="0"/>
              <a:t>	Be K</a:t>
            </a:r>
            <a:r>
              <a:rPr lang="en-US" sz="2400" dirty="0" smtClean="0">
                <a:latin typeface="Symbol" pitchFamily="18" charset="2"/>
              </a:rPr>
              <a:t>a</a:t>
            </a:r>
            <a:r>
              <a:rPr lang="en-US" sz="2400" dirty="0" smtClean="0"/>
              <a:t> absorbed by Na through Si</a:t>
            </a:r>
            <a:br>
              <a:rPr lang="en-US" sz="2400" dirty="0" smtClean="0"/>
            </a:br>
            <a:r>
              <a:rPr lang="en-US" sz="2400" dirty="0" smtClean="0"/>
              <a:t>	C K</a:t>
            </a:r>
            <a:r>
              <a:rPr lang="en-US" sz="2400" dirty="0" smtClean="0">
                <a:latin typeface="Symbol" pitchFamily="18" charset="2"/>
              </a:rPr>
              <a:t>a</a:t>
            </a:r>
            <a:r>
              <a:rPr lang="en-US" sz="2400" dirty="0" smtClean="0"/>
              <a:t> absorbed by </a:t>
            </a:r>
            <a:r>
              <a:rPr lang="en-US" sz="2400" dirty="0" err="1" smtClean="0"/>
              <a:t>Sr</a:t>
            </a:r>
            <a:r>
              <a:rPr lang="en-US" sz="2400" dirty="0" smtClean="0"/>
              <a:t> through Mo</a:t>
            </a:r>
            <a:br>
              <a:rPr lang="en-US" sz="2400" dirty="0" smtClean="0"/>
            </a:br>
            <a:r>
              <a:rPr lang="en-US" sz="2400" dirty="0" smtClean="0"/>
              <a:t>	O K</a:t>
            </a:r>
            <a:r>
              <a:rPr lang="en-US" sz="2400" dirty="0" smtClean="0">
                <a:latin typeface="Symbol" pitchFamily="18" charset="2"/>
              </a:rPr>
              <a:t>a</a:t>
            </a:r>
            <a:r>
              <a:rPr lang="en-US" sz="2400" dirty="0" smtClean="0"/>
              <a:t> absorbed by K through V</a:t>
            </a:r>
          </a:p>
          <a:p>
            <a:pPr eaLnBrk="1" hangingPunct="1">
              <a:lnSpc>
                <a:spcPct val="90000"/>
              </a:lnSpc>
            </a:pPr>
            <a:r>
              <a:rPr lang="en-US" sz="2400" dirty="0" smtClean="0"/>
              <a:t>These regions have high and poorly known </a:t>
            </a:r>
            <a:r>
              <a:rPr lang="en-US" sz="2400" dirty="0" err="1" smtClean="0"/>
              <a:t>macs</a:t>
            </a:r>
            <a:r>
              <a:rPr lang="en-US" sz="2400" dirty="0" smtClean="0"/>
              <a:t>. </a:t>
            </a:r>
          </a:p>
          <a:p>
            <a:pPr eaLnBrk="1" hangingPunct="1">
              <a:lnSpc>
                <a:spcPct val="90000"/>
              </a:lnSpc>
            </a:pPr>
            <a:r>
              <a:rPr lang="en-US" sz="2400" dirty="0" smtClean="0"/>
              <a:t>Use </a:t>
            </a:r>
            <a:r>
              <a:rPr lang="en-US" sz="2400" dirty="0" err="1" smtClean="0"/>
              <a:t>CalcZAF</a:t>
            </a:r>
            <a:r>
              <a:rPr lang="en-US" sz="2400" dirty="0" smtClean="0"/>
              <a:t> to compare </a:t>
            </a:r>
            <a:r>
              <a:rPr lang="en-US" sz="2400" dirty="0" err="1" smtClean="0"/>
              <a:t>macs</a:t>
            </a:r>
            <a:r>
              <a:rPr lang="en-US" sz="2400" dirty="0" smtClean="0"/>
              <a:t> for element pairs</a:t>
            </a:r>
          </a:p>
          <a:p>
            <a:pPr eaLnBrk="1" hangingPunct="1">
              <a:lnSpc>
                <a:spcPct val="90000"/>
              </a:lnSpc>
            </a:pPr>
            <a:r>
              <a:rPr lang="en-US" sz="2400" dirty="0" smtClean="0"/>
              <a:t>Compare </a:t>
            </a:r>
            <a:r>
              <a:rPr lang="en-US" sz="2400" dirty="0" err="1" smtClean="0"/>
              <a:t>macs</a:t>
            </a:r>
            <a:r>
              <a:rPr lang="en-US" sz="2400" dirty="0" smtClean="0"/>
              <a:t> of different data sets.  This gives an idea of accuracy.  MACs typically have ~ 20 % uncertainty.</a:t>
            </a:r>
          </a:p>
        </p:txBody>
      </p:sp>
      <p:sp>
        <p:nvSpPr>
          <p:cNvPr id="58372" name="Slide Number Placeholder 3"/>
          <p:cNvSpPr>
            <a:spLocks noGrp="1"/>
          </p:cNvSpPr>
          <p:nvPr>
            <p:ph type="sldNum" sz="quarter" idx="4294967295"/>
          </p:nvPr>
        </p:nvSpPr>
        <p:spPr>
          <a:xfrm>
            <a:off x="6553200" y="6245225"/>
            <a:ext cx="2133600" cy="476250"/>
          </a:xfrm>
          <a:prstGeom prst="rect">
            <a:avLst/>
          </a:prstGeom>
          <a:noFill/>
        </p:spPr>
        <p:txBody>
          <a:bodyPr/>
          <a:lstStyle/>
          <a:p>
            <a:fld id="{8FDCC879-25F9-49AF-86D9-9AE6CD2F2755}" type="slidenum">
              <a:rPr lang="en-US" smtClean="0"/>
              <a:pPr/>
              <a:t>163</a:t>
            </a:fld>
            <a:endParaRPr lang="en-US" smtClean="0"/>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CalcZAF</a:t>
            </a:r>
            <a:r>
              <a:rPr lang="en-US" dirty="0" smtClean="0"/>
              <a:t>: </a:t>
            </a:r>
            <a:r>
              <a:rPr lang="en-US" dirty="0" err="1" smtClean="0"/>
              <a:t>mac</a:t>
            </a:r>
            <a:r>
              <a:rPr lang="en-US" dirty="0" smtClean="0"/>
              <a:t> data</a:t>
            </a:r>
            <a:endParaRPr lang="en-US" dirty="0"/>
          </a:p>
        </p:txBody>
      </p:sp>
      <p:pic>
        <p:nvPicPr>
          <p:cNvPr id="50178" name="Picture 2"/>
          <p:cNvPicPr>
            <a:picLocks noChangeAspect="1" noChangeArrowheads="1"/>
          </p:cNvPicPr>
          <p:nvPr/>
        </p:nvPicPr>
        <p:blipFill>
          <a:blip r:embed="rId2" cstate="print"/>
          <a:srcRect/>
          <a:stretch>
            <a:fillRect/>
          </a:stretch>
        </p:blipFill>
        <p:spPr bwMode="auto">
          <a:xfrm>
            <a:off x="381000" y="1295401"/>
            <a:ext cx="3261407" cy="2819400"/>
          </a:xfrm>
          <a:prstGeom prst="rect">
            <a:avLst/>
          </a:prstGeom>
          <a:noFill/>
          <a:ln w="9525">
            <a:noFill/>
            <a:miter lim="800000"/>
            <a:headEnd/>
            <a:tailEnd/>
          </a:ln>
        </p:spPr>
      </p:pic>
      <p:sp>
        <p:nvSpPr>
          <p:cNvPr id="7" name="Rectangle 6"/>
          <p:cNvSpPr/>
          <p:nvPr/>
        </p:nvSpPr>
        <p:spPr>
          <a:xfrm>
            <a:off x="457200" y="1905000"/>
            <a:ext cx="1676400" cy="4572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179" name="Picture 3"/>
          <p:cNvPicPr>
            <a:picLocks noChangeAspect="1" noChangeArrowheads="1"/>
          </p:cNvPicPr>
          <p:nvPr/>
        </p:nvPicPr>
        <p:blipFill>
          <a:blip r:embed="rId3" cstate="print"/>
          <a:srcRect/>
          <a:stretch>
            <a:fillRect/>
          </a:stretch>
        </p:blipFill>
        <p:spPr bwMode="auto">
          <a:xfrm>
            <a:off x="4598787" y="1295400"/>
            <a:ext cx="3783213" cy="2971800"/>
          </a:xfrm>
          <a:prstGeom prst="rect">
            <a:avLst/>
          </a:prstGeom>
          <a:noFill/>
          <a:ln w="9525">
            <a:noFill/>
            <a:miter lim="800000"/>
            <a:headEnd/>
            <a:tailEnd/>
          </a:ln>
        </p:spPr>
      </p:pic>
      <p:cxnSp>
        <p:nvCxnSpPr>
          <p:cNvPr id="10" name="Straight Arrow Connector 9"/>
          <p:cNvCxnSpPr/>
          <p:nvPr/>
        </p:nvCxnSpPr>
        <p:spPr>
          <a:xfrm>
            <a:off x="990600" y="2017775"/>
            <a:ext cx="30480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 Box 18"/>
          <p:cNvSpPr txBox="1">
            <a:spLocks noChangeArrowheads="1"/>
          </p:cNvSpPr>
          <p:nvPr/>
        </p:nvSpPr>
        <p:spPr bwMode="auto">
          <a:xfrm>
            <a:off x="5638800" y="2514600"/>
            <a:ext cx="3429000" cy="738664"/>
          </a:xfrm>
          <a:prstGeom prst="rect">
            <a:avLst/>
          </a:prstGeom>
          <a:solidFill>
            <a:schemeClr val="tx1"/>
          </a:solidFill>
          <a:ln w="9525">
            <a:solidFill>
              <a:schemeClr val="tx1"/>
            </a:solidFill>
            <a:miter lim="800000"/>
            <a:headEnd/>
            <a:tailEnd/>
          </a:ln>
        </p:spPr>
        <p:txBody>
          <a:bodyPr wrap="square">
            <a:spAutoFit/>
          </a:bodyPr>
          <a:lstStyle/>
          <a:p>
            <a:pPr>
              <a:spcBef>
                <a:spcPct val="50000"/>
              </a:spcBef>
            </a:pPr>
            <a:r>
              <a:rPr lang="en-US" sz="1400" dirty="0" smtClean="0">
                <a:solidFill>
                  <a:schemeClr val="bg1"/>
                </a:solidFill>
                <a:latin typeface="Times New Roman" pitchFamily="18" charset="0"/>
              </a:rPr>
              <a:t>MAC table for O K</a:t>
            </a:r>
            <a:r>
              <a:rPr lang="en-US" sz="1400" dirty="0" smtClean="0">
                <a:solidFill>
                  <a:schemeClr val="bg1"/>
                </a:solidFill>
                <a:latin typeface="Symbol" pitchFamily="18" charset="2"/>
              </a:rPr>
              <a:t>a</a:t>
            </a:r>
            <a:r>
              <a:rPr lang="en-US" sz="1400" dirty="0" smtClean="0">
                <a:solidFill>
                  <a:schemeClr val="bg1"/>
                </a:solidFill>
                <a:latin typeface="Times New Roman" pitchFamily="18" charset="0"/>
              </a:rPr>
              <a:t/>
            </a:r>
            <a:br>
              <a:rPr lang="en-US" sz="1400" dirty="0" smtClean="0">
                <a:solidFill>
                  <a:schemeClr val="bg1"/>
                </a:solidFill>
                <a:latin typeface="Times New Roman" pitchFamily="18" charset="0"/>
              </a:rPr>
            </a:br>
            <a:r>
              <a:rPr lang="en-US" sz="1400" dirty="0" smtClean="0">
                <a:solidFill>
                  <a:schemeClr val="bg1"/>
                </a:solidFill>
                <a:latin typeface="Times New Roman" pitchFamily="18" charset="0"/>
              </a:rPr>
              <a:t>Large </a:t>
            </a:r>
            <a:r>
              <a:rPr lang="en-US" sz="1400" dirty="0" err="1" smtClean="0">
                <a:solidFill>
                  <a:schemeClr val="bg1"/>
                </a:solidFill>
                <a:latin typeface="Times New Roman" pitchFamily="18" charset="0"/>
              </a:rPr>
              <a:t>mac</a:t>
            </a:r>
            <a:r>
              <a:rPr lang="en-US" sz="1400" dirty="0" smtClean="0">
                <a:solidFill>
                  <a:schemeClr val="bg1"/>
                </a:solidFill>
                <a:latin typeface="Times New Roman" pitchFamily="18" charset="0"/>
              </a:rPr>
              <a:t> for O K</a:t>
            </a:r>
            <a:r>
              <a:rPr lang="en-US" sz="1400" dirty="0" smtClean="0">
                <a:solidFill>
                  <a:schemeClr val="bg1"/>
                </a:solidFill>
                <a:latin typeface="Symbol" pitchFamily="18" charset="2"/>
              </a:rPr>
              <a:t>a</a:t>
            </a:r>
            <a:r>
              <a:rPr lang="en-US" sz="1400" dirty="0" smtClean="0">
                <a:solidFill>
                  <a:schemeClr val="bg1"/>
                </a:solidFill>
                <a:latin typeface="Times New Roman" pitchFamily="18" charset="0"/>
              </a:rPr>
              <a:t> by N ( N K edge)</a:t>
            </a:r>
            <a:br>
              <a:rPr lang="en-US" sz="1400" dirty="0" smtClean="0">
                <a:solidFill>
                  <a:schemeClr val="bg1"/>
                </a:solidFill>
                <a:latin typeface="Times New Roman" pitchFamily="18" charset="0"/>
              </a:rPr>
            </a:br>
            <a:r>
              <a:rPr lang="en-US" sz="1400" dirty="0" smtClean="0">
                <a:solidFill>
                  <a:schemeClr val="bg1"/>
                </a:solidFill>
                <a:latin typeface="Times New Roman" pitchFamily="18" charset="0"/>
              </a:rPr>
              <a:t>and O K</a:t>
            </a:r>
            <a:r>
              <a:rPr lang="en-US" sz="1400" dirty="0" smtClean="0">
                <a:solidFill>
                  <a:schemeClr val="bg1"/>
                </a:solidFill>
                <a:latin typeface="Symbol" pitchFamily="18" charset="2"/>
              </a:rPr>
              <a:t>a</a:t>
            </a:r>
            <a:r>
              <a:rPr lang="en-US" sz="1400" dirty="0" smtClean="0">
                <a:solidFill>
                  <a:schemeClr val="bg1"/>
                </a:solidFill>
                <a:latin typeface="Times New Roman" pitchFamily="18" charset="0"/>
              </a:rPr>
              <a:t> by Ca-V (L edge proximity)</a:t>
            </a:r>
            <a:endParaRPr lang="en-US" sz="1400" dirty="0">
              <a:solidFill>
                <a:schemeClr val="bg1"/>
              </a:solidFill>
              <a:latin typeface="Times New Roman" pitchFamily="18" charset="0"/>
            </a:endParaRPr>
          </a:p>
        </p:txBody>
      </p:sp>
      <p:pic>
        <p:nvPicPr>
          <p:cNvPr id="50180" name="Picture 4"/>
          <p:cNvPicPr>
            <a:picLocks noChangeAspect="1" noChangeArrowheads="1"/>
          </p:cNvPicPr>
          <p:nvPr/>
        </p:nvPicPr>
        <p:blipFill>
          <a:blip r:embed="rId4" cstate="print"/>
          <a:srcRect/>
          <a:stretch>
            <a:fillRect/>
          </a:stretch>
        </p:blipFill>
        <p:spPr bwMode="auto">
          <a:xfrm>
            <a:off x="152400" y="4114800"/>
            <a:ext cx="4953000" cy="2479737"/>
          </a:xfrm>
          <a:prstGeom prst="rect">
            <a:avLst/>
          </a:prstGeom>
          <a:noFill/>
          <a:ln w="9525">
            <a:noFill/>
            <a:miter lim="800000"/>
            <a:headEnd/>
            <a:tailEnd/>
          </a:ln>
        </p:spPr>
      </p:pic>
      <p:cxnSp>
        <p:nvCxnSpPr>
          <p:cNvPr id="13" name="Straight Arrow Connector 12"/>
          <p:cNvCxnSpPr/>
          <p:nvPr/>
        </p:nvCxnSpPr>
        <p:spPr>
          <a:xfrm>
            <a:off x="1828800" y="2286000"/>
            <a:ext cx="0" cy="213360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 Box 18"/>
          <p:cNvSpPr txBox="1">
            <a:spLocks noChangeArrowheads="1"/>
          </p:cNvSpPr>
          <p:nvPr/>
        </p:nvSpPr>
        <p:spPr bwMode="auto">
          <a:xfrm>
            <a:off x="4572000" y="4419601"/>
            <a:ext cx="4495800" cy="738664"/>
          </a:xfrm>
          <a:prstGeom prst="rect">
            <a:avLst/>
          </a:prstGeom>
          <a:solidFill>
            <a:schemeClr val="tx1"/>
          </a:solidFill>
          <a:ln w="9525">
            <a:solidFill>
              <a:schemeClr val="tx1"/>
            </a:solidFill>
            <a:miter lim="800000"/>
            <a:headEnd/>
            <a:tailEnd/>
          </a:ln>
        </p:spPr>
        <p:txBody>
          <a:bodyPr wrap="square">
            <a:spAutoFit/>
          </a:bodyPr>
          <a:lstStyle/>
          <a:p>
            <a:pPr>
              <a:spcBef>
                <a:spcPct val="50000"/>
              </a:spcBef>
            </a:pPr>
            <a:r>
              <a:rPr lang="en-US" sz="1400" dirty="0" smtClean="0">
                <a:solidFill>
                  <a:schemeClr val="bg1"/>
                </a:solidFill>
                <a:latin typeface="Times New Roman" pitchFamily="18" charset="0"/>
              </a:rPr>
              <a:t>Comparison of MACs for O K</a:t>
            </a:r>
            <a:r>
              <a:rPr lang="en-US" sz="1400" dirty="0" smtClean="0">
                <a:solidFill>
                  <a:schemeClr val="bg1"/>
                </a:solidFill>
                <a:latin typeface="Symbol" pitchFamily="18" charset="2"/>
              </a:rPr>
              <a:t>a</a:t>
            </a:r>
            <a:r>
              <a:rPr lang="en-US" sz="1400" dirty="0" smtClean="0">
                <a:solidFill>
                  <a:schemeClr val="bg1"/>
                </a:solidFill>
                <a:latin typeface="Times New Roman" pitchFamily="18" charset="0"/>
              </a:rPr>
              <a:t> by Ti and Fe</a:t>
            </a:r>
            <a:br>
              <a:rPr lang="en-US" sz="1400" dirty="0" smtClean="0">
                <a:solidFill>
                  <a:schemeClr val="bg1"/>
                </a:solidFill>
                <a:latin typeface="Times New Roman" pitchFamily="18" charset="0"/>
              </a:rPr>
            </a:br>
            <a:r>
              <a:rPr lang="en-US" sz="1400" dirty="0" smtClean="0">
                <a:solidFill>
                  <a:schemeClr val="bg1"/>
                </a:solidFill>
                <a:latin typeface="Times New Roman" pitchFamily="18" charset="0"/>
              </a:rPr>
              <a:t>Note that some </a:t>
            </a:r>
            <a:r>
              <a:rPr lang="en-US" sz="1400" dirty="0" err="1" smtClean="0">
                <a:solidFill>
                  <a:schemeClr val="bg1"/>
                </a:solidFill>
                <a:latin typeface="Times New Roman" pitchFamily="18" charset="0"/>
              </a:rPr>
              <a:t>mac</a:t>
            </a:r>
            <a:r>
              <a:rPr lang="en-US" sz="1400" dirty="0" smtClean="0">
                <a:solidFill>
                  <a:schemeClr val="bg1"/>
                </a:solidFill>
                <a:latin typeface="Times New Roman" pitchFamily="18" charset="0"/>
              </a:rPr>
              <a:t> files do not contain LE </a:t>
            </a:r>
            <a:r>
              <a:rPr lang="en-US" sz="1400" dirty="0" err="1" smtClean="0">
                <a:solidFill>
                  <a:schemeClr val="bg1"/>
                </a:solidFill>
                <a:latin typeface="Times New Roman" pitchFamily="18" charset="0"/>
              </a:rPr>
              <a:t>macs</a:t>
            </a:r>
            <a:r>
              <a:rPr lang="en-US" sz="1400" dirty="0" smtClean="0">
                <a:solidFill>
                  <a:schemeClr val="bg1"/>
                </a:solidFill>
                <a:latin typeface="Times New Roman" pitchFamily="18" charset="0"/>
              </a:rPr>
              <a:t/>
            </a:r>
            <a:br>
              <a:rPr lang="en-US" sz="1400" dirty="0" smtClean="0">
                <a:solidFill>
                  <a:schemeClr val="bg1"/>
                </a:solidFill>
                <a:latin typeface="Times New Roman" pitchFamily="18" charset="0"/>
              </a:rPr>
            </a:br>
            <a:r>
              <a:rPr lang="en-US" sz="1400" dirty="0" smtClean="0">
                <a:solidFill>
                  <a:schemeClr val="bg1"/>
                </a:solidFill>
                <a:latin typeface="Times New Roman" pitchFamily="18" charset="0"/>
              </a:rPr>
              <a:t>Differences of 10-20% are typical for low energy x-rays</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Footer Placeholder 3"/>
          <p:cNvSpPr>
            <a:spLocks noGrp="1"/>
          </p:cNvSpPr>
          <p:nvPr>
            <p:ph type="ftr" sz="quarter" idx="10"/>
          </p:nvPr>
        </p:nvSpPr>
        <p:spPr/>
        <p:txBody>
          <a:bodyPr/>
          <a:lstStyle/>
          <a:p>
            <a:r>
              <a:rPr lang="en-US" smtClean="0"/>
              <a:t>Carpenter EPMA Overview 2013</a:t>
            </a:r>
            <a:endParaRPr lang="en-US"/>
          </a:p>
        </p:txBody>
      </p:sp>
      <p:sp>
        <p:nvSpPr>
          <p:cNvPr id="220163" name="Slide Number Placeholder 4"/>
          <p:cNvSpPr>
            <a:spLocks noGrp="1"/>
          </p:cNvSpPr>
          <p:nvPr>
            <p:ph type="sldNum" sz="quarter" idx="11"/>
          </p:nvPr>
        </p:nvSpPr>
        <p:spPr/>
        <p:txBody>
          <a:bodyPr/>
          <a:lstStyle/>
          <a:p>
            <a:fld id="{CB24F22E-A192-4C73-8784-224667AC3837}" type="slidenum">
              <a:rPr lang="en-US"/>
              <a:pPr/>
              <a:t>165</a:t>
            </a:fld>
            <a:endParaRPr lang="en-US"/>
          </a:p>
        </p:txBody>
      </p:sp>
      <p:sp>
        <p:nvSpPr>
          <p:cNvPr id="220164" name="Rectangle 2"/>
          <p:cNvSpPr>
            <a:spLocks noGrp="1" noChangeArrowheads="1"/>
          </p:cNvSpPr>
          <p:nvPr>
            <p:ph type="title"/>
          </p:nvPr>
        </p:nvSpPr>
        <p:spPr/>
        <p:txBody>
          <a:bodyPr/>
          <a:lstStyle/>
          <a:p>
            <a:r>
              <a:rPr lang="en-US" smtClean="0"/>
              <a:t>Mass Absorption Coefficient Plots</a:t>
            </a:r>
          </a:p>
        </p:txBody>
      </p:sp>
      <p:sp>
        <p:nvSpPr>
          <p:cNvPr id="220165" name="Rectangle 3"/>
          <p:cNvSpPr>
            <a:spLocks noGrp="1" noChangeArrowheads="1"/>
          </p:cNvSpPr>
          <p:nvPr>
            <p:ph type="body" idx="1"/>
          </p:nvPr>
        </p:nvSpPr>
        <p:spPr/>
        <p:txBody>
          <a:bodyPr/>
          <a:lstStyle/>
          <a:p>
            <a:r>
              <a:rPr lang="en-US" smtClean="0"/>
              <a:t>mac of an emitter (Si K</a:t>
            </a:r>
            <a:r>
              <a:rPr lang="en-US" smtClean="0">
                <a:latin typeface="Symbol" pitchFamily="18" charset="2"/>
              </a:rPr>
              <a:t>a</a:t>
            </a:r>
            <a:r>
              <a:rPr lang="en-US" smtClean="0"/>
              <a:t>) is plotted for all absorber elements (Be through U)</a:t>
            </a:r>
          </a:p>
          <a:p>
            <a:r>
              <a:rPr lang="en-US" smtClean="0"/>
              <a:t>Discontinuities occur at K, L, and M edges of absorber element</a:t>
            </a:r>
          </a:p>
          <a:p>
            <a:r>
              <a:rPr lang="en-US" smtClean="0"/>
              <a:t>These discontinuities are a significant change in mac for the emitter element</a:t>
            </a:r>
          </a:p>
          <a:p>
            <a:endParaRPr lang="en-US" smtClean="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Footer Placeholder 2"/>
          <p:cNvSpPr>
            <a:spLocks noGrp="1"/>
          </p:cNvSpPr>
          <p:nvPr>
            <p:ph type="ftr" sz="quarter" idx="10"/>
          </p:nvPr>
        </p:nvSpPr>
        <p:spPr/>
        <p:txBody>
          <a:bodyPr/>
          <a:lstStyle/>
          <a:p>
            <a:r>
              <a:rPr lang="en-US" smtClean="0"/>
              <a:t>Carpenter EPMA Overview 2013</a:t>
            </a:r>
            <a:endParaRPr lang="en-US"/>
          </a:p>
        </p:txBody>
      </p:sp>
      <p:sp>
        <p:nvSpPr>
          <p:cNvPr id="5124" name="Slide Number Placeholder 3"/>
          <p:cNvSpPr>
            <a:spLocks noGrp="1"/>
          </p:cNvSpPr>
          <p:nvPr>
            <p:ph type="sldNum" sz="quarter" idx="11"/>
          </p:nvPr>
        </p:nvSpPr>
        <p:spPr/>
        <p:txBody>
          <a:bodyPr/>
          <a:lstStyle/>
          <a:p>
            <a:fld id="{95A1BECC-A705-4A61-BA4F-9DE878E3790B}" type="slidenum">
              <a:rPr lang="en-US"/>
              <a:pPr/>
              <a:t>166</a:t>
            </a:fld>
            <a:endParaRPr lang="en-US"/>
          </a:p>
        </p:txBody>
      </p:sp>
      <p:sp>
        <p:nvSpPr>
          <p:cNvPr id="5125" name="Rectangle 2"/>
          <p:cNvSpPr>
            <a:spLocks noGrp="1" noChangeArrowheads="1"/>
          </p:cNvSpPr>
          <p:nvPr>
            <p:ph type="title"/>
          </p:nvPr>
        </p:nvSpPr>
        <p:spPr>
          <a:xfrm>
            <a:off x="227014" y="90489"/>
            <a:ext cx="8610599" cy="571500"/>
          </a:xfrm>
        </p:spPr>
        <p:txBody>
          <a:bodyPr/>
          <a:lstStyle/>
          <a:p>
            <a:r>
              <a:rPr lang="en-US" smtClean="0"/>
              <a:t>Mass Absorption Coefficients: Si K</a:t>
            </a:r>
            <a:r>
              <a:rPr lang="en-US" smtClean="0">
                <a:latin typeface="Symbol" pitchFamily="18" charset="2"/>
              </a:rPr>
              <a:t>a</a:t>
            </a:r>
          </a:p>
        </p:txBody>
      </p:sp>
      <p:grpSp>
        <p:nvGrpSpPr>
          <p:cNvPr id="5126" name="Group 3"/>
          <p:cNvGrpSpPr>
            <a:grpSpLocks/>
          </p:cNvGrpSpPr>
          <p:nvPr/>
        </p:nvGrpSpPr>
        <p:grpSpPr bwMode="auto">
          <a:xfrm>
            <a:off x="304800" y="990600"/>
            <a:ext cx="8458200" cy="5638800"/>
            <a:chOff x="624" y="672"/>
            <a:chExt cx="4848" cy="3504"/>
          </a:xfrm>
        </p:grpSpPr>
        <p:graphicFrame>
          <p:nvGraphicFramePr>
            <p:cNvPr id="5122" name="Object 4"/>
            <p:cNvGraphicFramePr>
              <a:graphicFrameLocks/>
            </p:cNvGraphicFramePr>
            <p:nvPr/>
          </p:nvGraphicFramePr>
          <p:xfrm>
            <a:off x="624" y="672"/>
            <a:ext cx="4848" cy="3504"/>
          </p:xfrm>
          <a:graphic>
            <a:graphicData uri="http://schemas.openxmlformats.org/presentationml/2006/ole">
              <p:oleObj spid="_x0000_s5122" name="Chart" r:id="rId3" imgW="6232680" imgH="6198840" progId="Excel.Sheet.8">
                <p:embed/>
              </p:oleObj>
            </a:graphicData>
          </a:graphic>
        </p:graphicFrame>
        <p:sp>
          <p:nvSpPr>
            <p:cNvPr id="5131" name="Text Box 5"/>
            <p:cNvSpPr txBox="1">
              <a:spLocks noChangeArrowheads="1"/>
            </p:cNvSpPr>
            <p:nvPr/>
          </p:nvSpPr>
          <p:spPr bwMode="auto">
            <a:xfrm>
              <a:off x="1680" y="1968"/>
              <a:ext cx="291" cy="293"/>
            </a:xfrm>
            <a:prstGeom prst="rect">
              <a:avLst/>
            </a:prstGeom>
            <a:noFill/>
            <a:ln w="12700">
              <a:noFill/>
              <a:miter lim="800000"/>
              <a:headEnd type="none" w="sm" len="sm"/>
              <a:tailEnd type="none" w="sm" len="sm"/>
            </a:ln>
          </p:spPr>
          <p:txBody>
            <a:bodyPr wrap="none">
              <a:spAutoFit/>
            </a:bodyPr>
            <a:lstStyle/>
            <a:p>
              <a:r>
                <a:rPr lang="en-US">
                  <a:solidFill>
                    <a:schemeClr val="bg1"/>
                  </a:solidFill>
                  <a:latin typeface="Times New Roman" pitchFamily="18" charset="0"/>
                </a:rPr>
                <a:t>Al</a:t>
              </a:r>
            </a:p>
          </p:txBody>
        </p:sp>
        <p:sp>
          <p:nvSpPr>
            <p:cNvPr id="5132" name="Text Box 6"/>
            <p:cNvSpPr txBox="1">
              <a:spLocks noChangeArrowheads="1"/>
            </p:cNvSpPr>
            <p:nvPr/>
          </p:nvSpPr>
          <p:spPr bwMode="auto">
            <a:xfrm>
              <a:off x="1824" y="3552"/>
              <a:ext cx="261" cy="293"/>
            </a:xfrm>
            <a:prstGeom prst="rect">
              <a:avLst/>
            </a:prstGeom>
            <a:noFill/>
            <a:ln w="12700">
              <a:noFill/>
              <a:miter lim="800000"/>
              <a:headEnd type="none" w="sm" len="sm"/>
              <a:tailEnd type="none" w="sm" len="sm"/>
            </a:ln>
          </p:spPr>
          <p:txBody>
            <a:bodyPr wrap="none">
              <a:spAutoFit/>
            </a:bodyPr>
            <a:lstStyle/>
            <a:p>
              <a:r>
                <a:rPr lang="en-US">
                  <a:solidFill>
                    <a:schemeClr val="bg1"/>
                  </a:solidFill>
                  <a:latin typeface="Times New Roman" pitchFamily="18" charset="0"/>
                </a:rPr>
                <a:t>Si</a:t>
              </a:r>
            </a:p>
          </p:txBody>
        </p:sp>
        <p:sp>
          <p:nvSpPr>
            <p:cNvPr id="5133" name="Text Box 7"/>
            <p:cNvSpPr txBox="1">
              <a:spLocks noChangeArrowheads="1"/>
            </p:cNvSpPr>
            <p:nvPr/>
          </p:nvSpPr>
          <p:spPr bwMode="auto">
            <a:xfrm>
              <a:off x="2496" y="1200"/>
              <a:ext cx="301" cy="293"/>
            </a:xfrm>
            <a:prstGeom prst="rect">
              <a:avLst/>
            </a:prstGeom>
            <a:noFill/>
            <a:ln w="12700">
              <a:noFill/>
              <a:miter lim="800000"/>
              <a:headEnd type="none" w="sm" len="sm"/>
              <a:tailEnd type="none" w="sm" len="sm"/>
            </a:ln>
          </p:spPr>
          <p:txBody>
            <a:bodyPr wrap="none">
              <a:spAutoFit/>
            </a:bodyPr>
            <a:lstStyle/>
            <a:p>
              <a:r>
                <a:rPr lang="en-US">
                  <a:solidFill>
                    <a:schemeClr val="bg1"/>
                  </a:solidFill>
                  <a:latin typeface="Times New Roman" pitchFamily="18" charset="0"/>
                </a:rPr>
                <a:t>Kr</a:t>
              </a:r>
            </a:p>
          </p:txBody>
        </p:sp>
        <p:sp>
          <p:nvSpPr>
            <p:cNvPr id="5134" name="Text Box 8"/>
            <p:cNvSpPr txBox="1">
              <a:spLocks noChangeArrowheads="1"/>
            </p:cNvSpPr>
            <p:nvPr/>
          </p:nvSpPr>
          <p:spPr bwMode="auto">
            <a:xfrm>
              <a:off x="2544" y="3312"/>
              <a:ext cx="321" cy="293"/>
            </a:xfrm>
            <a:prstGeom prst="rect">
              <a:avLst/>
            </a:prstGeom>
            <a:noFill/>
            <a:ln w="12700">
              <a:noFill/>
              <a:miter lim="800000"/>
              <a:headEnd type="none" w="sm" len="sm"/>
              <a:tailEnd type="none" w="sm" len="sm"/>
            </a:ln>
          </p:spPr>
          <p:txBody>
            <a:bodyPr wrap="none">
              <a:spAutoFit/>
            </a:bodyPr>
            <a:lstStyle/>
            <a:p>
              <a:r>
                <a:rPr lang="en-US">
                  <a:solidFill>
                    <a:schemeClr val="bg1"/>
                  </a:solidFill>
                  <a:latin typeface="Times New Roman" pitchFamily="18" charset="0"/>
                </a:rPr>
                <a:t>Rb</a:t>
              </a:r>
            </a:p>
          </p:txBody>
        </p:sp>
        <p:sp>
          <p:nvSpPr>
            <p:cNvPr id="5135" name="Text Box 9"/>
            <p:cNvSpPr txBox="1">
              <a:spLocks noChangeArrowheads="1"/>
            </p:cNvSpPr>
            <p:nvPr/>
          </p:nvSpPr>
          <p:spPr bwMode="auto">
            <a:xfrm>
              <a:off x="3360" y="1392"/>
              <a:ext cx="350" cy="293"/>
            </a:xfrm>
            <a:prstGeom prst="rect">
              <a:avLst/>
            </a:prstGeom>
            <a:noFill/>
            <a:ln w="12700">
              <a:noFill/>
              <a:miter lim="800000"/>
              <a:headEnd type="none" w="sm" len="sm"/>
              <a:tailEnd type="none" w="sm" len="sm"/>
            </a:ln>
          </p:spPr>
          <p:txBody>
            <a:bodyPr wrap="none">
              <a:spAutoFit/>
            </a:bodyPr>
            <a:lstStyle/>
            <a:p>
              <a:r>
                <a:rPr lang="en-US">
                  <a:solidFill>
                    <a:schemeClr val="bg1"/>
                  </a:solidFill>
                  <a:latin typeface="Times New Roman" pitchFamily="18" charset="0"/>
                </a:rPr>
                <a:t>Sm</a:t>
              </a:r>
            </a:p>
          </p:txBody>
        </p:sp>
        <p:sp>
          <p:nvSpPr>
            <p:cNvPr id="5136" name="Text Box 10"/>
            <p:cNvSpPr txBox="1">
              <a:spLocks noChangeArrowheads="1"/>
            </p:cNvSpPr>
            <p:nvPr/>
          </p:nvSpPr>
          <p:spPr bwMode="auto">
            <a:xfrm>
              <a:off x="3984" y="1680"/>
              <a:ext cx="301" cy="293"/>
            </a:xfrm>
            <a:prstGeom prst="rect">
              <a:avLst/>
            </a:prstGeom>
            <a:noFill/>
            <a:ln w="12700">
              <a:noFill/>
              <a:miter lim="800000"/>
              <a:headEnd type="none" w="sm" len="sm"/>
              <a:tailEnd type="none" w="sm" len="sm"/>
            </a:ln>
          </p:spPr>
          <p:txBody>
            <a:bodyPr wrap="none">
              <a:spAutoFit/>
            </a:bodyPr>
            <a:lstStyle/>
            <a:p>
              <a:r>
                <a:rPr lang="en-US">
                  <a:solidFill>
                    <a:schemeClr val="bg1"/>
                  </a:solidFill>
                  <a:latin typeface="Times New Roman" pitchFamily="18" charset="0"/>
                </a:rPr>
                <a:t>Hf</a:t>
              </a:r>
            </a:p>
          </p:txBody>
        </p:sp>
        <p:sp>
          <p:nvSpPr>
            <p:cNvPr id="5137" name="Text Box 11"/>
            <p:cNvSpPr txBox="1">
              <a:spLocks noChangeArrowheads="1"/>
            </p:cNvSpPr>
            <p:nvPr/>
          </p:nvSpPr>
          <p:spPr bwMode="auto">
            <a:xfrm>
              <a:off x="4128" y="2304"/>
              <a:ext cx="288" cy="293"/>
            </a:xfrm>
            <a:prstGeom prst="rect">
              <a:avLst/>
            </a:prstGeom>
            <a:noFill/>
            <a:ln w="12700">
              <a:noFill/>
              <a:miter lim="800000"/>
              <a:headEnd type="none" w="sm" len="sm"/>
              <a:tailEnd type="none" w="sm" len="sm"/>
            </a:ln>
          </p:spPr>
          <p:txBody>
            <a:bodyPr wrap="none">
              <a:spAutoFit/>
            </a:bodyPr>
            <a:lstStyle/>
            <a:p>
              <a:r>
                <a:rPr lang="en-US">
                  <a:solidFill>
                    <a:schemeClr val="bg1"/>
                  </a:solidFill>
                  <a:latin typeface="Times New Roman" pitchFamily="18" charset="0"/>
                </a:rPr>
                <a:t>Ta</a:t>
              </a:r>
            </a:p>
          </p:txBody>
        </p:sp>
        <p:sp>
          <p:nvSpPr>
            <p:cNvPr id="5138" name="Line 12"/>
            <p:cNvSpPr>
              <a:spLocks noChangeShapeType="1"/>
            </p:cNvSpPr>
            <p:nvPr/>
          </p:nvSpPr>
          <p:spPr bwMode="auto">
            <a:xfrm flipH="1" flipV="1">
              <a:off x="3984" y="2304"/>
              <a:ext cx="144" cy="144"/>
            </a:xfrm>
            <a:prstGeom prst="line">
              <a:avLst/>
            </a:prstGeom>
            <a:noFill/>
            <a:ln w="25400">
              <a:solidFill>
                <a:schemeClr val="accent2"/>
              </a:solidFill>
              <a:round/>
              <a:headEnd type="none" w="sm" len="sm"/>
              <a:tailEnd type="triangle" w="sm" len="sm"/>
            </a:ln>
          </p:spPr>
          <p:txBody>
            <a:bodyPr/>
            <a:lstStyle/>
            <a:p>
              <a:endParaRPr lang="en-US"/>
            </a:p>
          </p:txBody>
        </p:sp>
        <p:sp>
          <p:nvSpPr>
            <p:cNvPr id="5139" name="Line 13"/>
            <p:cNvSpPr>
              <a:spLocks noChangeShapeType="1"/>
            </p:cNvSpPr>
            <p:nvPr/>
          </p:nvSpPr>
          <p:spPr bwMode="auto">
            <a:xfrm flipH="1">
              <a:off x="3984" y="2496"/>
              <a:ext cx="192" cy="432"/>
            </a:xfrm>
            <a:prstGeom prst="line">
              <a:avLst/>
            </a:prstGeom>
            <a:noFill/>
            <a:ln w="25400">
              <a:solidFill>
                <a:schemeClr val="accent2"/>
              </a:solidFill>
              <a:round/>
              <a:headEnd type="none" w="sm" len="sm"/>
              <a:tailEnd type="triangle" w="sm" len="sm"/>
            </a:ln>
          </p:spPr>
          <p:txBody>
            <a:bodyPr/>
            <a:lstStyle/>
            <a:p>
              <a:endParaRPr lang="en-US"/>
            </a:p>
          </p:txBody>
        </p:sp>
      </p:grpSp>
      <p:sp>
        <p:nvSpPr>
          <p:cNvPr id="5127" name="Text Box 14"/>
          <p:cNvSpPr txBox="1">
            <a:spLocks noChangeArrowheads="1"/>
          </p:cNvSpPr>
          <p:nvPr/>
        </p:nvSpPr>
        <p:spPr bwMode="auto">
          <a:xfrm>
            <a:off x="304801" y="990601"/>
            <a:ext cx="8382000" cy="121549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Si K</a:t>
            </a:r>
            <a:r>
              <a:rPr lang="en-US">
                <a:solidFill>
                  <a:schemeClr val="bg1"/>
                </a:solidFill>
                <a:latin typeface="Symbol" pitchFamily="18" charset="2"/>
              </a:rPr>
              <a:t>a </a:t>
            </a:r>
            <a:r>
              <a:rPr lang="en-US">
                <a:solidFill>
                  <a:schemeClr val="bg1"/>
                </a:solidFill>
                <a:latin typeface="Times New Roman" pitchFamily="18" charset="0"/>
              </a:rPr>
              <a:t>absorbed by Al (K edge), Kr (L edge) and Hf,Ta (M edge)</a:t>
            </a:r>
            <a:br>
              <a:rPr lang="en-US">
                <a:solidFill>
                  <a:schemeClr val="bg1"/>
                </a:solidFill>
                <a:latin typeface="Times New Roman" pitchFamily="18" charset="0"/>
              </a:rPr>
            </a:br>
            <a:r>
              <a:rPr lang="en-US">
                <a:solidFill>
                  <a:schemeClr val="bg1"/>
                </a:solidFill>
                <a:latin typeface="Times New Roman" pitchFamily="18" charset="0"/>
              </a:rPr>
              <a:t>Minimal absorption of Si Ka by Si, Rb, W etc.</a:t>
            </a:r>
            <a:br>
              <a:rPr lang="en-US">
                <a:solidFill>
                  <a:schemeClr val="bg1"/>
                </a:solidFill>
                <a:latin typeface="Times New Roman" pitchFamily="18" charset="0"/>
              </a:rPr>
            </a:br>
            <a:r>
              <a:rPr lang="en-US">
                <a:solidFill>
                  <a:schemeClr val="bg1"/>
                </a:solidFill>
                <a:latin typeface="Times New Roman" pitchFamily="18" charset="0"/>
              </a:rPr>
              <a:t>These plots give immediate absorption info for emitter element</a:t>
            </a:r>
          </a:p>
        </p:txBody>
      </p:sp>
      <p:sp>
        <p:nvSpPr>
          <p:cNvPr id="5128" name="Text Box 15"/>
          <p:cNvSpPr txBox="1">
            <a:spLocks noChangeArrowheads="1"/>
          </p:cNvSpPr>
          <p:nvPr/>
        </p:nvSpPr>
        <p:spPr bwMode="auto">
          <a:xfrm rot="16200000">
            <a:off x="-908050" y="3422650"/>
            <a:ext cx="24384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Emitter: Si K</a:t>
            </a:r>
            <a:r>
              <a:rPr lang="en-US">
                <a:solidFill>
                  <a:schemeClr val="bg1"/>
                </a:solidFill>
                <a:latin typeface="Symbol" pitchFamily="18" charset="2"/>
              </a:rPr>
              <a:t>a</a:t>
            </a:r>
            <a:endParaRPr lang="en-US"/>
          </a:p>
        </p:txBody>
      </p:sp>
      <p:sp>
        <p:nvSpPr>
          <p:cNvPr id="5129" name="Text Box 16"/>
          <p:cNvSpPr txBox="1">
            <a:spLocks noChangeArrowheads="1"/>
          </p:cNvSpPr>
          <p:nvPr/>
        </p:nvSpPr>
        <p:spPr bwMode="auto">
          <a:xfrm>
            <a:off x="5867400" y="6096000"/>
            <a:ext cx="25908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Absorber element</a:t>
            </a:r>
          </a:p>
        </p:txBody>
      </p:sp>
      <p:sp>
        <p:nvSpPr>
          <p:cNvPr id="5130" name="Text Box 17"/>
          <p:cNvSpPr txBox="1">
            <a:spLocks noChangeArrowheads="1"/>
          </p:cNvSpPr>
          <p:nvPr/>
        </p:nvSpPr>
        <p:spPr bwMode="auto">
          <a:xfrm>
            <a:off x="5257801" y="5105400"/>
            <a:ext cx="32766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Poor agreement Si by Ta</a:t>
            </a: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Footer Placeholder 2"/>
          <p:cNvSpPr>
            <a:spLocks noGrp="1"/>
          </p:cNvSpPr>
          <p:nvPr>
            <p:ph type="ftr" sz="quarter" idx="10"/>
          </p:nvPr>
        </p:nvSpPr>
        <p:spPr/>
        <p:txBody>
          <a:bodyPr/>
          <a:lstStyle/>
          <a:p>
            <a:r>
              <a:rPr lang="en-US" smtClean="0"/>
              <a:t>Carpenter EPMA Overview 2013</a:t>
            </a:r>
            <a:endParaRPr lang="en-US"/>
          </a:p>
        </p:txBody>
      </p:sp>
      <p:sp>
        <p:nvSpPr>
          <p:cNvPr id="6148" name="Slide Number Placeholder 3"/>
          <p:cNvSpPr>
            <a:spLocks noGrp="1"/>
          </p:cNvSpPr>
          <p:nvPr>
            <p:ph type="sldNum" sz="quarter" idx="11"/>
          </p:nvPr>
        </p:nvSpPr>
        <p:spPr/>
        <p:txBody>
          <a:bodyPr/>
          <a:lstStyle/>
          <a:p>
            <a:fld id="{365CF2D6-64CF-40AD-A8CB-10A975623AB4}" type="slidenum">
              <a:rPr lang="en-US"/>
              <a:pPr/>
              <a:t>167</a:t>
            </a:fld>
            <a:endParaRPr lang="en-US"/>
          </a:p>
        </p:txBody>
      </p:sp>
      <p:sp>
        <p:nvSpPr>
          <p:cNvPr id="6149" name="Rectangle 2"/>
          <p:cNvSpPr>
            <a:spLocks noGrp="1" noChangeArrowheads="1"/>
          </p:cNvSpPr>
          <p:nvPr>
            <p:ph type="title"/>
          </p:nvPr>
        </p:nvSpPr>
        <p:spPr/>
        <p:txBody>
          <a:bodyPr/>
          <a:lstStyle/>
          <a:p>
            <a:r>
              <a:rPr lang="en-US" smtClean="0"/>
              <a:t>Mass Absorption Coefficients: Au L</a:t>
            </a:r>
            <a:r>
              <a:rPr lang="en-US" smtClean="0">
                <a:latin typeface="Symbol" pitchFamily="18" charset="2"/>
              </a:rPr>
              <a:t>a</a:t>
            </a:r>
          </a:p>
        </p:txBody>
      </p:sp>
      <p:graphicFrame>
        <p:nvGraphicFramePr>
          <p:cNvPr id="6146" name="Object 3"/>
          <p:cNvGraphicFramePr>
            <a:graphicFrameLocks/>
          </p:cNvGraphicFramePr>
          <p:nvPr/>
        </p:nvGraphicFramePr>
        <p:xfrm>
          <a:off x="685800" y="1295400"/>
          <a:ext cx="7848600" cy="5257800"/>
        </p:xfrm>
        <a:graphic>
          <a:graphicData uri="http://schemas.openxmlformats.org/presentationml/2006/ole">
            <p:oleObj spid="_x0000_s6146" name="Chart" r:id="rId3" imgW="6232680" imgH="6198840" progId="Excel.Sheet.8">
              <p:embed/>
            </p:oleObj>
          </a:graphicData>
        </a:graphic>
      </p:graphicFrame>
      <p:sp>
        <p:nvSpPr>
          <p:cNvPr id="6150" name="Text Box 4"/>
          <p:cNvSpPr txBox="1">
            <a:spLocks noChangeArrowheads="1"/>
          </p:cNvSpPr>
          <p:nvPr/>
        </p:nvSpPr>
        <p:spPr bwMode="auto">
          <a:xfrm>
            <a:off x="838201" y="1447800"/>
            <a:ext cx="70104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Macs for higher energy Au L</a:t>
            </a:r>
            <a:r>
              <a:rPr lang="en-US">
                <a:solidFill>
                  <a:schemeClr val="bg1"/>
                </a:solidFill>
                <a:latin typeface="Symbol" pitchFamily="18" charset="2"/>
              </a:rPr>
              <a:t>a</a:t>
            </a:r>
            <a:r>
              <a:rPr lang="en-US">
                <a:solidFill>
                  <a:schemeClr val="bg1"/>
                </a:solidFill>
                <a:latin typeface="Times New Roman" pitchFamily="18" charset="0"/>
              </a:rPr>
              <a:t> are smaller than Au M</a:t>
            </a:r>
            <a:r>
              <a:rPr lang="en-US">
                <a:solidFill>
                  <a:schemeClr val="bg1"/>
                </a:solidFill>
                <a:latin typeface="Symbol" pitchFamily="18" charset="2"/>
              </a:rPr>
              <a:t>a</a:t>
            </a:r>
          </a:p>
        </p:txBody>
      </p:sp>
      <p:sp>
        <p:nvSpPr>
          <p:cNvPr id="6151" name="Text Box 5"/>
          <p:cNvSpPr txBox="1">
            <a:spLocks noChangeArrowheads="1"/>
          </p:cNvSpPr>
          <p:nvPr/>
        </p:nvSpPr>
        <p:spPr bwMode="auto">
          <a:xfrm rot="16200000">
            <a:off x="-298450" y="3727450"/>
            <a:ext cx="24384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Emitter: Au L</a:t>
            </a:r>
            <a:r>
              <a:rPr lang="en-US">
                <a:solidFill>
                  <a:schemeClr val="bg1"/>
                </a:solidFill>
                <a:latin typeface="Symbol" pitchFamily="18" charset="2"/>
              </a:rPr>
              <a:t>a</a:t>
            </a:r>
            <a:endParaRPr lang="en-US"/>
          </a:p>
        </p:txBody>
      </p:sp>
      <p:sp>
        <p:nvSpPr>
          <p:cNvPr id="6152" name="Text Box 6"/>
          <p:cNvSpPr txBox="1">
            <a:spLocks noChangeArrowheads="1"/>
          </p:cNvSpPr>
          <p:nvPr/>
        </p:nvSpPr>
        <p:spPr bwMode="auto">
          <a:xfrm>
            <a:off x="5867400" y="6096000"/>
            <a:ext cx="25908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Absorber element</a:t>
            </a: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Footer Placeholder 2"/>
          <p:cNvSpPr>
            <a:spLocks noGrp="1"/>
          </p:cNvSpPr>
          <p:nvPr>
            <p:ph type="ftr" sz="quarter" idx="10"/>
          </p:nvPr>
        </p:nvSpPr>
        <p:spPr/>
        <p:txBody>
          <a:bodyPr/>
          <a:lstStyle/>
          <a:p>
            <a:r>
              <a:rPr lang="en-US" smtClean="0"/>
              <a:t>Carpenter EPMA Overview 2013</a:t>
            </a:r>
            <a:endParaRPr lang="en-US"/>
          </a:p>
        </p:txBody>
      </p:sp>
      <p:sp>
        <p:nvSpPr>
          <p:cNvPr id="7172" name="Slide Number Placeholder 3"/>
          <p:cNvSpPr>
            <a:spLocks noGrp="1"/>
          </p:cNvSpPr>
          <p:nvPr>
            <p:ph type="sldNum" sz="quarter" idx="11"/>
          </p:nvPr>
        </p:nvSpPr>
        <p:spPr/>
        <p:txBody>
          <a:bodyPr/>
          <a:lstStyle/>
          <a:p>
            <a:fld id="{08C0C583-0AEA-44C2-AB19-5B064E8B3F94}" type="slidenum">
              <a:rPr lang="en-US"/>
              <a:pPr/>
              <a:t>168</a:t>
            </a:fld>
            <a:endParaRPr lang="en-US"/>
          </a:p>
        </p:txBody>
      </p:sp>
      <p:sp>
        <p:nvSpPr>
          <p:cNvPr id="7173" name="Rectangle 2"/>
          <p:cNvSpPr>
            <a:spLocks noGrp="1" noChangeArrowheads="1"/>
          </p:cNvSpPr>
          <p:nvPr>
            <p:ph type="title"/>
          </p:nvPr>
        </p:nvSpPr>
        <p:spPr>
          <a:xfrm>
            <a:off x="227014" y="90488"/>
            <a:ext cx="8610599" cy="523875"/>
          </a:xfrm>
        </p:spPr>
        <p:txBody>
          <a:bodyPr/>
          <a:lstStyle/>
          <a:p>
            <a:r>
              <a:rPr lang="en-US" smtClean="0"/>
              <a:t>Mass Absorption Coefficients: Au M</a:t>
            </a:r>
            <a:r>
              <a:rPr lang="en-US" smtClean="0">
                <a:latin typeface="Symbol" pitchFamily="18" charset="2"/>
              </a:rPr>
              <a:t>a</a:t>
            </a:r>
          </a:p>
        </p:txBody>
      </p:sp>
      <p:graphicFrame>
        <p:nvGraphicFramePr>
          <p:cNvPr id="7170" name="Object 3"/>
          <p:cNvGraphicFramePr>
            <a:graphicFrameLocks/>
          </p:cNvGraphicFramePr>
          <p:nvPr/>
        </p:nvGraphicFramePr>
        <p:xfrm>
          <a:off x="762000" y="990600"/>
          <a:ext cx="8001000" cy="5638800"/>
        </p:xfrm>
        <a:graphic>
          <a:graphicData uri="http://schemas.openxmlformats.org/presentationml/2006/ole">
            <p:oleObj spid="_x0000_s7170" name="Chart" r:id="rId3" imgW="6232680" imgH="6198840" progId="Excel.Sheet.8">
              <p:embed/>
            </p:oleObj>
          </a:graphicData>
        </a:graphic>
      </p:graphicFrame>
      <p:sp>
        <p:nvSpPr>
          <p:cNvPr id="7174" name="Text Box 4"/>
          <p:cNvSpPr txBox="1">
            <a:spLocks noChangeArrowheads="1"/>
          </p:cNvSpPr>
          <p:nvPr/>
        </p:nvSpPr>
        <p:spPr bwMode="auto">
          <a:xfrm>
            <a:off x="914400" y="1143001"/>
            <a:ext cx="7010400"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Macs for lower energy Au M</a:t>
            </a:r>
            <a:r>
              <a:rPr lang="en-US">
                <a:solidFill>
                  <a:schemeClr val="bg1"/>
                </a:solidFill>
                <a:latin typeface="Symbol" pitchFamily="18" charset="2"/>
              </a:rPr>
              <a:t>a</a:t>
            </a:r>
            <a:r>
              <a:rPr lang="en-US">
                <a:solidFill>
                  <a:schemeClr val="bg1"/>
                </a:solidFill>
                <a:latin typeface="Times New Roman" pitchFamily="18" charset="0"/>
              </a:rPr>
              <a:t> are higher than Au L</a:t>
            </a:r>
            <a:r>
              <a:rPr lang="en-US">
                <a:solidFill>
                  <a:schemeClr val="bg1"/>
                </a:solidFill>
                <a:latin typeface="Symbol" pitchFamily="18" charset="2"/>
              </a:rPr>
              <a:t>a</a:t>
            </a:r>
            <a:br>
              <a:rPr lang="en-US">
                <a:solidFill>
                  <a:schemeClr val="bg1"/>
                </a:solidFill>
                <a:latin typeface="Symbol" pitchFamily="18" charset="2"/>
              </a:rPr>
            </a:br>
            <a:r>
              <a:rPr lang="en-US">
                <a:solidFill>
                  <a:schemeClr val="bg1"/>
                </a:solidFill>
                <a:latin typeface="Times New Roman" pitchFamily="18" charset="0"/>
              </a:rPr>
              <a:t>And show greater variability adjacent to edges </a:t>
            </a:r>
            <a:endParaRPr lang="en-US">
              <a:solidFill>
                <a:schemeClr val="bg1"/>
              </a:solidFill>
              <a:latin typeface="Symbol" pitchFamily="18" charset="2"/>
            </a:endParaRPr>
          </a:p>
        </p:txBody>
      </p:sp>
      <p:sp>
        <p:nvSpPr>
          <p:cNvPr id="7175" name="Text Box 5"/>
          <p:cNvSpPr txBox="1">
            <a:spLocks noChangeArrowheads="1"/>
          </p:cNvSpPr>
          <p:nvPr/>
        </p:nvSpPr>
        <p:spPr bwMode="auto">
          <a:xfrm rot="16200000">
            <a:off x="-298450" y="3727450"/>
            <a:ext cx="24384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Emitter: Au M</a:t>
            </a:r>
            <a:r>
              <a:rPr lang="en-US">
                <a:solidFill>
                  <a:schemeClr val="bg1"/>
                </a:solidFill>
                <a:latin typeface="Symbol" pitchFamily="18" charset="2"/>
              </a:rPr>
              <a:t>a</a:t>
            </a:r>
            <a:endParaRPr lang="en-US"/>
          </a:p>
        </p:txBody>
      </p:sp>
      <p:sp>
        <p:nvSpPr>
          <p:cNvPr id="7176" name="Text Box 6"/>
          <p:cNvSpPr txBox="1">
            <a:spLocks noChangeArrowheads="1"/>
          </p:cNvSpPr>
          <p:nvPr/>
        </p:nvSpPr>
        <p:spPr bwMode="auto">
          <a:xfrm>
            <a:off x="5867400" y="6096000"/>
            <a:ext cx="25908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Absorber element</a:t>
            </a: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Footer Placeholder 3"/>
          <p:cNvSpPr>
            <a:spLocks noGrp="1"/>
          </p:cNvSpPr>
          <p:nvPr>
            <p:ph type="ftr" sz="quarter" idx="10"/>
          </p:nvPr>
        </p:nvSpPr>
        <p:spPr/>
        <p:txBody>
          <a:bodyPr/>
          <a:lstStyle/>
          <a:p>
            <a:r>
              <a:rPr lang="en-US" smtClean="0"/>
              <a:t>Carpenter EPMA Overview 2013</a:t>
            </a:r>
            <a:endParaRPr lang="en-US"/>
          </a:p>
        </p:txBody>
      </p:sp>
      <p:sp>
        <p:nvSpPr>
          <p:cNvPr id="221187" name="Slide Number Placeholder 4"/>
          <p:cNvSpPr>
            <a:spLocks noGrp="1"/>
          </p:cNvSpPr>
          <p:nvPr>
            <p:ph type="sldNum" sz="quarter" idx="11"/>
          </p:nvPr>
        </p:nvSpPr>
        <p:spPr/>
        <p:txBody>
          <a:bodyPr/>
          <a:lstStyle/>
          <a:p>
            <a:fld id="{729011A6-D8E2-4563-9218-A840915711ED}" type="slidenum">
              <a:rPr lang="en-US"/>
              <a:pPr/>
              <a:t>169</a:t>
            </a:fld>
            <a:endParaRPr lang="en-US"/>
          </a:p>
        </p:txBody>
      </p:sp>
      <p:sp>
        <p:nvSpPr>
          <p:cNvPr id="221188" name="Rectangle 2"/>
          <p:cNvSpPr>
            <a:spLocks noGrp="1" noChangeArrowheads="1"/>
          </p:cNvSpPr>
          <p:nvPr>
            <p:ph type="title"/>
          </p:nvPr>
        </p:nvSpPr>
        <p:spPr>
          <a:xfrm>
            <a:off x="677863" y="1"/>
            <a:ext cx="7712076" cy="685800"/>
          </a:xfrm>
        </p:spPr>
        <p:txBody>
          <a:bodyPr/>
          <a:lstStyle/>
          <a:p>
            <a:r>
              <a:rPr lang="en-US" smtClean="0"/>
              <a:t>Characteristic Fluorescence Correction F</a:t>
            </a:r>
          </a:p>
        </p:txBody>
      </p:sp>
      <p:sp>
        <p:nvSpPr>
          <p:cNvPr id="221189" name="Rectangle 3"/>
          <p:cNvSpPr>
            <a:spLocks noGrp="1" noChangeArrowheads="1"/>
          </p:cNvSpPr>
          <p:nvPr>
            <p:ph type="body" idx="1"/>
          </p:nvPr>
        </p:nvSpPr>
        <p:spPr>
          <a:xfrm>
            <a:off x="304800" y="685800"/>
            <a:ext cx="8458200" cy="5715000"/>
          </a:xfrm>
        </p:spPr>
        <p:txBody>
          <a:bodyPr/>
          <a:lstStyle/>
          <a:p>
            <a:pPr>
              <a:lnSpc>
                <a:spcPct val="90000"/>
              </a:lnSpc>
            </a:pPr>
            <a:r>
              <a:rPr lang="en-US" sz="2100" dirty="0" smtClean="0"/>
              <a:t>If the energy of a characteristic x-ray of a given element is higher than the excitation energy of another element in the sample, it may be fluoresced.  Example: Fe K</a:t>
            </a:r>
            <a:r>
              <a:rPr lang="en-US" sz="2100" dirty="0" smtClean="0">
                <a:latin typeface="Symbol" pitchFamily="18" charset="2"/>
              </a:rPr>
              <a:t>a</a:t>
            </a:r>
            <a:r>
              <a:rPr lang="en-US" sz="2100" dirty="0" smtClean="0"/>
              <a:t> by Ni K</a:t>
            </a:r>
            <a:r>
              <a:rPr lang="en-US" sz="2100" dirty="0" smtClean="0">
                <a:latin typeface="Symbol" pitchFamily="18" charset="2"/>
              </a:rPr>
              <a:t>a</a:t>
            </a:r>
            <a:r>
              <a:rPr lang="en-US" sz="2100" dirty="0" smtClean="0"/>
              <a:t>.  </a:t>
            </a:r>
          </a:p>
          <a:p>
            <a:pPr>
              <a:lnSpc>
                <a:spcPct val="90000"/>
              </a:lnSpc>
            </a:pPr>
            <a:r>
              <a:rPr lang="en-US" sz="2100" dirty="0" smtClean="0"/>
              <a:t>The intensity of the fluoresced element is greater, and of the fluorescing element is lower, than the generated intensities. </a:t>
            </a:r>
          </a:p>
          <a:p>
            <a:pPr>
              <a:lnSpc>
                <a:spcPct val="90000"/>
              </a:lnSpc>
            </a:pPr>
            <a:r>
              <a:rPr lang="en-US" sz="2100" dirty="0" smtClean="0"/>
              <a:t>Fluorescence is most efficient when the fluorescing energy is within 5 </a:t>
            </a:r>
            <a:r>
              <a:rPr lang="en-US" sz="2100" dirty="0" err="1" smtClean="0"/>
              <a:t>keV</a:t>
            </a:r>
            <a:r>
              <a:rPr lang="en-US" sz="2100" dirty="0" smtClean="0"/>
              <a:t> of the fluoresced element.  It is most important for K by K, less so for other combinations.</a:t>
            </a:r>
          </a:p>
          <a:p>
            <a:pPr>
              <a:lnSpc>
                <a:spcPct val="90000"/>
              </a:lnSpc>
            </a:pPr>
            <a:r>
              <a:rPr lang="en-US" sz="2100" dirty="0" smtClean="0"/>
              <a:t>The fluorescence correction also includes correction for the absorption of the fluorescing radiation.</a:t>
            </a:r>
          </a:p>
          <a:p>
            <a:pPr>
              <a:lnSpc>
                <a:spcPct val="90000"/>
              </a:lnSpc>
            </a:pPr>
            <a:r>
              <a:rPr lang="en-US" sz="2100" dirty="0" smtClean="0"/>
              <a:t>The fluorescence correction F is:</a:t>
            </a:r>
            <a:br>
              <a:rPr lang="en-US" sz="2100" dirty="0" smtClean="0"/>
            </a:br>
            <a:r>
              <a:rPr lang="en-US" sz="2100" dirty="0" smtClean="0"/>
              <a:t>	F = 1 / (1 + </a:t>
            </a:r>
            <a:r>
              <a:rPr lang="en-US" sz="2100" dirty="0" smtClean="0">
                <a:latin typeface="Symbol" pitchFamily="18" charset="2"/>
              </a:rPr>
              <a:t>S</a:t>
            </a:r>
            <a:r>
              <a:rPr lang="en-US" sz="2100" dirty="0" smtClean="0"/>
              <a:t> If / </a:t>
            </a:r>
            <a:r>
              <a:rPr lang="en-US" sz="2100" dirty="0" err="1" smtClean="0"/>
              <a:t>Ip</a:t>
            </a:r>
            <a:r>
              <a:rPr lang="en-US" sz="2100" dirty="0" smtClean="0"/>
              <a:t>)</a:t>
            </a:r>
            <a:br>
              <a:rPr lang="en-US" sz="2100" dirty="0" smtClean="0"/>
            </a:br>
            <a:r>
              <a:rPr lang="en-US" sz="2100" dirty="0" smtClean="0"/>
              <a:t>which calculates the total fluorescent radiation divided by the primary radiation and adds the sum to 1.</a:t>
            </a:r>
          </a:p>
          <a:p>
            <a:pPr>
              <a:lnSpc>
                <a:spcPct val="90000"/>
              </a:lnSpc>
            </a:pPr>
            <a:r>
              <a:rPr lang="en-US" sz="2100" dirty="0" smtClean="0"/>
              <a:t>The magnitude of the F correction is usually small, but is most important for transition element K-lines (Cr, Fe, Ni, etc.)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3"/>
          <p:cNvSpPr>
            <a:spLocks noGrp="1"/>
          </p:cNvSpPr>
          <p:nvPr>
            <p:ph type="ftr" sz="quarter" idx="10"/>
          </p:nvPr>
        </p:nvSpPr>
        <p:spPr/>
        <p:txBody>
          <a:bodyPr/>
          <a:lstStyle/>
          <a:p>
            <a:r>
              <a:rPr lang="en-US" smtClean="0"/>
              <a:t>Carpenter EPMA Overview 2013</a:t>
            </a:r>
            <a:endParaRPr lang="en-US"/>
          </a:p>
        </p:txBody>
      </p:sp>
      <p:sp>
        <p:nvSpPr>
          <p:cNvPr id="30723" name="Slide Number Placeholder 4"/>
          <p:cNvSpPr>
            <a:spLocks noGrp="1"/>
          </p:cNvSpPr>
          <p:nvPr>
            <p:ph type="sldNum" sz="quarter" idx="11"/>
          </p:nvPr>
        </p:nvSpPr>
        <p:spPr/>
        <p:txBody>
          <a:bodyPr/>
          <a:lstStyle/>
          <a:p>
            <a:fld id="{21C1A484-7D91-44F8-90D4-657A45544373}" type="slidenum">
              <a:rPr lang="en-US"/>
              <a:pPr/>
              <a:t>17</a:t>
            </a:fld>
            <a:endParaRPr lang="en-US"/>
          </a:p>
        </p:txBody>
      </p:sp>
      <p:sp>
        <p:nvSpPr>
          <p:cNvPr id="30724" name="Rectangle 2"/>
          <p:cNvSpPr>
            <a:spLocks noGrp="1" noChangeArrowheads="1"/>
          </p:cNvSpPr>
          <p:nvPr>
            <p:ph type="title"/>
          </p:nvPr>
        </p:nvSpPr>
        <p:spPr/>
        <p:txBody>
          <a:bodyPr/>
          <a:lstStyle/>
          <a:p>
            <a:r>
              <a:rPr lang="en-US" smtClean="0"/>
              <a:t>Software Demo -- CalcZAF</a:t>
            </a:r>
          </a:p>
        </p:txBody>
      </p:sp>
      <p:sp>
        <p:nvSpPr>
          <p:cNvPr id="30725" name="Rectangle 3"/>
          <p:cNvSpPr>
            <a:spLocks noGrp="1" noChangeArrowheads="1"/>
          </p:cNvSpPr>
          <p:nvPr>
            <p:ph type="body" idx="1"/>
          </p:nvPr>
        </p:nvSpPr>
        <p:spPr/>
        <p:txBody>
          <a:bodyPr/>
          <a:lstStyle/>
          <a:p>
            <a:r>
              <a:rPr lang="en-US" smtClean="0"/>
              <a:t>CalcZAF program instructive for calculating C vs. K, ZAF factors</a:t>
            </a:r>
          </a:p>
          <a:p>
            <a:r>
              <a:rPr lang="en-US" smtClean="0"/>
              <a:t>Expected k from known C, Calculated C from measured k</a:t>
            </a:r>
          </a:p>
          <a:p>
            <a:r>
              <a:rPr lang="en-US" smtClean="0"/>
              <a:t>Absorption: Mg</a:t>
            </a:r>
            <a:r>
              <a:rPr lang="en-US" baseline="-25000" smtClean="0"/>
              <a:t>2</a:t>
            </a:r>
            <a:r>
              <a:rPr lang="en-US" smtClean="0"/>
              <a:t>SiO</a:t>
            </a:r>
            <a:r>
              <a:rPr lang="en-US" baseline="-25000" smtClean="0"/>
              <a:t>4</a:t>
            </a:r>
            <a:r>
              <a:rPr lang="en-US" smtClean="0"/>
              <a:t>, AlCu alloys, SiC</a:t>
            </a:r>
          </a:p>
          <a:p>
            <a:r>
              <a:rPr lang="en-US" smtClean="0"/>
              <a:t>Atomic Number: AlCu, IrSi alloys</a:t>
            </a:r>
          </a:p>
          <a:p>
            <a:r>
              <a:rPr lang="en-US" smtClean="0"/>
              <a:t>Fluorescence: NiFe alloys (Ni-rich)</a:t>
            </a:r>
          </a:p>
          <a:p>
            <a:r>
              <a:rPr lang="en-US" smtClean="0">
                <a:latin typeface="Symbol" pitchFamily="18" charset="2"/>
              </a:rPr>
              <a:t>F</a:t>
            </a:r>
            <a:r>
              <a:rPr lang="en-US" smtClean="0"/>
              <a:t>(</a:t>
            </a:r>
            <a:r>
              <a:rPr lang="en-US" smtClean="0">
                <a:latin typeface="Symbol" pitchFamily="18" charset="2"/>
              </a:rPr>
              <a:t>r</a:t>
            </a:r>
            <a:r>
              <a:rPr lang="en-US" smtClean="0"/>
              <a:t>z) Algorithms, MAC data sets</a:t>
            </a:r>
          </a:p>
          <a:p>
            <a:r>
              <a:rPr lang="en-US" smtClean="0"/>
              <a:t>Alpha Factor demo: “ZAF” const., linear, polynomial term</a:t>
            </a:r>
          </a:p>
          <a:p>
            <a:r>
              <a:rPr lang="en-US" smtClean="0"/>
              <a:t>Demo files</a:t>
            </a:r>
          </a:p>
          <a:p>
            <a:r>
              <a:rPr lang="en-US" smtClean="0"/>
              <a:t>Particle analysis CaF</a:t>
            </a:r>
            <a:r>
              <a:rPr lang="en-US" baseline="-25000" smtClean="0"/>
              <a:t>2</a:t>
            </a:r>
            <a:r>
              <a:rPr lang="en-US" smtClean="0"/>
              <a:t> data</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Footer Placeholder 3"/>
          <p:cNvSpPr>
            <a:spLocks noGrp="1"/>
          </p:cNvSpPr>
          <p:nvPr>
            <p:ph type="ftr" sz="quarter" idx="10"/>
          </p:nvPr>
        </p:nvSpPr>
        <p:spPr/>
        <p:txBody>
          <a:bodyPr/>
          <a:lstStyle/>
          <a:p>
            <a:r>
              <a:rPr lang="en-US" smtClean="0"/>
              <a:t>Carpenter EPMA Overview 2013</a:t>
            </a:r>
            <a:endParaRPr lang="en-US"/>
          </a:p>
        </p:txBody>
      </p:sp>
      <p:sp>
        <p:nvSpPr>
          <p:cNvPr id="222211" name="Slide Number Placeholder 4"/>
          <p:cNvSpPr>
            <a:spLocks noGrp="1"/>
          </p:cNvSpPr>
          <p:nvPr>
            <p:ph type="sldNum" sz="quarter" idx="11"/>
          </p:nvPr>
        </p:nvSpPr>
        <p:spPr/>
        <p:txBody>
          <a:bodyPr/>
          <a:lstStyle/>
          <a:p>
            <a:fld id="{C329225F-7298-4DB8-908B-64C6222BE69A}" type="slidenum">
              <a:rPr lang="en-US"/>
              <a:pPr/>
              <a:t>170</a:t>
            </a:fld>
            <a:endParaRPr lang="en-US"/>
          </a:p>
        </p:txBody>
      </p:sp>
      <p:sp>
        <p:nvSpPr>
          <p:cNvPr id="222212" name="Rectangle 2"/>
          <p:cNvSpPr>
            <a:spLocks noGrp="1" noChangeArrowheads="1"/>
          </p:cNvSpPr>
          <p:nvPr>
            <p:ph type="title"/>
          </p:nvPr>
        </p:nvSpPr>
        <p:spPr>
          <a:xfrm>
            <a:off x="1" y="228600"/>
            <a:ext cx="9144000" cy="609600"/>
          </a:xfrm>
        </p:spPr>
        <p:txBody>
          <a:bodyPr/>
          <a:lstStyle/>
          <a:p>
            <a:r>
              <a:rPr lang="en-US" smtClean="0"/>
              <a:t>Secondary Fluorescence Due to Characteristic X-rays</a:t>
            </a:r>
          </a:p>
        </p:txBody>
      </p:sp>
      <p:sp>
        <p:nvSpPr>
          <p:cNvPr id="222213" name="Rectangle 3"/>
          <p:cNvSpPr>
            <a:spLocks noGrp="1" noChangeArrowheads="1"/>
          </p:cNvSpPr>
          <p:nvPr>
            <p:ph type="body" idx="1"/>
          </p:nvPr>
        </p:nvSpPr>
        <p:spPr>
          <a:xfrm>
            <a:off x="609601" y="1066801"/>
            <a:ext cx="7772400" cy="4152900"/>
          </a:xfrm>
        </p:spPr>
        <p:txBody>
          <a:bodyPr/>
          <a:lstStyle/>
          <a:p>
            <a:r>
              <a:rPr lang="en-US" smtClean="0"/>
              <a:t>X-rays generated in the primary excitation volume can travel a great distance, because materials are more transparent to x-rays than electrons.</a:t>
            </a:r>
          </a:p>
          <a:p>
            <a:r>
              <a:rPr lang="en-US" smtClean="0"/>
              <a:t>Example: A Ni K</a:t>
            </a:r>
            <a:r>
              <a:rPr lang="en-US" smtClean="0">
                <a:latin typeface="Symbol" pitchFamily="18" charset="2"/>
              </a:rPr>
              <a:t>a</a:t>
            </a:r>
            <a:r>
              <a:rPr lang="en-US" smtClean="0"/>
              <a:t> x-ray is generated in the analysis volume, then travels 100 </a:t>
            </a:r>
            <a:r>
              <a:rPr lang="en-US" smtClean="0">
                <a:latin typeface="Symbol" pitchFamily="18" charset="2"/>
              </a:rPr>
              <a:t>m</a:t>
            </a:r>
            <a:r>
              <a:rPr lang="en-US" smtClean="0"/>
              <a:t>m to fluoresce a Fe K</a:t>
            </a:r>
            <a:r>
              <a:rPr lang="en-US" smtClean="0">
                <a:latin typeface="Symbol" pitchFamily="18" charset="2"/>
              </a:rPr>
              <a:t>a</a:t>
            </a:r>
            <a:r>
              <a:rPr lang="en-US" smtClean="0"/>
              <a:t> x-ray in a completely different phase.</a:t>
            </a:r>
          </a:p>
          <a:p>
            <a:r>
              <a:rPr lang="en-US" smtClean="0"/>
              <a:t>An x-ray may be detected at several </a:t>
            </a:r>
            <a:r>
              <a:rPr lang="en-US" smtClean="0">
                <a:latin typeface="Symbol" pitchFamily="18" charset="2"/>
              </a:rPr>
              <a:t>m</a:t>
            </a:r>
            <a:r>
              <a:rPr lang="en-US" smtClean="0"/>
              <a:t>m to hundreds of </a:t>
            </a:r>
            <a:r>
              <a:rPr lang="en-US" smtClean="0">
                <a:latin typeface="Symbol" pitchFamily="18" charset="2"/>
              </a:rPr>
              <a:t>m</a:t>
            </a:r>
            <a:r>
              <a:rPr lang="en-US" smtClean="0"/>
              <a:t>m from the analysis point!</a:t>
            </a:r>
          </a:p>
          <a:p>
            <a:r>
              <a:rPr lang="en-US" smtClean="0"/>
              <a:t>The EDS detector, with fairly large solid angle collection, may detect these x-rays, quite efficiently.</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1" name="Picture 1"/>
          <p:cNvPicPr>
            <a:picLocks noChangeAspect="1" noChangeArrowheads="1"/>
          </p:cNvPicPr>
          <p:nvPr/>
        </p:nvPicPr>
        <p:blipFill>
          <a:blip r:embed="rId2" cstate="print"/>
          <a:srcRect/>
          <a:stretch>
            <a:fillRect/>
          </a:stretch>
        </p:blipFill>
        <p:spPr bwMode="auto">
          <a:xfrm>
            <a:off x="666946" y="3009508"/>
            <a:ext cx="5400675" cy="3562350"/>
          </a:xfrm>
          <a:prstGeom prst="rect">
            <a:avLst/>
          </a:prstGeom>
          <a:noFill/>
          <a:ln w="9525">
            <a:noFill/>
            <a:miter lim="800000"/>
            <a:headEnd/>
            <a:tailEnd/>
          </a:ln>
        </p:spPr>
      </p:pic>
      <p:sp>
        <p:nvSpPr>
          <p:cNvPr id="223234" name="Footer Placeholder 3"/>
          <p:cNvSpPr>
            <a:spLocks noGrp="1"/>
          </p:cNvSpPr>
          <p:nvPr>
            <p:ph type="ftr" sz="quarter" idx="10"/>
          </p:nvPr>
        </p:nvSpPr>
        <p:spPr/>
        <p:txBody>
          <a:bodyPr/>
          <a:lstStyle/>
          <a:p>
            <a:r>
              <a:rPr lang="en-US" smtClean="0"/>
              <a:t>Carpenter EPMA Overview 2013</a:t>
            </a:r>
            <a:endParaRPr lang="en-US"/>
          </a:p>
        </p:txBody>
      </p:sp>
      <p:sp>
        <p:nvSpPr>
          <p:cNvPr id="223235" name="Slide Number Placeholder 4"/>
          <p:cNvSpPr>
            <a:spLocks noGrp="1"/>
          </p:cNvSpPr>
          <p:nvPr>
            <p:ph type="sldNum" sz="quarter" idx="11"/>
          </p:nvPr>
        </p:nvSpPr>
        <p:spPr/>
        <p:txBody>
          <a:bodyPr/>
          <a:lstStyle/>
          <a:p>
            <a:fld id="{8410B8EC-3740-4F9D-AB03-0AE2810EF578}" type="slidenum">
              <a:rPr lang="en-US"/>
              <a:pPr/>
              <a:t>171</a:t>
            </a:fld>
            <a:endParaRPr lang="en-US"/>
          </a:p>
        </p:txBody>
      </p:sp>
      <p:sp>
        <p:nvSpPr>
          <p:cNvPr id="223236" name="Rectangle 2"/>
          <p:cNvSpPr>
            <a:spLocks noGrp="1" noChangeArrowheads="1"/>
          </p:cNvSpPr>
          <p:nvPr>
            <p:ph type="title"/>
          </p:nvPr>
        </p:nvSpPr>
        <p:spPr>
          <a:xfrm>
            <a:off x="227013" y="90489"/>
            <a:ext cx="8545512" cy="428625"/>
          </a:xfrm>
        </p:spPr>
        <p:txBody>
          <a:bodyPr/>
          <a:lstStyle/>
          <a:p>
            <a:r>
              <a:rPr lang="en-US" smtClean="0"/>
              <a:t>Matrix Corrections: X-ray Fluorescence</a:t>
            </a:r>
          </a:p>
        </p:txBody>
      </p:sp>
      <p:sp>
        <p:nvSpPr>
          <p:cNvPr id="223237" name="Rectangle 3"/>
          <p:cNvSpPr>
            <a:spLocks noGrp="1" noChangeArrowheads="1"/>
          </p:cNvSpPr>
          <p:nvPr>
            <p:ph type="body" idx="1"/>
          </p:nvPr>
        </p:nvSpPr>
        <p:spPr>
          <a:xfrm>
            <a:off x="677863" y="1066800"/>
            <a:ext cx="7788275" cy="1600200"/>
          </a:xfrm>
        </p:spPr>
        <p:txBody>
          <a:bodyPr/>
          <a:lstStyle/>
          <a:p>
            <a:r>
              <a:rPr lang="en-US" smtClean="0"/>
              <a:t>Fluorescence Correction (F): arises because X-ray photoelectric absorption ionizes the absorbing atom, which subsequently emits its own X-ray(s).  F is generally a second order effect compared to Z and A.</a:t>
            </a:r>
          </a:p>
          <a:p>
            <a:endParaRPr lang="en-US" smtClean="0"/>
          </a:p>
        </p:txBody>
      </p:sp>
      <p:sp>
        <p:nvSpPr>
          <p:cNvPr id="223240" name="Oval 6"/>
          <p:cNvSpPr>
            <a:spLocks noChangeArrowheads="1"/>
          </p:cNvSpPr>
          <p:nvPr/>
        </p:nvSpPr>
        <p:spPr bwMode="auto">
          <a:xfrm>
            <a:off x="3242733" y="3455987"/>
            <a:ext cx="148167" cy="107950"/>
          </a:xfrm>
          <a:prstGeom prst="ellipse">
            <a:avLst/>
          </a:prstGeom>
          <a:solidFill>
            <a:srgbClr val="00FF00"/>
          </a:solidFill>
          <a:ln w="25400">
            <a:solidFill>
              <a:schemeClr val="tx2"/>
            </a:solidFill>
            <a:round/>
            <a:headEnd/>
            <a:tailEnd/>
          </a:ln>
        </p:spPr>
        <p:txBody>
          <a:bodyPr wrap="none" anchor="ctr"/>
          <a:lstStyle/>
          <a:p>
            <a:endParaRPr lang="en-US"/>
          </a:p>
        </p:txBody>
      </p:sp>
      <p:sp>
        <p:nvSpPr>
          <p:cNvPr id="223241" name="Line 7"/>
          <p:cNvSpPr>
            <a:spLocks noChangeShapeType="1"/>
          </p:cNvSpPr>
          <p:nvPr/>
        </p:nvSpPr>
        <p:spPr bwMode="auto">
          <a:xfrm flipV="1">
            <a:off x="3445933" y="3030537"/>
            <a:ext cx="874889" cy="425450"/>
          </a:xfrm>
          <a:prstGeom prst="line">
            <a:avLst/>
          </a:prstGeom>
          <a:noFill/>
          <a:ln w="25400">
            <a:solidFill>
              <a:srgbClr val="00FF00"/>
            </a:solidFill>
            <a:round/>
            <a:headEnd type="triangle" w="med" len="med"/>
            <a:tailEnd/>
          </a:ln>
        </p:spPr>
        <p:txBody>
          <a:bodyPr wrap="none" anchor="ctr"/>
          <a:lstStyle/>
          <a:p>
            <a:endParaRPr lang="en-US"/>
          </a:p>
        </p:txBody>
      </p:sp>
      <p:sp>
        <p:nvSpPr>
          <p:cNvPr id="223242" name="Rectangle 8"/>
          <p:cNvSpPr>
            <a:spLocks noChangeArrowheads="1"/>
          </p:cNvSpPr>
          <p:nvPr/>
        </p:nvSpPr>
        <p:spPr bwMode="auto">
          <a:xfrm>
            <a:off x="4439356" y="2667000"/>
            <a:ext cx="3499556" cy="842962"/>
          </a:xfrm>
          <a:prstGeom prst="rect">
            <a:avLst/>
          </a:prstGeom>
          <a:solidFill>
            <a:schemeClr val="tx1"/>
          </a:solidFill>
          <a:ln w="12700">
            <a:solidFill>
              <a:schemeClr val="accent2"/>
            </a:solidFill>
            <a:miter lim="800000"/>
            <a:headEnd/>
            <a:tailEnd/>
          </a:ln>
        </p:spPr>
        <p:txBody>
          <a:bodyPr wrap="none" lIns="90488" tIns="44450" rIns="90488" bIns="44450">
            <a:spAutoFit/>
          </a:bodyPr>
          <a:lstStyle/>
          <a:p>
            <a:r>
              <a:rPr lang="en-US">
                <a:solidFill>
                  <a:schemeClr val="bg1"/>
                </a:solidFill>
              </a:rPr>
              <a:t>Range of direct electron</a:t>
            </a:r>
          </a:p>
          <a:p>
            <a:r>
              <a:rPr lang="en-US">
                <a:solidFill>
                  <a:schemeClr val="bg1"/>
                </a:solidFill>
              </a:rPr>
              <a:t>excitation of X-rays</a:t>
            </a:r>
          </a:p>
        </p:txBody>
      </p:sp>
      <p:sp>
        <p:nvSpPr>
          <p:cNvPr id="223243" name="Line 9"/>
          <p:cNvSpPr>
            <a:spLocks noChangeShapeType="1"/>
          </p:cNvSpPr>
          <p:nvPr/>
        </p:nvSpPr>
        <p:spPr bwMode="auto">
          <a:xfrm flipH="1" flipV="1">
            <a:off x="3508022" y="3811587"/>
            <a:ext cx="2765778" cy="1606550"/>
          </a:xfrm>
          <a:prstGeom prst="line">
            <a:avLst/>
          </a:prstGeom>
          <a:noFill/>
          <a:ln w="25400">
            <a:solidFill>
              <a:srgbClr val="00FF00"/>
            </a:solidFill>
            <a:round/>
            <a:headEnd/>
            <a:tailEnd type="triangle" w="med" len="med"/>
          </a:ln>
        </p:spPr>
        <p:txBody>
          <a:bodyPr wrap="none" anchor="ctr"/>
          <a:lstStyle/>
          <a:p>
            <a:endParaRPr lang="en-US"/>
          </a:p>
        </p:txBody>
      </p:sp>
      <p:sp>
        <p:nvSpPr>
          <p:cNvPr id="223244" name="Line 10"/>
          <p:cNvSpPr>
            <a:spLocks noChangeShapeType="1"/>
          </p:cNvSpPr>
          <p:nvPr/>
        </p:nvSpPr>
        <p:spPr bwMode="auto">
          <a:xfrm flipH="1" flipV="1">
            <a:off x="4016022" y="3868737"/>
            <a:ext cx="2342444" cy="1358900"/>
          </a:xfrm>
          <a:prstGeom prst="line">
            <a:avLst/>
          </a:prstGeom>
          <a:noFill/>
          <a:ln w="25400">
            <a:solidFill>
              <a:srgbClr val="00FF00"/>
            </a:solidFill>
            <a:round/>
            <a:headEnd/>
            <a:tailEnd type="triangle" w="med" len="med"/>
          </a:ln>
        </p:spPr>
        <p:txBody>
          <a:bodyPr wrap="none" anchor="ctr"/>
          <a:lstStyle/>
          <a:p>
            <a:endParaRPr lang="en-US"/>
          </a:p>
        </p:txBody>
      </p:sp>
      <p:sp>
        <p:nvSpPr>
          <p:cNvPr id="223245" name="Rectangle 11"/>
          <p:cNvSpPr>
            <a:spLocks noChangeArrowheads="1"/>
          </p:cNvSpPr>
          <p:nvPr/>
        </p:nvSpPr>
        <p:spPr bwMode="auto">
          <a:xfrm>
            <a:off x="6420556" y="4449762"/>
            <a:ext cx="2723444" cy="1966912"/>
          </a:xfrm>
          <a:prstGeom prst="rect">
            <a:avLst/>
          </a:prstGeom>
          <a:noFill/>
          <a:ln w="25400">
            <a:noFill/>
            <a:miter lim="800000"/>
            <a:headEnd/>
            <a:tailEnd/>
          </a:ln>
        </p:spPr>
        <p:txBody>
          <a:bodyPr lIns="90488" tIns="44450" rIns="90488" bIns="44450">
            <a:spAutoFit/>
          </a:bodyPr>
          <a:lstStyle/>
          <a:p>
            <a:r>
              <a:rPr lang="en-US">
                <a:solidFill>
                  <a:schemeClr val="bg1"/>
                </a:solidFill>
              </a:rPr>
              <a:t>Contours give range for X-ray-</a:t>
            </a:r>
          </a:p>
          <a:p>
            <a:r>
              <a:rPr lang="en-US">
                <a:solidFill>
                  <a:schemeClr val="bg1"/>
                </a:solidFill>
              </a:rPr>
              <a:t>induced</a:t>
            </a:r>
          </a:p>
          <a:p>
            <a:r>
              <a:rPr lang="en-US">
                <a:solidFill>
                  <a:schemeClr val="bg1"/>
                </a:solidFill>
              </a:rPr>
              <a:t>fluorescence</a:t>
            </a:r>
          </a:p>
          <a:p>
            <a:pPr latinLnBrk="1"/>
            <a:endParaRPr lang="en-US">
              <a:solidFill>
                <a:schemeClr val="bg1"/>
              </a:solidFill>
            </a:endParaRPr>
          </a:p>
        </p:txBody>
      </p:sp>
      <p:sp>
        <p:nvSpPr>
          <p:cNvPr id="223246" name="Line 12"/>
          <p:cNvSpPr>
            <a:spLocks noChangeShapeType="1"/>
          </p:cNvSpPr>
          <p:nvPr/>
        </p:nvSpPr>
        <p:spPr bwMode="auto">
          <a:xfrm flipH="1" flipV="1">
            <a:off x="4406900" y="3887787"/>
            <a:ext cx="1934633" cy="996950"/>
          </a:xfrm>
          <a:prstGeom prst="line">
            <a:avLst/>
          </a:prstGeom>
          <a:noFill/>
          <a:ln w="25400">
            <a:solidFill>
              <a:srgbClr val="00FF00"/>
            </a:solidFill>
            <a:round/>
            <a:headEnd/>
            <a:tailEnd type="triangle" w="med" len="med"/>
          </a:ln>
        </p:spPr>
        <p:txBody>
          <a:bodyPr wrap="none" anchor="ctr"/>
          <a:lstStyle/>
          <a:p>
            <a:endParaRPr lang="en-US"/>
          </a:p>
        </p:txBody>
      </p:sp>
      <p:sp>
        <p:nvSpPr>
          <p:cNvPr id="223247" name="Line 13"/>
          <p:cNvSpPr>
            <a:spLocks noChangeShapeType="1"/>
          </p:cNvSpPr>
          <p:nvPr/>
        </p:nvSpPr>
        <p:spPr bwMode="auto">
          <a:xfrm flipH="1" flipV="1">
            <a:off x="5524500" y="4268787"/>
            <a:ext cx="884767" cy="425450"/>
          </a:xfrm>
          <a:prstGeom prst="line">
            <a:avLst/>
          </a:prstGeom>
          <a:noFill/>
          <a:ln w="25400">
            <a:solidFill>
              <a:srgbClr val="00FF00"/>
            </a:solidFill>
            <a:round/>
            <a:headEnd/>
            <a:tailEnd type="triangle" w="med" len="med"/>
          </a:ln>
        </p:spPr>
        <p:txBody>
          <a:bodyPr wrap="none" anchor="ctr"/>
          <a:lstStyle/>
          <a:p>
            <a:endParaRPr lang="en-US"/>
          </a:p>
        </p:txBody>
      </p:sp>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Footer Placeholder 2"/>
          <p:cNvSpPr>
            <a:spLocks noGrp="1"/>
          </p:cNvSpPr>
          <p:nvPr>
            <p:ph type="ftr" sz="quarter" idx="10"/>
          </p:nvPr>
        </p:nvSpPr>
        <p:spPr/>
        <p:txBody>
          <a:bodyPr/>
          <a:lstStyle/>
          <a:p>
            <a:r>
              <a:rPr lang="en-US" smtClean="0"/>
              <a:t>Carpenter EPMA Overview 2013</a:t>
            </a:r>
            <a:endParaRPr lang="en-US"/>
          </a:p>
        </p:txBody>
      </p:sp>
      <p:sp>
        <p:nvSpPr>
          <p:cNvPr id="224259" name="Slide Number Placeholder 3"/>
          <p:cNvSpPr>
            <a:spLocks noGrp="1"/>
          </p:cNvSpPr>
          <p:nvPr>
            <p:ph type="sldNum" sz="quarter" idx="11"/>
          </p:nvPr>
        </p:nvSpPr>
        <p:spPr/>
        <p:txBody>
          <a:bodyPr/>
          <a:lstStyle/>
          <a:p>
            <a:fld id="{4E08CC8E-491F-40B6-A1E7-CC62886FF1C5}" type="slidenum">
              <a:rPr lang="en-US"/>
              <a:pPr/>
              <a:t>172</a:t>
            </a:fld>
            <a:endParaRPr lang="en-US"/>
          </a:p>
        </p:txBody>
      </p:sp>
      <p:sp>
        <p:nvSpPr>
          <p:cNvPr id="224260" name="Rectangle 2"/>
          <p:cNvSpPr>
            <a:spLocks noGrp="1" noChangeArrowheads="1"/>
          </p:cNvSpPr>
          <p:nvPr>
            <p:ph type="title"/>
          </p:nvPr>
        </p:nvSpPr>
        <p:spPr>
          <a:xfrm>
            <a:off x="600076" y="179389"/>
            <a:ext cx="8132763" cy="493712"/>
          </a:xfrm>
        </p:spPr>
        <p:txBody>
          <a:bodyPr/>
          <a:lstStyle/>
          <a:p>
            <a:r>
              <a:rPr lang="en-US" smtClean="0"/>
              <a:t>Secondary Fluorescence:</a:t>
            </a:r>
            <a:br>
              <a:rPr lang="en-US" smtClean="0"/>
            </a:br>
            <a:r>
              <a:rPr lang="en-US" smtClean="0"/>
              <a:t>Ti K</a:t>
            </a:r>
            <a:r>
              <a:rPr lang="en-US" smtClean="0">
                <a:latin typeface="Symbol" pitchFamily="18" charset="2"/>
              </a:rPr>
              <a:t>a</a:t>
            </a:r>
            <a:r>
              <a:rPr lang="en-US" smtClean="0"/>
              <a:t> by Cu K</a:t>
            </a:r>
            <a:r>
              <a:rPr lang="en-US" smtClean="0">
                <a:latin typeface="Symbol" pitchFamily="18" charset="2"/>
              </a:rPr>
              <a:t>a</a:t>
            </a:r>
            <a:r>
              <a:rPr lang="en-US" smtClean="0"/>
              <a:t> and Cu L</a:t>
            </a:r>
            <a:r>
              <a:rPr lang="en-US" smtClean="0">
                <a:latin typeface="Symbol" pitchFamily="18" charset="2"/>
              </a:rPr>
              <a:t>a</a:t>
            </a:r>
            <a:r>
              <a:rPr lang="en-US" smtClean="0"/>
              <a:t> by Ti K</a:t>
            </a:r>
            <a:r>
              <a:rPr lang="en-US" smtClean="0">
                <a:latin typeface="Symbol" pitchFamily="18" charset="2"/>
              </a:rPr>
              <a:t>a</a:t>
            </a:r>
          </a:p>
        </p:txBody>
      </p:sp>
      <p:grpSp>
        <p:nvGrpSpPr>
          <p:cNvPr id="224261" name="Group 3"/>
          <p:cNvGrpSpPr>
            <a:grpSpLocks/>
          </p:cNvGrpSpPr>
          <p:nvPr/>
        </p:nvGrpSpPr>
        <p:grpSpPr bwMode="auto">
          <a:xfrm>
            <a:off x="541339" y="1212851"/>
            <a:ext cx="6716364" cy="5313363"/>
            <a:chOff x="960" y="764"/>
            <a:chExt cx="4759" cy="3347"/>
          </a:xfrm>
        </p:grpSpPr>
        <p:sp>
          <p:nvSpPr>
            <p:cNvPr id="224263" name="Rectangle 4"/>
            <p:cNvSpPr>
              <a:spLocks noChangeArrowheads="1"/>
            </p:cNvSpPr>
            <p:nvPr/>
          </p:nvSpPr>
          <p:spPr bwMode="auto">
            <a:xfrm>
              <a:off x="3695" y="2090"/>
              <a:ext cx="801" cy="7"/>
            </a:xfrm>
            <a:prstGeom prst="rect">
              <a:avLst/>
            </a:prstGeom>
            <a:blipFill dpi="0" rotWithShape="0">
              <a:blip r:embed="rId2" cstate="print"/>
              <a:srcRect/>
              <a:tile tx="0" ty="0" sx="100000" sy="100000" flip="none" algn="tl"/>
            </a:blipFill>
            <a:ln w="9525">
              <a:noFill/>
              <a:miter lim="800000"/>
              <a:headEnd/>
              <a:tailEnd/>
            </a:ln>
          </p:spPr>
          <p:txBody>
            <a:bodyPr/>
            <a:lstStyle/>
            <a:p>
              <a:endParaRPr lang="en-US"/>
            </a:p>
          </p:txBody>
        </p:sp>
        <p:pic>
          <p:nvPicPr>
            <p:cNvPr id="224264" name="Picture 5"/>
            <p:cNvPicPr>
              <a:picLocks noChangeAspect="1" noChangeArrowheads="1"/>
            </p:cNvPicPr>
            <p:nvPr/>
          </p:nvPicPr>
          <p:blipFill>
            <a:blip r:embed="rId3" cstate="print"/>
            <a:srcRect/>
            <a:stretch>
              <a:fillRect/>
            </a:stretch>
          </p:blipFill>
          <p:spPr bwMode="auto">
            <a:xfrm>
              <a:off x="960" y="768"/>
              <a:ext cx="4704" cy="3343"/>
            </a:xfrm>
            <a:prstGeom prst="rect">
              <a:avLst/>
            </a:prstGeom>
            <a:noFill/>
            <a:ln w="25400">
              <a:solidFill>
                <a:schemeClr val="accent2"/>
              </a:solidFill>
              <a:miter lim="800000"/>
              <a:headEnd type="none" w="sm" len="sm"/>
              <a:tailEnd type="none" w="sm" len="sm"/>
            </a:ln>
          </p:spPr>
        </p:pic>
        <p:sp>
          <p:nvSpPr>
            <p:cNvPr id="224265" name="Text Box 6"/>
            <p:cNvSpPr txBox="1">
              <a:spLocks noChangeArrowheads="1"/>
            </p:cNvSpPr>
            <p:nvPr/>
          </p:nvSpPr>
          <p:spPr bwMode="auto">
            <a:xfrm>
              <a:off x="4415" y="2064"/>
              <a:ext cx="1304" cy="533"/>
            </a:xfrm>
            <a:prstGeom prst="rect">
              <a:avLst/>
            </a:prstGeom>
            <a:solidFill>
              <a:schemeClr val="tx1"/>
            </a:solidFill>
            <a:ln w="12700">
              <a:solidFill>
                <a:schemeClr val="accent2"/>
              </a:solidFill>
              <a:miter lim="800000"/>
              <a:headEnd type="none" w="sm" len="sm"/>
              <a:tailEnd type="none" w="sm" len="sm"/>
            </a:ln>
          </p:spPr>
          <p:txBody>
            <a:bodyPr wrap="none">
              <a:spAutoFit/>
            </a:bodyPr>
            <a:lstStyle/>
            <a:p>
              <a:r>
                <a:rPr lang="en-US">
                  <a:solidFill>
                    <a:schemeClr val="bg1"/>
                  </a:solidFill>
                  <a:latin typeface="Times New Roman" pitchFamily="18" charset="0"/>
                </a:rPr>
                <a:t>Ti fluoresced</a:t>
              </a:r>
            </a:p>
            <a:p>
              <a:r>
                <a:rPr lang="en-US">
                  <a:solidFill>
                    <a:schemeClr val="bg1"/>
                  </a:solidFill>
                  <a:latin typeface="Times New Roman" pitchFamily="18" charset="0"/>
                </a:rPr>
                <a:t>by Cu K</a:t>
              </a:r>
              <a:r>
                <a:rPr lang="en-US">
                  <a:solidFill>
                    <a:schemeClr val="bg1"/>
                  </a:solidFill>
                  <a:latin typeface="Symbol" pitchFamily="18" charset="2"/>
                </a:rPr>
                <a:t>a</a:t>
              </a:r>
            </a:p>
          </p:txBody>
        </p:sp>
        <p:sp>
          <p:nvSpPr>
            <p:cNvPr id="224266" name="Text Box 7"/>
            <p:cNvSpPr txBox="1">
              <a:spLocks noChangeArrowheads="1"/>
            </p:cNvSpPr>
            <p:nvPr/>
          </p:nvSpPr>
          <p:spPr bwMode="auto">
            <a:xfrm>
              <a:off x="960" y="764"/>
              <a:ext cx="1254" cy="533"/>
            </a:xfrm>
            <a:prstGeom prst="rect">
              <a:avLst/>
            </a:prstGeom>
            <a:solidFill>
              <a:schemeClr val="tx1"/>
            </a:solidFill>
            <a:ln w="12700">
              <a:solidFill>
                <a:schemeClr val="accent2"/>
              </a:solidFill>
              <a:miter lim="800000"/>
              <a:headEnd type="none" w="sm" len="sm"/>
              <a:tailEnd type="none" w="sm" len="sm"/>
            </a:ln>
          </p:spPr>
          <p:txBody>
            <a:bodyPr wrap="none">
              <a:spAutoFit/>
            </a:bodyPr>
            <a:lstStyle/>
            <a:p>
              <a:r>
                <a:rPr lang="en-US">
                  <a:solidFill>
                    <a:schemeClr val="bg1"/>
                  </a:solidFill>
                  <a:latin typeface="Times New Roman" pitchFamily="18" charset="0"/>
                </a:rPr>
                <a:t>Cu L</a:t>
              </a:r>
              <a:r>
                <a:rPr lang="en-US">
                  <a:solidFill>
                    <a:schemeClr val="bg1"/>
                  </a:solidFill>
                  <a:latin typeface="Symbol" pitchFamily="18" charset="2"/>
                </a:rPr>
                <a:t>a</a:t>
              </a:r>
              <a:r>
                <a:rPr lang="en-US">
                  <a:solidFill>
                    <a:schemeClr val="bg1"/>
                  </a:solidFill>
                  <a:latin typeface="Times New Roman" pitchFamily="18" charset="0"/>
                </a:rPr>
                <a:t> fluor.</a:t>
              </a:r>
            </a:p>
            <a:p>
              <a:r>
                <a:rPr lang="en-US">
                  <a:solidFill>
                    <a:schemeClr val="bg1"/>
                  </a:solidFill>
                  <a:latin typeface="Times New Roman" pitchFamily="18" charset="0"/>
                </a:rPr>
                <a:t>by Ti K</a:t>
              </a:r>
              <a:r>
                <a:rPr lang="en-US">
                  <a:solidFill>
                    <a:schemeClr val="bg1"/>
                  </a:solidFill>
                  <a:latin typeface="Symbol" pitchFamily="18" charset="2"/>
                </a:rPr>
                <a:t>a</a:t>
              </a:r>
            </a:p>
          </p:txBody>
        </p:sp>
        <p:sp>
          <p:nvSpPr>
            <p:cNvPr id="224267" name="Line 8"/>
            <p:cNvSpPr>
              <a:spLocks noChangeShapeType="1"/>
            </p:cNvSpPr>
            <p:nvPr/>
          </p:nvSpPr>
          <p:spPr bwMode="auto">
            <a:xfrm>
              <a:off x="2016" y="1296"/>
              <a:ext cx="240" cy="1200"/>
            </a:xfrm>
            <a:prstGeom prst="line">
              <a:avLst/>
            </a:prstGeom>
            <a:noFill/>
            <a:ln w="38100">
              <a:solidFill>
                <a:srgbClr val="FF0000"/>
              </a:solidFill>
              <a:round/>
              <a:headEnd type="none" w="sm" len="sm"/>
              <a:tailEnd type="triangle" w="med" len="med"/>
            </a:ln>
          </p:spPr>
          <p:txBody>
            <a:bodyPr/>
            <a:lstStyle/>
            <a:p>
              <a:endParaRPr lang="en-US"/>
            </a:p>
          </p:txBody>
        </p:sp>
        <p:sp>
          <p:nvSpPr>
            <p:cNvPr id="224268" name="Line 9"/>
            <p:cNvSpPr>
              <a:spLocks noChangeShapeType="1"/>
            </p:cNvSpPr>
            <p:nvPr/>
          </p:nvSpPr>
          <p:spPr bwMode="auto">
            <a:xfrm flipH="1">
              <a:off x="4032" y="2400"/>
              <a:ext cx="384" cy="480"/>
            </a:xfrm>
            <a:prstGeom prst="line">
              <a:avLst/>
            </a:prstGeom>
            <a:noFill/>
            <a:ln w="38100">
              <a:solidFill>
                <a:srgbClr val="00CCFF"/>
              </a:solidFill>
              <a:round/>
              <a:headEnd type="none" w="sm" len="sm"/>
              <a:tailEnd type="triangle" w="med" len="med"/>
            </a:ln>
          </p:spPr>
          <p:txBody>
            <a:bodyPr/>
            <a:lstStyle/>
            <a:p>
              <a:endParaRPr lang="en-US"/>
            </a:p>
          </p:txBody>
        </p:sp>
      </p:grpSp>
      <p:sp>
        <p:nvSpPr>
          <p:cNvPr id="224262" name="Text Box 10"/>
          <p:cNvSpPr txBox="1">
            <a:spLocks noChangeArrowheads="1"/>
          </p:cNvSpPr>
          <p:nvPr/>
        </p:nvSpPr>
        <p:spPr bwMode="auto">
          <a:xfrm>
            <a:off x="6367463" y="1447800"/>
            <a:ext cx="2573337" cy="158989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rPr>
              <a:t>Cu K</a:t>
            </a:r>
            <a:r>
              <a:rPr lang="en-US">
                <a:solidFill>
                  <a:schemeClr val="bg1"/>
                </a:solidFill>
                <a:latin typeface="Symbol" pitchFamily="18" charset="2"/>
              </a:rPr>
              <a:t>a</a:t>
            </a:r>
            <a:r>
              <a:rPr lang="en-US">
                <a:solidFill>
                  <a:schemeClr val="bg1"/>
                </a:solidFill>
              </a:rPr>
              <a:t> 8.047 keV</a:t>
            </a:r>
          </a:p>
          <a:p>
            <a:r>
              <a:rPr lang="en-US">
                <a:solidFill>
                  <a:schemeClr val="bg1"/>
                </a:solidFill>
              </a:rPr>
              <a:t>E</a:t>
            </a:r>
            <a:r>
              <a:rPr lang="en-US" baseline="-25000">
                <a:solidFill>
                  <a:schemeClr val="bg1"/>
                </a:solidFill>
              </a:rPr>
              <a:t>c</a:t>
            </a:r>
            <a:r>
              <a:rPr lang="en-US">
                <a:solidFill>
                  <a:schemeClr val="bg1"/>
                </a:solidFill>
              </a:rPr>
              <a:t> Ti 4.964</a:t>
            </a:r>
          </a:p>
          <a:p>
            <a:r>
              <a:rPr lang="en-US">
                <a:solidFill>
                  <a:schemeClr val="bg1"/>
                </a:solidFill>
              </a:rPr>
              <a:t>Ti K</a:t>
            </a:r>
            <a:r>
              <a:rPr lang="en-US">
                <a:solidFill>
                  <a:schemeClr val="bg1"/>
                </a:solidFill>
                <a:latin typeface="Symbol" pitchFamily="18" charset="2"/>
              </a:rPr>
              <a:t>a</a:t>
            </a:r>
            <a:r>
              <a:rPr lang="en-US">
                <a:solidFill>
                  <a:schemeClr val="bg1"/>
                </a:solidFill>
              </a:rPr>
              <a:t> 4.510 keV</a:t>
            </a:r>
          </a:p>
          <a:p>
            <a:r>
              <a:rPr lang="en-US">
                <a:solidFill>
                  <a:schemeClr val="bg1"/>
                </a:solidFill>
              </a:rPr>
              <a:t>E</a:t>
            </a:r>
            <a:r>
              <a:rPr lang="en-US" baseline="-25000">
                <a:solidFill>
                  <a:schemeClr val="bg1"/>
                </a:solidFill>
              </a:rPr>
              <a:t>c</a:t>
            </a:r>
            <a:r>
              <a:rPr lang="en-US">
                <a:solidFill>
                  <a:schemeClr val="bg1"/>
                </a:solidFill>
              </a:rPr>
              <a:t> Cu L</a:t>
            </a:r>
            <a:r>
              <a:rPr lang="en-US">
                <a:solidFill>
                  <a:schemeClr val="bg1"/>
                </a:solidFill>
                <a:latin typeface="Symbol" pitchFamily="18" charset="2"/>
              </a:rPr>
              <a:t>a</a:t>
            </a:r>
            <a:r>
              <a:rPr lang="en-US">
                <a:solidFill>
                  <a:schemeClr val="bg1"/>
                </a:solidFill>
              </a:rPr>
              <a:t> 0.933</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Footer Placeholder 3"/>
          <p:cNvSpPr>
            <a:spLocks noGrp="1"/>
          </p:cNvSpPr>
          <p:nvPr>
            <p:ph type="ftr" sz="quarter" idx="10"/>
          </p:nvPr>
        </p:nvSpPr>
        <p:spPr/>
        <p:txBody>
          <a:bodyPr/>
          <a:lstStyle/>
          <a:p>
            <a:r>
              <a:rPr lang="en-US" smtClean="0"/>
              <a:t>Carpenter EPMA Overview 2013</a:t>
            </a:r>
            <a:endParaRPr lang="en-US"/>
          </a:p>
        </p:txBody>
      </p:sp>
      <p:sp>
        <p:nvSpPr>
          <p:cNvPr id="225283" name="Slide Number Placeholder 4"/>
          <p:cNvSpPr>
            <a:spLocks noGrp="1"/>
          </p:cNvSpPr>
          <p:nvPr>
            <p:ph type="sldNum" sz="quarter" idx="11"/>
          </p:nvPr>
        </p:nvSpPr>
        <p:spPr/>
        <p:txBody>
          <a:bodyPr/>
          <a:lstStyle/>
          <a:p>
            <a:fld id="{C6EBA05C-E4E1-41BF-82C3-D51984AC3A20}" type="slidenum">
              <a:rPr lang="en-US"/>
              <a:pPr/>
              <a:t>173</a:t>
            </a:fld>
            <a:endParaRPr lang="en-US"/>
          </a:p>
        </p:txBody>
      </p:sp>
      <p:sp>
        <p:nvSpPr>
          <p:cNvPr id="225284" name="Rectangle 2"/>
          <p:cNvSpPr>
            <a:spLocks noGrp="1" noChangeArrowheads="1"/>
          </p:cNvSpPr>
          <p:nvPr>
            <p:ph type="title"/>
          </p:nvPr>
        </p:nvSpPr>
        <p:spPr>
          <a:xfrm>
            <a:off x="227014" y="90489"/>
            <a:ext cx="8610599" cy="428625"/>
          </a:xfrm>
        </p:spPr>
        <p:txBody>
          <a:bodyPr/>
          <a:lstStyle/>
          <a:p>
            <a:r>
              <a:rPr lang="en-US" smtClean="0"/>
              <a:t>Fluorescence by the Continuum</a:t>
            </a:r>
          </a:p>
        </p:txBody>
      </p:sp>
      <p:sp>
        <p:nvSpPr>
          <p:cNvPr id="225285" name="Rectangle 3"/>
          <p:cNvSpPr>
            <a:spLocks noGrp="1" noChangeArrowheads="1"/>
          </p:cNvSpPr>
          <p:nvPr>
            <p:ph type="body" idx="1"/>
          </p:nvPr>
        </p:nvSpPr>
        <p:spPr>
          <a:xfrm>
            <a:off x="677863" y="990600"/>
            <a:ext cx="7788275" cy="5105400"/>
          </a:xfrm>
        </p:spPr>
        <p:txBody>
          <a:bodyPr/>
          <a:lstStyle/>
          <a:p>
            <a:r>
              <a:rPr lang="en-US" smtClean="0"/>
              <a:t>Any electron or x-ray having energy greater than the excitation energy of an element, may generate an x-ray.  Continuum x-rays, like characteristic x-rays, can cause fluorescence.</a:t>
            </a:r>
          </a:p>
          <a:p>
            <a:r>
              <a:rPr lang="en-US" smtClean="0"/>
              <a:t>Continuum fluorescence is important for high Z elements having high energy x-rays, analyzed in a low Z matrix.  It is also important in thin film analysis.</a:t>
            </a:r>
          </a:p>
          <a:p>
            <a:r>
              <a:rPr lang="en-US" smtClean="0"/>
              <a:t>Examples:  Cu K</a:t>
            </a:r>
            <a:r>
              <a:rPr lang="en-US" smtClean="0">
                <a:latin typeface="Symbol" pitchFamily="18" charset="2"/>
              </a:rPr>
              <a:t>a</a:t>
            </a:r>
            <a:r>
              <a:rPr lang="en-US" smtClean="0"/>
              <a:t> in biological tissue, Ge K</a:t>
            </a:r>
            <a:r>
              <a:rPr lang="en-US" smtClean="0">
                <a:latin typeface="Symbol" pitchFamily="18" charset="2"/>
              </a:rPr>
              <a:t>a</a:t>
            </a:r>
            <a:r>
              <a:rPr lang="en-US" smtClean="0"/>
              <a:t> in Si (not Ge L</a:t>
            </a:r>
            <a:r>
              <a:rPr lang="en-US" smtClean="0">
                <a:latin typeface="Symbol" pitchFamily="18" charset="2"/>
              </a:rPr>
              <a:t>a</a:t>
            </a:r>
            <a:r>
              <a:rPr lang="en-US" smtClean="0"/>
              <a:t>), Pt L</a:t>
            </a:r>
            <a:r>
              <a:rPr lang="en-US" smtClean="0">
                <a:latin typeface="Symbol" pitchFamily="18" charset="2"/>
              </a:rPr>
              <a:t>a</a:t>
            </a:r>
            <a:r>
              <a:rPr lang="en-US" smtClean="0"/>
              <a:t> in thin film on Ni substrate.</a:t>
            </a:r>
          </a:p>
          <a:p>
            <a:r>
              <a:rPr lang="en-US" smtClean="0"/>
              <a:t>The correction reduces the intensity due to continuum fluorescence.  If ignored, the high Z line will be over-estimated.</a:t>
            </a:r>
          </a:p>
          <a:p>
            <a:r>
              <a:rPr lang="en-US" smtClean="0"/>
              <a:t>Most correction programs do not include continuum fluorescence routines.   COR and GMR Film do.</a:t>
            </a: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Footer Placeholder 2"/>
          <p:cNvSpPr>
            <a:spLocks noGrp="1"/>
          </p:cNvSpPr>
          <p:nvPr>
            <p:ph type="ftr" sz="quarter" idx="10"/>
          </p:nvPr>
        </p:nvSpPr>
        <p:spPr/>
        <p:txBody>
          <a:bodyPr/>
          <a:lstStyle/>
          <a:p>
            <a:r>
              <a:rPr lang="en-US" smtClean="0"/>
              <a:t>Carpenter EPMA Overview 2013</a:t>
            </a:r>
            <a:endParaRPr lang="en-US"/>
          </a:p>
        </p:txBody>
      </p:sp>
      <p:sp>
        <p:nvSpPr>
          <p:cNvPr id="226307" name="Slide Number Placeholder 3"/>
          <p:cNvSpPr>
            <a:spLocks noGrp="1"/>
          </p:cNvSpPr>
          <p:nvPr>
            <p:ph type="sldNum" sz="quarter" idx="11"/>
          </p:nvPr>
        </p:nvSpPr>
        <p:spPr/>
        <p:txBody>
          <a:bodyPr/>
          <a:lstStyle/>
          <a:p>
            <a:fld id="{03E50C31-42F5-4FB8-9193-6B28B5066E89}" type="slidenum">
              <a:rPr lang="en-US"/>
              <a:pPr/>
              <a:t>174</a:t>
            </a:fld>
            <a:endParaRPr lang="en-US"/>
          </a:p>
        </p:txBody>
      </p:sp>
      <p:sp>
        <p:nvSpPr>
          <p:cNvPr id="226308" name="Rectangle 4"/>
          <p:cNvSpPr>
            <a:spLocks noGrp="1" noChangeArrowheads="1"/>
          </p:cNvSpPr>
          <p:nvPr>
            <p:ph type="title"/>
          </p:nvPr>
        </p:nvSpPr>
        <p:spPr/>
        <p:txBody>
          <a:bodyPr/>
          <a:lstStyle/>
          <a:p>
            <a:r>
              <a:rPr lang="en-US" smtClean="0"/>
              <a:t>Continuum Fluorescence</a:t>
            </a:r>
          </a:p>
        </p:txBody>
      </p:sp>
      <p:sp>
        <p:nvSpPr>
          <p:cNvPr id="226309" name="Text Box 6"/>
          <p:cNvSpPr txBox="1">
            <a:spLocks noChangeArrowheads="1"/>
          </p:cNvSpPr>
          <p:nvPr/>
        </p:nvSpPr>
        <p:spPr bwMode="auto">
          <a:xfrm>
            <a:off x="457201" y="3781426"/>
            <a:ext cx="8229600" cy="2539149"/>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Simulated EDS spectrum of </a:t>
            </a:r>
            <a:r>
              <a:rPr lang="en-US" sz="2000" dirty="0" err="1">
                <a:solidFill>
                  <a:schemeClr val="bg1"/>
                </a:solidFill>
                <a:latin typeface="Times New Roman" pitchFamily="18" charset="0"/>
              </a:rPr>
              <a:t>ZnO</a:t>
            </a:r>
            <a:r>
              <a:rPr lang="en-US" sz="2000" dirty="0">
                <a:solidFill>
                  <a:schemeClr val="bg1"/>
                </a:solidFill>
                <a:latin typeface="Times New Roman" pitchFamily="18" charset="0"/>
              </a:rPr>
              <a:t> using DTSA-II (20keV)</a:t>
            </a:r>
            <a:br>
              <a:rPr lang="en-US" sz="2000" dirty="0">
                <a:solidFill>
                  <a:schemeClr val="bg1"/>
                </a:solidFill>
                <a:latin typeface="Times New Roman" pitchFamily="18" charset="0"/>
              </a:rPr>
            </a:br>
            <a:r>
              <a:rPr lang="en-US" sz="2000" dirty="0">
                <a:solidFill>
                  <a:schemeClr val="bg1"/>
                </a:solidFill>
                <a:latin typeface="Times New Roman" pitchFamily="18" charset="0"/>
              </a:rPr>
              <a:t>CF important for element with energetic line (Zn K</a:t>
            </a:r>
            <a:r>
              <a:rPr lang="en-US" sz="2000" dirty="0">
                <a:solidFill>
                  <a:schemeClr val="bg1"/>
                </a:solidFill>
                <a:latin typeface="Symbol" pitchFamily="18" charset="2"/>
              </a:rPr>
              <a:t>a</a:t>
            </a:r>
            <a:r>
              <a:rPr lang="en-US" sz="2000" dirty="0">
                <a:solidFill>
                  <a:schemeClr val="bg1"/>
                </a:solidFill>
                <a:latin typeface="Times New Roman" pitchFamily="18" charset="0"/>
              </a:rPr>
              <a:t>) of heavy element (produces higher continuum) in light matrix (oxygen).</a:t>
            </a:r>
            <a:br>
              <a:rPr lang="en-US" sz="2000" dirty="0">
                <a:solidFill>
                  <a:schemeClr val="bg1"/>
                </a:solidFill>
                <a:latin typeface="Times New Roman" pitchFamily="18" charset="0"/>
              </a:rPr>
            </a:br>
            <a:r>
              <a:rPr lang="en-US" sz="2000" dirty="0">
                <a:solidFill>
                  <a:schemeClr val="bg1"/>
                </a:solidFill>
                <a:latin typeface="Times New Roman" pitchFamily="18" charset="0"/>
              </a:rPr>
              <a:t>Any continuum x-ray with E &gt;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c</a:t>
            </a:r>
            <a:r>
              <a:rPr lang="en-US" sz="2000" dirty="0">
                <a:solidFill>
                  <a:schemeClr val="bg1"/>
                </a:solidFill>
                <a:latin typeface="Times New Roman" pitchFamily="18" charset="0"/>
              </a:rPr>
              <a:t> for Zn K can cause fluorescence.</a:t>
            </a:r>
            <a:br>
              <a:rPr lang="en-US" sz="2000" dirty="0">
                <a:solidFill>
                  <a:schemeClr val="bg1"/>
                </a:solidFill>
                <a:latin typeface="Times New Roman" pitchFamily="18" charset="0"/>
              </a:rPr>
            </a:br>
            <a:r>
              <a:rPr lang="en-US" sz="2000" dirty="0">
                <a:solidFill>
                  <a:schemeClr val="bg1"/>
                </a:solidFill>
                <a:latin typeface="Times New Roman" pitchFamily="18" charset="0"/>
              </a:rPr>
              <a:t>CF is additive, here intensity of Zn K</a:t>
            </a:r>
            <a:r>
              <a:rPr lang="en-US" sz="2000" dirty="0">
                <a:solidFill>
                  <a:schemeClr val="bg1"/>
                </a:solidFill>
                <a:latin typeface="Symbol" pitchFamily="18" charset="2"/>
              </a:rPr>
              <a:t>a</a:t>
            </a:r>
            <a:r>
              <a:rPr lang="en-US" sz="2000" dirty="0">
                <a:solidFill>
                  <a:schemeClr val="bg1"/>
                </a:solidFill>
                <a:latin typeface="Times New Roman" pitchFamily="18" charset="0"/>
              </a:rPr>
              <a:t> enhanced by CF, so Zn wt% higher.</a:t>
            </a:r>
            <a:br>
              <a:rPr lang="en-US" sz="2000" dirty="0">
                <a:solidFill>
                  <a:schemeClr val="bg1"/>
                </a:solidFill>
                <a:latin typeface="Times New Roman" pitchFamily="18" charset="0"/>
              </a:rPr>
            </a:br>
            <a:r>
              <a:rPr lang="en-US" sz="2000" dirty="0">
                <a:solidFill>
                  <a:schemeClr val="bg1"/>
                </a:solidFill>
                <a:latin typeface="Times New Roman" pitchFamily="18" charset="0"/>
              </a:rPr>
              <a:t/>
            </a:r>
            <a:br>
              <a:rPr lang="en-US" sz="2000" dirty="0">
                <a:solidFill>
                  <a:schemeClr val="bg1"/>
                </a:solidFill>
                <a:latin typeface="Times New Roman" pitchFamily="18" charset="0"/>
              </a:rPr>
            </a:br>
            <a:r>
              <a:rPr lang="en-US" sz="2000" dirty="0">
                <a:solidFill>
                  <a:schemeClr val="bg1"/>
                </a:solidFill>
                <a:latin typeface="Times New Roman" pitchFamily="18" charset="0"/>
              </a:rPr>
              <a:t>Problem: CF present in experimental data used to develop ZAF/</a:t>
            </a:r>
            <a:r>
              <a:rPr lang="en-US" sz="2000" dirty="0">
                <a:solidFill>
                  <a:schemeClr val="bg1"/>
                </a:solidFill>
                <a:latin typeface="Symbol" pitchFamily="18" charset="2"/>
              </a:rPr>
              <a:t>F</a:t>
            </a:r>
            <a:r>
              <a:rPr lang="en-US" sz="2000" dirty="0">
                <a:solidFill>
                  <a:schemeClr val="bg1"/>
                </a:solidFill>
                <a:latin typeface="Times New Roman" pitchFamily="18" charset="0"/>
              </a:rPr>
              <a:t>(</a:t>
            </a:r>
            <a:r>
              <a:rPr lang="en-US" sz="2000" dirty="0" err="1">
                <a:solidFill>
                  <a:schemeClr val="bg1"/>
                </a:solidFill>
                <a:latin typeface="Symbol" pitchFamily="18" charset="2"/>
              </a:rPr>
              <a:t>r</a:t>
            </a:r>
            <a:r>
              <a:rPr lang="en-US" sz="2000" dirty="0" err="1">
                <a:solidFill>
                  <a:schemeClr val="bg1"/>
                </a:solidFill>
                <a:latin typeface="Times New Roman" pitchFamily="18" charset="0"/>
              </a:rPr>
              <a:t>z</a:t>
            </a:r>
            <a:r>
              <a:rPr lang="en-US" sz="2000" dirty="0">
                <a:solidFill>
                  <a:schemeClr val="bg1"/>
                </a:solidFill>
                <a:latin typeface="Times New Roman" pitchFamily="18" charset="0"/>
              </a:rPr>
              <a:t>) equations, so an explicit CF correction duplicates “built-in” treatment of CF.</a:t>
            </a:r>
          </a:p>
        </p:txBody>
      </p:sp>
      <p:grpSp>
        <p:nvGrpSpPr>
          <p:cNvPr id="226310" name="Group 14"/>
          <p:cNvGrpSpPr>
            <a:grpSpLocks/>
          </p:cNvGrpSpPr>
          <p:nvPr/>
        </p:nvGrpSpPr>
        <p:grpSpPr bwMode="auto">
          <a:xfrm>
            <a:off x="685801" y="962025"/>
            <a:ext cx="7772400" cy="2767013"/>
            <a:chOff x="432" y="528"/>
            <a:chExt cx="4896" cy="1743"/>
          </a:xfrm>
        </p:grpSpPr>
        <p:pic>
          <p:nvPicPr>
            <p:cNvPr id="226311" name="Picture 5"/>
            <p:cNvPicPr>
              <a:picLocks noChangeAspect="1" noChangeArrowheads="1"/>
            </p:cNvPicPr>
            <p:nvPr/>
          </p:nvPicPr>
          <p:blipFill>
            <a:blip r:embed="rId2" cstate="print"/>
            <a:srcRect/>
            <a:stretch>
              <a:fillRect/>
            </a:stretch>
          </p:blipFill>
          <p:spPr bwMode="auto">
            <a:xfrm>
              <a:off x="432" y="528"/>
              <a:ext cx="4896" cy="1743"/>
            </a:xfrm>
            <a:prstGeom prst="rect">
              <a:avLst/>
            </a:prstGeom>
            <a:noFill/>
            <a:ln w="12700">
              <a:solidFill>
                <a:schemeClr val="bg1"/>
              </a:solidFill>
              <a:miter lim="800000"/>
              <a:headEnd type="none" w="sm" len="sm"/>
              <a:tailEnd type="none" w="sm" len="sm"/>
            </a:ln>
          </p:spPr>
        </p:pic>
        <p:sp>
          <p:nvSpPr>
            <p:cNvPr id="226312" name="Text Box 8"/>
            <p:cNvSpPr txBox="1">
              <a:spLocks noChangeArrowheads="1"/>
            </p:cNvSpPr>
            <p:nvPr/>
          </p:nvSpPr>
          <p:spPr bwMode="auto">
            <a:xfrm>
              <a:off x="3168" y="576"/>
              <a:ext cx="1632" cy="410"/>
            </a:xfrm>
            <a:prstGeom prst="rect">
              <a:avLst/>
            </a:prstGeom>
            <a:solidFill>
              <a:schemeClr val="tx1"/>
            </a:solidFill>
            <a:ln w="12700">
              <a:noFill/>
              <a:miter lim="800000"/>
              <a:headEnd type="none" w="sm" len="sm"/>
              <a:tailEnd type="none" w="sm" len="sm"/>
            </a:ln>
          </p:spPr>
          <p:txBody>
            <a:bodyPr>
              <a:spAutoFit/>
            </a:bodyPr>
            <a:lstStyle/>
            <a:p>
              <a:r>
                <a:rPr lang="en-US" sz="1800" dirty="0">
                  <a:solidFill>
                    <a:schemeClr val="bg1"/>
                  </a:solidFill>
                  <a:latin typeface="Times New Roman" pitchFamily="18" charset="0"/>
                </a:rPr>
                <a:t>Zn K</a:t>
              </a:r>
              <a:r>
                <a:rPr lang="en-US" sz="1800" dirty="0">
                  <a:solidFill>
                    <a:schemeClr val="bg1"/>
                  </a:solidFill>
                  <a:latin typeface="Symbol" pitchFamily="18" charset="2"/>
                </a:rPr>
                <a:t>a</a:t>
              </a:r>
              <a:r>
                <a:rPr lang="en-US" sz="1800" dirty="0">
                  <a:solidFill>
                    <a:schemeClr val="bg1"/>
                  </a:solidFill>
                  <a:latin typeface="Times New Roman" pitchFamily="18" charset="0"/>
                </a:rPr>
                <a:t> 8.631 </a:t>
              </a:r>
              <a:r>
                <a:rPr lang="en-US" sz="1800" dirty="0" err="1">
                  <a:solidFill>
                    <a:schemeClr val="bg1"/>
                  </a:solidFill>
                  <a:latin typeface="Times New Roman" pitchFamily="18" charset="0"/>
                </a:rPr>
                <a:t>keV</a:t>
              </a:r>
              <a:r>
                <a:rPr lang="en-US" sz="1800" dirty="0">
                  <a:solidFill>
                    <a:schemeClr val="bg1"/>
                  </a:solidFill>
                  <a:latin typeface="Times New Roman" pitchFamily="18" charset="0"/>
                </a:rPr>
                <a:t/>
              </a:r>
              <a:br>
                <a:rPr lang="en-US" sz="1800" dirty="0">
                  <a:solidFill>
                    <a:schemeClr val="bg1"/>
                  </a:solidFill>
                  <a:latin typeface="Times New Roman" pitchFamily="18" charset="0"/>
                </a:rPr>
              </a:br>
              <a:r>
                <a:rPr lang="en-US" sz="1800" dirty="0" err="1">
                  <a:solidFill>
                    <a:schemeClr val="bg1"/>
                  </a:solidFill>
                  <a:latin typeface="Times New Roman" pitchFamily="18" charset="0"/>
                </a:rPr>
                <a:t>E</a:t>
              </a:r>
              <a:r>
                <a:rPr lang="en-US" sz="1800" baseline="-25000" dirty="0" err="1">
                  <a:solidFill>
                    <a:schemeClr val="bg1"/>
                  </a:solidFill>
                  <a:latin typeface="Times New Roman" pitchFamily="18" charset="0"/>
                </a:rPr>
                <a:t>c</a:t>
              </a:r>
              <a:r>
                <a:rPr lang="en-US" sz="1800" dirty="0">
                  <a:solidFill>
                    <a:schemeClr val="bg1"/>
                  </a:solidFill>
                  <a:latin typeface="Times New Roman" pitchFamily="18" charset="0"/>
                </a:rPr>
                <a:t> for Zn K 9.660 </a:t>
              </a:r>
              <a:r>
                <a:rPr lang="en-US" sz="1800" dirty="0" err="1">
                  <a:solidFill>
                    <a:schemeClr val="bg1"/>
                  </a:solidFill>
                  <a:latin typeface="Times New Roman" pitchFamily="18" charset="0"/>
                </a:rPr>
                <a:t>keV</a:t>
              </a:r>
              <a:endParaRPr lang="en-US" sz="1800" dirty="0">
                <a:solidFill>
                  <a:schemeClr val="bg1"/>
                </a:solidFill>
                <a:latin typeface="Times New Roman" pitchFamily="18" charset="0"/>
              </a:endParaRPr>
            </a:p>
          </p:txBody>
        </p:sp>
        <p:sp>
          <p:nvSpPr>
            <p:cNvPr id="226313" name="Line 9"/>
            <p:cNvSpPr>
              <a:spLocks noChangeShapeType="1"/>
            </p:cNvSpPr>
            <p:nvPr/>
          </p:nvSpPr>
          <p:spPr bwMode="auto">
            <a:xfrm>
              <a:off x="2832" y="1296"/>
              <a:ext cx="0" cy="720"/>
            </a:xfrm>
            <a:prstGeom prst="line">
              <a:avLst/>
            </a:prstGeom>
            <a:noFill/>
            <a:ln w="38100">
              <a:solidFill>
                <a:srgbClr val="FF0000"/>
              </a:solidFill>
              <a:round/>
              <a:headEnd type="none" w="sm" len="sm"/>
              <a:tailEnd type="none" w="sm" len="sm"/>
            </a:ln>
          </p:spPr>
          <p:txBody>
            <a:bodyPr/>
            <a:lstStyle/>
            <a:p>
              <a:endParaRPr lang="en-US"/>
            </a:p>
          </p:txBody>
        </p:sp>
        <p:sp>
          <p:nvSpPr>
            <p:cNvPr id="226314" name="Line 10"/>
            <p:cNvSpPr>
              <a:spLocks noChangeShapeType="1"/>
            </p:cNvSpPr>
            <p:nvPr/>
          </p:nvSpPr>
          <p:spPr bwMode="auto">
            <a:xfrm flipH="1">
              <a:off x="2880" y="912"/>
              <a:ext cx="288" cy="768"/>
            </a:xfrm>
            <a:prstGeom prst="line">
              <a:avLst/>
            </a:prstGeom>
            <a:noFill/>
            <a:ln w="31750">
              <a:solidFill>
                <a:srgbClr val="000000"/>
              </a:solidFill>
              <a:round/>
              <a:headEnd type="none" w="sm" len="sm"/>
              <a:tailEnd type="triangle" w="med" len="lg"/>
            </a:ln>
          </p:spPr>
          <p:txBody>
            <a:bodyPr/>
            <a:lstStyle/>
            <a:p>
              <a:endParaRPr lang="en-US"/>
            </a:p>
          </p:txBody>
        </p:sp>
        <p:sp>
          <p:nvSpPr>
            <p:cNvPr id="226315" name="Line 11"/>
            <p:cNvSpPr>
              <a:spLocks noChangeShapeType="1"/>
            </p:cNvSpPr>
            <p:nvPr/>
          </p:nvSpPr>
          <p:spPr bwMode="auto">
            <a:xfrm>
              <a:off x="2880" y="1776"/>
              <a:ext cx="2352" cy="0"/>
            </a:xfrm>
            <a:prstGeom prst="line">
              <a:avLst/>
            </a:prstGeom>
            <a:noFill/>
            <a:ln w="38100">
              <a:solidFill>
                <a:srgbClr val="0000FF"/>
              </a:solidFill>
              <a:round/>
              <a:headEnd type="triangle" w="med" len="lg"/>
              <a:tailEnd type="triangle" w="med" len="lg"/>
            </a:ln>
          </p:spPr>
          <p:txBody>
            <a:bodyPr/>
            <a:lstStyle/>
            <a:p>
              <a:endParaRPr lang="en-US"/>
            </a:p>
          </p:txBody>
        </p:sp>
        <p:sp>
          <p:nvSpPr>
            <p:cNvPr id="226316" name="Text Box 13"/>
            <p:cNvSpPr txBox="1">
              <a:spLocks noChangeArrowheads="1"/>
            </p:cNvSpPr>
            <p:nvPr/>
          </p:nvSpPr>
          <p:spPr bwMode="auto">
            <a:xfrm>
              <a:off x="3456" y="1152"/>
              <a:ext cx="1728" cy="366"/>
            </a:xfrm>
            <a:prstGeom prst="rect">
              <a:avLst/>
            </a:prstGeom>
            <a:solidFill>
              <a:schemeClr val="tx1"/>
            </a:solidFill>
            <a:ln w="12700">
              <a:noFill/>
              <a:miter lim="800000"/>
              <a:headEnd type="none" w="sm" len="sm"/>
              <a:tailEnd type="none" w="sm" len="sm"/>
            </a:ln>
          </p:spPr>
          <p:txBody>
            <a:bodyPr>
              <a:spAutoFit/>
            </a:bodyPr>
            <a:lstStyle/>
            <a:p>
              <a:r>
                <a:rPr lang="en-US" sz="1600" dirty="0">
                  <a:solidFill>
                    <a:schemeClr val="bg1"/>
                  </a:solidFill>
                  <a:latin typeface="Times New Roman" pitchFamily="18" charset="0"/>
                </a:rPr>
                <a:t>Continuum x-ray range which</a:t>
              </a:r>
              <a:br>
                <a:rPr lang="en-US" sz="1600" dirty="0">
                  <a:solidFill>
                    <a:schemeClr val="bg1"/>
                  </a:solidFill>
                  <a:latin typeface="Times New Roman" pitchFamily="18" charset="0"/>
                </a:rPr>
              </a:br>
              <a:r>
                <a:rPr lang="en-US" sz="1600" dirty="0">
                  <a:solidFill>
                    <a:schemeClr val="bg1"/>
                  </a:solidFill>
                  <a:latin typeface="Times New Roman" pitchFamily="18" charset="0"/>
                </a:rPr>
                <a:t>can fluoresce Zn K lines</a:t>
              </a:r>
            </a:p>
          </p:txBody>
        </p:sp>
      </p:gr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Footer Placeholder 3"/>
          <p:cNvSpPr>
            <a:spLocks noGrp="1"/>
          </p:cNvSpPr>
          <p:nvPr>
            <p:ph type="ftr" sz="quarter" idx="10"/>
          </p:nvPr>
        </p:nvSpPr>
        <p:spPr/>
        <p:txBody>
          <a:bodyPr/>
          <a:lstStyle/>
          <a:p>
            <a:r>
              <a:rPr lang="en-US" smtClean="0"/>
              <a:t>Carpenter EPMA Overview 2013</a:t>
            </a:r>
            <a:endParaRPr lang="en-US"/>
          </a:p>
        </p:txBody>
      </p:sp>
      <p:sp>
        <p:nvSpPr>
          <p:cNvPr id="227331" name="Slide Number Placeholder 4"/>
          <p:cNvSpPr>
            <a:spLocks noGrp="1"/>
          </p:cNvSpPr>
          <p:nvPr>
            <p:ph type="sldNum" sz="quarter" idx="11"/>
          </p:nvPr>
        </p:nvSpPr>
        <p:spPr/>
        <p:txBody>
          <a:bodyPr/>
          <a:lstStyle/>
          <a:p>
            <a:fld id="{0B27DEAD-8E55-43BB-A949-B5BDDE3E3CAD}" type="slidenum">
              <a:rPr lang="en-US"/>
              <a:pPr/>
              <a:t>175</a:t>
            </a:fld>
            <a:endParaRPr lang="en-US"/>
          </a:p>
        </p:txBody>
      </p:sp>
      <p:sp>
        <p:nvSpPr>
          <p:cNvPr id="227334" name="Rectangle 4"/>
          <p:cNvSpPr>
            <a:spLocks noGrp="1" noChangeArrowheads="1"/>
          </p:cNvSpPr>
          <p:nvPr>
            <p:ph type="title"/>
          </p:nvPr>
        </p:nvSpPr>
        <p:spPr>
          <a:xfrm>
            <a:off x="623888" y="134939"/>
            <a:ext cx="8134350" cy="403225"/>
          </a:xfrm>
        </p:spPr>
        <p:txBody>
          <a:bodyPr/>
          <a:lstStyle/>
          <a:p>
            <a:r>
              <a:rPr lang="en-US" dirty="0" smtClean="0"/>
              <a:t>What is the </a:t>
            </a:r>
            <a:r>
              <a:rPr lang="en-US" sz="2800" dirty="0" smtClean="0">
                <a:latin typeface="Symbol" pitchFamily="18" charset="2"/>
              </a:rPr>
              <a:t>F</a:t>
            </a:r>
            <a:r>
              <a:rPr lang="en-US" sz="2800" dirty="0" smtClean="0">
                <a:latin typeface="Arial" pitchFamily="34" charset="0"/>
              </a:rPr>
              <a:t>(</a:t>
            </a:r>
            <a:r>
              <a:rPr lang="en-US" sz="2800" dirty="0" smtClean="0">
                <a:latin typeface="Symbol" pitchFamily="18" charset="2"/>
              </a:rPr>
              <a:t></a:t>
            </a:r>
            <a:r>
              <a:rPr lang="en-US" sz="2800" dirty="0" smtClean="0">
                <a:latin typeface="Arial" pitchFamily="34" charset="0"/>
              </a:rPr>
              <a:t>z)</a:t>
            </a:r>
            <a:r>
              <a:rPr lang="en-US" dirty="0" smtClean="0"/>
              <a:t> method?</a:t>
            </a:r>
          </a:p>
        </p:txBody>
      </p:sp>
      <p:sp>
        <p:nvSpPr>
          <p:cNvPr id="227335" name="Rectangle 5"/>
          <p:cNvSpPr>
            <a:spLocks noGrp="1" noChangeArrowheads="1"/>
          </p:cNvSpPr>
          <p:nvPr>
            <p:ph type="body" idx="1"/>
          </p:nvPr>
        </p:nvSpPr>
        <p:spPr>
          <a:xfrm>
            <a:off x="609601" y="1066801"/>
            <a:ext cx="7848600" cy="1295400"/>
          </a:xfrm>
          <a:noFill/>
        </p:spPr>
        <p:txBody>
          <a:bodyPr/>
          <a:lstStyle/>
          <a:p>
            <a:pPr>
              <a:spcBef>
                <a:spcPct val="0"/>
              </a:spcBef>
              <a:buClrTx/>
              <a:buSzPct val="100000"/>
              <a:buFontTx/>
              <a:buNone/>
            </a:pPr>
            <a:r>
              <a:rPr lang="en-US" smtClean="0">
                <a:latin typeface="Symbol" pitchFamily="18" charset="2"/>
              </a:rPr>
              <a:t>F</a:t>
            </a:r>
            <a:r>
              <a:rPr lang="en-US" smtClean="0"/>
              <a:t>(</a:t>
            </a:r>
            <a:r>
              <a:rPr lang="en-US" smtClean="0">
                <a:latin typeface="Symbol" pitchFamily="18" charset="2"/>
              </a:rPr>
              <a:t></a:t>
            </a:r>
            <a:r>
              <a:rPr lang="en-US" smtClean="0"/>
              <a:t>z) curves are experimentally measured X-ray depth distribution functions.  To generalize, they are parameterized as a function of  Z, E</a:t>
            </a:r>
            <a:r>
              <a:rPr lang="en-US" baseline="-25000" smtClean="0"/>
              <a:t>0</a:t>
            </a:r>
            <a:r>
              <a:rPr lang="en-US" smtClean="0"/>
              <a:t>,</a:t>
            </a:r>
            <a:r>
              <a:rPr lang="en-US" b="1" smtClean="0"/>
              <a:t> </a:t>
            </a:r>
            <a:r>
              <a:rPr lang="en-US" smtClean="0"/>
              <a:t>E</a:t>
            </a:r>
            <a:r>
              <a:rPr lang="en-US" b="1" baseline="-25000" smtClean="0"/>
              <a:t>c</a:t>
            </a:r>
          </a:p>
          <a:p>
            <a:pPr>
              <a:spcBef>
                <a:spcPct val="0"/>
              </a:spcBef>
              <a:buClrTx/>
              <a:buSzPct val="100000"/>
              <a:buFontTx/>
              <a:buNone/>
            </a:pPr>
            <a:endParaRPr lang="en-US" b="1" baseline="-25000" smtClean="0"/>
          </a:p>
        </p:txBody>
      </p:sp>
      <p:pic>
        <p:nvPicPr>
          <p:cNvPr id="8" name="Picture 3"/>
          <p:cNvPicPr>
            <a:picLocks noChangeAspect="1" noChangeArrowheads="1"/>
          </p:cNvPicPr>
          <p:nvPr/>
        </p:nvPicPr>
        <p:blipFill>
          <a:blip r:embed="rId2" cstate="print">
            <a:lum bright="-6000" contrast="26000"/>
          </a:blip>
          <a:srcRect/>
          <a:stretch>
            <a:fillRect/>
          </a:stretch>
        </p:blipFill>
        <p:spPr bwMode="auto">
          <a:xfrm>
            <a:off x="1371600" y="2209800"/>
            <a:ext cx="5410200" cy="4259764"/>
          </a:xfrm>
          <a:prstGeom prst="rect">
            <a:avLst/>
          </a:prstGeom>
          <a:noFill/>
          <a:ln w="25400">
            <a:solidFill>
              <a:schemeClr val="accent2"/>
            </a:solidFill>
            <a:miter lim="800000"/>
            <a:headEnd type="none" w="sm" len="sm"/>
            <a:tailEnd type="none" w="sm" len="sm"/>
          </a:ln>
        </p:spPr>
      </p:pic>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oter Placeholder 2"/>
          <p:cNvSpPr>
            <a:spLocks noGrp="1"/>
          </p:cNvSpPr>
          <p:nvPr>
            <p:ph type="ftr" sz="quarter" idx="10"/>
          </p:nvPr>
        </p:nvSpPr>
        <p:spPr/>
        <p:txBody>
          <a:bodyPr/>
          <a:lstStyle/>
          <a:p>
            <a:r>
              <a:rPr lang="en-US" smtClean="0"/>
              <a:t>Carpenter EPMA Overview 2013</a:t>
            </a:r>
            <a:endParaRPr lang="en-US"/>
          </a:p>
        </p:txBody>
      </p:sp>
      <p:sp>
        <p:nvSpPr>
          <p:cNvPr id="92163" name="Slide Number Placeholder 3"/>
          <p:cNvSpPr>
            <a:spLocks noGrp="1"/>
          </p:cNvSpPr>
          <p:nvPr>
            <p:ph type="sldNum" sz="quarter" idx="11"/>
          </p:nvPr>
        </p:nvSpPr>
        <p:spPr/>
        <p:txBody>
          <a:bodyPr/>
          <a:lstStyle/>
          <a:p>
            <a:fld id="{09291C15-0A86-49CE-8CFB-5A3C3BAB04A1}" type="slidenum">
              <a:rPr lang="en-US"/>
              <a:pPr/>
              <a:t>176</a:t>
            </a:fld>
            <a:endParaRPr lang="en-US"/>
          </a:p>
        </p:txBody>
      </p:sp>
      <p:sp>
        <p:nvSpPr>
          <p:cNvPr id="92164" name="Rectangle 4"/>
          <p:cNvSpPr>
            <a:spLocks noGrp="1" noChangeArrowheads="1"/>
          </p:cNvSpPr>
          <p:nvPr>
            <p:ph type="title"/>
          </p:nvPr>
        </p:nvSpPr>
        <p:spPr>
          <a:xfrm>
            <a:off x="227014" y="90489"/>
            <a:ext cx="8610599" cy="673100"/>
          </a:xfrm>
        </p:spPr>
        <p:txBody>
          <a:bodyPr/>
          <a:lstStyle/>
          <a:p>
            <a:r>
              <a:rPr lang="en-US" smtClean="0"/>
              <a:t>Casino MC Simulation of </a:t>
            </a:r>
            <a:r>
              <a:rPr lang="en-US" smtClean="0">
                <a:latin typeface="Symbol" pitchFamily="18" charset="2"/>
              </a:rPr>
              <a:t>F</a:t>
            </a:r>
            <a:r>
              <a:rPr lang="en-US" smtClean="0"/>
              <a:t>(</a:t>
            </a:r>
            <a:r>
              <a:rPr lang="en-US" smtClean="0">
                <a:latin typeface="Symbol" pitchFamily="18" charset="2"/>
              </a:rPr>
              <a:t>r</a:t>
            </a:r>
            <a:r>
              <a:rPr lang="en-US" smtClean="0"/>
              <a:t>z) Experiment</a:t>
            </a:r>
          </a:p>
        </p:txBody>
      </p:sp>
      <p:grpSp>
        <p:nvGrpSpPr>
          <p:cNvPr id="2" name="Group 24"/>
          <p:cNvGrpSpPr>
            <a:grpSpLocks/>
          </p:cNvGrpSpPr>
          <p:nvPr/>
        </p:nvGrpSpPr>
        <p:grpSpPr bwMode="auto">
          <a:xfrm>
            <a:off x="228601" y="609601"/>
            <a:ext cx="8651875" cy="5713413"/>
            <a:chOff x="144" y="528"/>
            <a:chExt cx="5450" cy="3599"/>
          </a:xfrm>
        </p:grpSpPr>
        <p:grpSp>
          <p:nvGrpSpPr>
            <p:cNvPr id="3" name="Group 23"/>
            <p:cNvGrpSpPr>
              <a:grpSpLocks/>
            </p:cNvGrpSpPr>
            <p:nvPr/>
          </p:nvGrpSpPr>
          <p:grpSpPr bwMode="auto">
            <a:xfrm>
              <a:off x="144" y="768"/>
              <a:ext cx="4368" cy="3359"/>
              <a:chOff x="144" y="768"/>
              <a:chExt cx="4368" cy="3359"/>
            </a:xfrm>
          </p:grpSpPr>
          <p:pic>
            <p:nvPicPr>
              <p:cNvPr id="92178" name="Picture 7"/>
              <p:cNvPicPr>
                <a:picLocks noChangeAspect="1" noChangeArrowheads="1"/>
              </p:cNvPicPr>
              <p:nvPr/>
            </p:nvPicPr>
            <p:blipFill>
              <a:blip r:embed="rId2" cstate="print"/>
              <a:srcRect/>
              <a:stretch>
                <a:fillRect/>
              </a:stretch>
            </p:blipFill>
            <p:spPr bwMode="auto">
              <a:xfrm>
                <a:off x="240" y="768"/>
                <a:ext cx="4272" cy="3359"/>
              </a:xfrm>
              <a:prstGeom prst="rect">
                <a:avLst/>
              </a:prstGeom>
              <a:noFill/>
              <a:ln w="12700">
                <a:noFill/>
                <a:miter lim="800000"/>
                <a:headEnd type="none" w="sm" len="sm"/>
                <a:tailEnd type="none" w="sm" len="sm"/>
              </a:ln>
            </p:spPr>
          </p:pic>
          <p:sp>
            <p:nvSpPr>
              <p:cNvPr id="92179" name="Text Box 10"/>
              <p:cNvSpPr txBox="1">
                <a:spLocks noChangeArrowheads="1"/>
              </p:cNvSpPr>
              <p:nvPr/>
            </p:nvSpPr>
            <p:spPr bwMode="auto">
              <a:xfrm>
                <a:off x="1296" y="1584"/>
                <a:ext cx="624"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Ni matrix</a:t>
                </a:r>
              </a:p>
            </p:txBody>
          </p:sp>
          <p:sp>
            <p:nvSpPr>
              <p:cNvPr id="92180" name="Text Box 11"/>
              <p:cNvSpPr txBox="1">
                <a:spLocks noChangeArrowheads="1"/>
              </p:cNvSpPr>
              <p:nvPr/>
            </p:nvSpPr>
            <p:spPr bwMode="auto">
              <a:xfrm>
                <a:off x="816" y="960"/>
                <a:ext cx="1200"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Ni overlayer 25nm</a:t>
                </a:r>
              </a:p>
            </p:txBody>
          </p:sp>
          <p:sp>
            <p:nvSpPr>
              <p:cNvPr id="92181" name="Text Box 12"/>
              <p:cNvSpPr txBox="1">
                <a:spLocks noChangeArrowheads="1"/>
              </p:cNvSpPr>
              <p:nvPr/>
            </p:nvSpPr>
            <p:spPr bwMode="auto">
              <a:xfrm>
                <a:off x="144" y="1152"/>
                <a:ext cx="1056"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Cu layer 25nm</a:t>
                </a:r>
              </a:p>
            </p:txBody>
          </p:sp>
          <p:sp>
            <p:nvSpPr>
              <p:cNvPr id="92182" name="Line 20"/>
              <p:cNvSpPr>
                <a:spLocks noChangeShapeType="1"/>
              </p:cNvSpPr>
              <p:nvPr/>
            </p:nvSpPr>
            <p:spPr bwMode="auto">
              <a:xfrm flipV="1">
                <a:off x="1086" y="1308"/>
                <a:ext cx="432" cy="0"/>
              </a:xfrm>
              <a:prstGeom prst="line">
                <a:avLst/>
              </a:prstGeom>
              <a:noFill/>
              <a:ln w="38100">
                <a:solidFill>
                  <a:srgbClr val="000000"/>
                </a:solidFill>
                <a:round/>
                <a:headEnd type="none" w="sm" len="sm"/>
                <a:tailEnd type="triangle" w="med" len="lg"/>
              </a:ln>
            </p:spPr>
            <p:txBody>
              <a:bodyPr/>
              <a:lstStyle/>
              <a:p>
                <a:endParaRPr lang="en-US"/>
              </a:p>
            </p:txBody>
          </p:sp>
        </p:grpSp>
        <p:grpSp>
          <p:nvGrpSpPr>
            <p:cNvPr id="4" name="Group 22"/>
            <p:cNvGrpSpPr>
              <a:grpSpLocks/>
            </p:cNvGrpSpPr>
            <p:nvPr/>
          </p:nvGrpSpPr>
          <p:grpSpPr bwMode="auto">
            <a:xfrm>
              <a:off x="3064" y="528"/>
              <a:ext cx="2530" cy="3504"/>
              <a:chOff x="3064" y="528"/>
              <a:chExt cx="2530" cy="3504"/>
            </a:xfrm>
          </p:grpSpPr>
          <p:pic>
            <p:nvPicPr>
              <p:cNvPr id="92169" name="Picture 8"/>
              <p:cNvPicPr>
                <a:picLocks noChangeAspect="1" noChangeArrowheads="1"/>
              </p:cNvPicPr>
              <p:nvPr/>
            </p:nvPicPr>
            <p:blipFill>
              <a:blip r:embed="rId3" cstate="print"/>
              <a:srcRect/>
              <a:stretch>
                <a:fillRect/>
              </a:stretch>
            </p:blipFill>
            <p:spPr bwMode="auto">
              <a:xfrm rot="5400000">
                <a:off x="2725" y="1163"/>
                <a:ext cx="3408" cy="2330"/>
              </a:xfrm>
              <a:prstGeom prst="rect">
                <a:avLst/>
              </a:prstGeom>
              <a:noFill/>
              <a:ln w="12700">
                <a:noFill/>
                <a:miter lim="800000"/>
                <a:headEnd type="none" w="sm" len="sm"/>
                <a:tailEnd type="none" w="sm" len="sm"/>
              </a:ln>
            </p:spPr>
          </p:pic>
          <p:sp>
            <p:nvSpPr>
              <p:cNvPr id="92170" name="Rectangle 9"/>
              <p:cNvSpPr>
                <a:spLocks noChangeArrowheads="1"/>
              </p:cNvSpPr>
              <p:nvPr/>
            </p:nvSpPr>
            <p:spPr bwMode="auto">
              <a:xfrm>
                <a:off x="3552" y="1248"/>
                <a:ext cx="1680" cy="144"/>
              </a:xfrm>
              <a:prstGeom prst="rect">
                <a:avLst/>
              </a:prstGeom>
              <a:solidFill>
                <a:srgbClr val="008000"/>
              </a:solidFill>
              <a:ln w="12700">
                <a:solidFill>
                  <a:schemeClr val="tx1"/>
                </a:solidFill>
                <a:miter lim="800000"/>
                <a:headEnd type="none" w="sm" len="sm"/>
                <a:tailEnd type="none" w="sm" len="sm"/>
              </a:ln>
            </p:spPr>
            <p:txBody>
              <a:bodyPr wrap="none" anchor="ctr"/>
              <a:lstStyle/>
              <a:p>
                <a:endParaRPr lang="en-US"/>
              </a:p>
            </p:txBody>
          </p:sp>
          <p:sp>
            <p:nvSpPr>
              <p:cNvPr id="92171" name="Text Box 13"/>
              <p:cNvSpPr txBox="1">
                <a:spLocks noChangeArrowheads="1"/>
              </p:cNvSpPr>
              <p:nvPr/>
            </p:nvSpPr>
            <p:spPr bwMode="auto">
              <a:xfrm>
                <a:off x="4224" y="528"/>
                <a:ext cx="480"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a:t>
                </a:r>
              </a:p>
            </p:txBody>
          </p:sp>
          <p:sp>
            <p:nvSpPr>
              <p:cNvPr id="92172" name="Text Box 14"/>
              <p:cNvSpPr txBox="1">
                <a:spLocks noChangeArrowheads="1"/>
              </p:cNvSpPr>
              <p:nvPr/>
            </p:nvSpPr>
            <p:spPr bwMode="auto">
              <a:xfrm rot="5400000">
                <a:off x="2846" y="2426"/>
                <a:ext cx="672"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Depth </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endParaRPr lang="en-US" sz="1800" dirty="0">
                  <a:solidFill>
                    <a:schemeClr val="bg1"/>
                  </a:solidFill>
                  <a:latin typeface="Times New Roman" pitchFamily="18" charset="0"/>
                </a:endParaRPr>
              </a:p>
            </p:txBody>
          </p:sp>
          <p:sp>
            <p:nvSpPr>
              <p:cNvPr id="92173" name="Text Box 15"/>
              <p:cNvSpPr txBox="1">
                <a:spLocks noChangeArrowheads="1"/>
              </p:cNvSpPr>
              <p:nvPr/>
            </p:nvSpPr>
            <p:spPr bwMode="auto">
              <a:xfrm>
                <a:off x="4416" y="1920"/>
                <a:ext cx="1056" cy="410"/>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Generated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for Cu layer</a:t>
                </a:r>
              </a:p>
            </p:txBody>
          </p:sp>
          <p:sp>
            <p:nvSpPr>
              <p:cNvPr id="92174" name="Line 16"/>
              <p:cNvSpPr>
                <a:spLocks noChangeShapeType="1"/>
              </p:cNvSpPr>
              <p:nvPr/>
            </p:nvSpPr>
            <p:spPr bwMode="auto">
              <a:xfrm flipH="1" flipV="1">
                <a:off x="4464" y="1344"/>
                <a:ext cx="240" cy="576"/>
              </a:xfrm>
              <a:prstGeom prst="line">
                <a:avLst/>
              </a:prstGeom>
              <a:noFill/>
              <a:ln w="38100">
                <a:solidFill>
                  <a:srgbClr val="000000"/>
                </a:solidFill>
                <a:round/>
                <a:headEnd type="none" w="sm" len="sm"/>
                <a:tailEnd type="triangle" w="med" len="lg"/>
              </a:ln>
            </p:spPr>
            <p:txBody>
              <a:bodyPr/>
              <a:lstStyle/>
              <a:p>
                <a:endParaRPr lang="en-US"/>
              </a:p>
            </p:txBody>
          </p:sp>
          <p:sp>
            <p:nvSpPr>
              <p:cNvPr id="92175" name="Text Box 17"/>
              <p:cNvSpPr txBox="1">
                <a:spLocks noChangeArrowheads="1"/>
              </p:cNvSpPr>
              <p:nvPr/>
            </p:nvSpPr>
            <p:spPr bwMode="auto">
              <a:xfrm>
                <a:off x="4224" y="2496"/>
                <a:ext cx="1056" cy="584"/>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Generated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for Ni overlayer and matrix</a:t>
                </a:r>
              </a:p>
            </p:txBody>
          </p:sp>
          <p:sp>
            <p:nvSpPr>
              <p:cNvPr id="92176" name="Line 18"/>
              <p:cNvSpPr>
                <a:spLocks noChangeShapeType="1"/>
              </p:cNvSpPr>
              <p:nvPr/>
            </p:nvSpPr>
            <p:spPr bwMode="auto">
              <a:xfrm flipH="1" flipV="1">
                <a:off x="3792" y="1728"/>
                <a:ext cx="624" cy="768"/>
              </a:xfrm>
              <a:prstGeom prst="line">
                <a:avLst/>
              </a:prstGeom>
              <a:noFill/>
              <a:ln w="38100">
                <a:solidFill>
                  <a:srgbClr val="000000"/>
                </a:solidFill>
                <a:round/>
                <a:headEnd type="none" w="sm" len="sm"/>
                <a:tailEnd type="triangle" w="med" len="lg"/>
              </a:ln>
            </p:spPr>
            <p:txBody>
              <a:bodyPr/>
              <a:lstStyle/>
              <a:p>
                <a:endParaRPr lang="en-US"/>
              </a:p>
            </p:txBody>
          </p:sp>
          <p:sp>
            <p:nvSpPr>
              <p:cNvPr id="92177" name="Line 19"/>
              <p:cNvSpPr>
                <a:spLocks noChangeShapeType="1"/>
              </p:cNvSpPr>
              <p:nvPr/>
            </p:nvSpPr>
            <p:spPr bwMode="auto">
              <a:xfrm flipH="1" flipV="1">
                <a:off x="3984" y="1152"/>
                <a:ext cx="432" cy="1344"/>
              </a:xfrm>
              <a:prstGeom prst="line">
                <a:avLst/>
              </a:prstGeom>
              <a:noFill/>
              <a:ln w="38100">
                <a:solidFill>
                  <a:srgbClr val="000000"/>
                </a:solidFill>
                <a:round/>
                <a:headEnd type="none" w="sm" len="sm"/>
                <a:tailEnd type="triangle" w="med" len="lg"/>
              </a:ln>
            </p:spPr>
            <p:txBody>
              <a:bodyPr/>
              <a:lstStyle/>
              <a:p>
                <a:endParaRPr lang="en-US"/>
              </a:p>
            </p:txBody>
          </p:sp>
        </p:grpSp>
      </p:grpSp>
      <p:sp>
        <p:nvSpPr>
          <p:cNvPr id="92166" name="Text Box 21"/>
          <p:cNvSpPr txBox="1">
            <a:spLocks noChangeArrowheads="1"/>
          </p:cNvSpPr>
          <p:nvPr/>
        </p:nvSpPr>
        <p:spPr bwMode="auto">
          <a:xfrm>
            <a:off x="228600" y="4953001"/>
            <a:ext cx="8610599" cy="1477319"/>
          </a:xfrm>
          <a:prstGeom prst="rect">
            <a:avLst/>
          </a:prstGeom>
          <a:solidFill>
            <a:srgbClr val="FFFFFF"/>
          </a:solidFill>
          <a:ln w="12700">
            <a:noFill/>
            <a:miter lim="800000"/>
            <a:headEnd type="none" w="sm" len="sm"/>
            <a:tailEnd type="none" w="sm" len="sm"/>
          </a:ln>
        </p:spPr>
        <p:txBody>
          <a:bodyPr lIns="45716" tIns="45716" rIns="45716" bIns="45716">
            <a:spAutoFit/>
          </a:bodyPr>
          <a:lstStyle/>
          <a:p>
            <a:pPr>
              <a:spcBef>
                <a:spcPct val="50000"/>
              </a:spcBef>
            </a:pPr>
            <a:r>
              <a:rPr lang="en-US" sz="1800" dirty="0">
                <a:solidFill>
                  <a:schemeClr val="bg1"/>
                </a:solidFill>
                <a:latin typeface="Times New Roman" pitchFamily="18" charset="0"/>
              </a:rPr>
              <a:t>The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distribution for Cu K</a:t>
            </a:r>
            <a:r>
              <a:rPr lang="en-US" sz="1800" dirty="0">
                <a:solidFill>
                  <a:schemeClr val="bg1"/>
                </a:solidFill>
                <a:latin typeface="Symbol" pitchFamily="18" charset="2"/>
              </a:rPr>
              <a:t>a</a:t>
            </a:r>
            <a:r>
              <a:rPr lang="en-US" sz="1800" dirty="0">
                <a:solidFill>
                  <a:schemeClr val="bg1"/>
                </a:solidFill>
                <a:latin typeface="Times New Roman" pitchFamily="18" charset="0"/>
              </a:rPr>
              <a:t> is obtained from the emitted intensity of a layer of Cu sandwiched in a matrix with similar Z (Ni) so that scattering properties are similar.</a:t>
            </a:r>
            <a:br>
              <a:rPr lang="en-US" sz="1800" dirty="0">
                <a:solidFill>
                  <a:schemeClr val="bg1"/>
                </a:solidFill>
                <a:latin typeface="Times New Roman" pitchFamily="18" charset="0"/>
              </a:rPr>
            </a:br>
            <a:r>
              <a:rPr lang="en-US" sz="1800" dirty="0">
                <a:solidFill>
                  <a:schemeClr val="bg1"/>
                </a:solidFill>
                <a:latin typeface="Times New Roman" pitchFamily="18" charset="0"/>
              </a:rPr>
              <a:t>Measurements are made for progressively buried layers.</a:t>
            </a:r>
            <a:br>
              <a:rPr lang="en-US" sz="1800" dirty="0">
                <a:solidFill>
                  <a:schemeClr val="bg1"/>
                </a:solidFill>
                <a:latin typeface="Times New Roman" pitchFamily="18" charset="0"/>
              </a:rPr>
            </a:br>
            <a:r>
              <a:rPr lang="en-US" sz="1800" dirty="0">
                <a:solidFill>
                  <a:schemeClr val="bg1"/>
                </a:solidFill>
                <a:latin typeface="Times New Roman" pitchFamily="18" charset="0"/>
              </a:rPr>
              <a:t>This intensity is scaled relative to that from an isolated Cu foil to yield the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curve.</a:t>
            </a:r>
            <a:br>
              <a:rPr lang="en-US" sz="1800" dirty="0">
                <a:solidFill>
                  <a:schemeClr val="bg1"/>
                </a:solidFill>
                <a:latin typeface="Times New Roman" pitchFamily="18" charset="0"/>
              </a:rPr>
            </a:br>
            <a:r>
              <a:rPr lang="en-US" sz="1800" dirty="0">
                <a:solidFill>
                  <a:schemeClr val="bg1"/>
                </a:solidFill>
                <a:latin typeface="Times New Roman" pitchFamily="18" charset="0"/>
              </a:rPr>
              <a:t>The curves are then generalized to model x-ray behavior for elements in general.</a:t>
            </a: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Footer Placeholder 3"/>
          <p:cNvSpPr>
            <a:spLocks noGrp="1"/>
          </p:cNvSpPr>
          <p:nvPr>
            <p:ph type="ftr" sz="quarter" idx="10"/>
          </p:nvPr>
        </p:nvSpPr>
        <p:spPr/>
        <p:txBody>
          <a:bodyPr/>
          <a:lstStyle/>
          <a:p>
            <a:r>
              <a:rPr lang="en-US" smtClean="0"/>
              <a:t>Carpenter EPMA Overview 2013</a:t>
            </a:r>
            <a:endParaRPr lang="en-US"/>
          </a:p>
        </p:txBody>
      </p:sp>
      <p:sp>
        <p:nvSpPr>
          <p:cNvPr id="228355" name="Slide Number Placeholder 4"/>
          <p:cNvSpPr>
            <a:spLocks noGrp="1"/>
          </p:cNvSpPr>
          <p:nvPr>
            <p:ph type="sldNum" sz="quarter" idx="11"/>
          </p:nvPr>
        </p:nvSpPr>
        <p:spPr/>
        <p:txBody>
          <a:bodyPr/>
          <a:lstStyle/>
          <a:p>
            <a:fld id="{CC6BE1CD-8710-4CE7-8ACF-C562C772A227}" type="slidenum">
              <a:rPr lang="en-US"/>
              <a:pPr/>
              <a:t>177</a:t>
            </a:fld>
            <a:endParaRPr lang="en-US"/>
          </a:p>
        </p:txBody>
      </p:sp>
      <p:sp>
        <p:nvSpPr>
          <p:cNvPr id="228356" name="Rectangle 2"/>
          <p:cNvSpPr>
            <a:spLocks noGrp="1" noChangeArrowheads="1"/>
          </p:cNvSpPr>
          <p:nvPr>
            <p:ph type="title"/>
          </p:nvPr>
        </p:nvSpPr>
        <p:spPr>
          <a:xfrm>
            <a:off x="152400" y="152400"/>
            <a:ext cx="8991600" cy="762000"/>
          </a:xfrm>
        </p:spPr>
        <p:txBody>
          <a:bodyPr/>
          <a:lstStyle/>
          <a:p>
            <a:r>
              <a:rPr lang="en-US" smtClean="0"/>
              <a:t>How Do the </a:t>
            </a:r>
            <a:r>
              <a:rPr lang="en-US" smtClean="0">
                <a:latin typeface="Symbol" pitchFamily="18" charset="2"/>
              </a:rPr>
              <a:t>F</a:t>
            </a:r>
            <a:r>
              <a:rPr lang="en-US" smtClean="0"/>
              <a:t>(</a:t>
            </a:r>
            <a:r>
              <a:rPr lang="en-US" smtClean="0">
                <a:latin typeface="Symbol" pitchFamily="18" charset="2"/>
              </a:rPr>
              <a:t>r</a:t>
            </a:r>
            <a:r>
              <a:rPr lang="en-US" smtClean="0"/>
              <a:t>z) and ZAF Methods Differ?</a:t>
            </a:r>
          </a:p>
        </p:txBody>
      </p:sp>
      <p:sp>
        <p:nvSpPr>
          <p:cNvPr id="228357" name="Rectangle 3"/>
          <p:cNvSpPr>
            <a:spLocks noGrp="1" noChangeArrowheads="1"/>
          </p:cNvSpPr>
          <p:nvPr>
            <p:ph type="body" idx="1"/>
          </p:nvPr>
        </p:nvSpPr>
        <p:spPr>
          <a:xfrm>
            <a:off x="677863" y="1066800"/>
            <a:ext cx="7924800" cy="5486400"/>
          </a:xfrm>
        </p:spPr>
        <p:txBody>
          <a:bodyPr/>
          <a:lstStyle/>
          <a:p>
            <a:r>
              <a:rPr lang="en-US" smtClean="0"/>
              <a:t>Important point: The </a:t>
            </a:r>
            <a:r>
              <a:rPr lang="en-US" smtClean="0">
                <a:latin typeface="Symbol" pitchFamily="18" charset="2"/>
              </a:rPr>
              <a:t>F</a:t>
            </a:r>
            <a:r>
              <a:rPr lang="en-US" smtClean="0"/>
              <a:t>(</a:t>
            </a:r>
            <a:r>
              <a:rPr lang="en-US" smtClean="0">
                <a:latin typeface="Symbol" pitchFamily="18" charset="2"/>
              </a:rPr>
              <a:t>r</a:t>
            </a:r>
            <a:r>
              <a:rPr lang="en-US" smtClean="0"/>
              <a:t>z) and ZAF “methods” are really sets of computational algorithms.  One really should specifically state which set of algorithms are being used.  Example: PAPS </a:t>
            </a:r>
            <a:r>
              <a:rPr lang="en-US" smtClean="0">
                <a:latin typeface="Symbol" pitchFamily="18" charset="2"/>
              </a:rPr>
              <a:t>F</a:t>
            </a:r>
            <a:r>
              <a:rPr lang="en-US" smtClean="0"/>
              <a:t>(</a:t>
            </a:r>
            <a:r>
              <a:rPr lang="en-US" smtClean="0">
                <a:latin typeface="Symbol" pitchFamily="18" charset="2"/>
              </a:rPr>
              <a:t>r</a:t>
            </a:r>
            <a:r>
              <a:rPr lang="en-US" smtClean="0"/>
              <a:t>z), Philibert-Duncumb-Reed ZAF.  All ZAF/ </a:t>
            </a:r>
            <a:r>
              <a:rPr lang="en-US" smtClean="0">
                <a:latin typeface="Symbol" pitchFamily="18" charset="2"/>
              </a:rPr>
              <a:t>F</a:t>
            </a:r>
            <a:r>
              <a:rPr lang="en-US" smtClean="0"/>
              <a:t>(</a:t>
            </a:r>
            <a:r>
              <a:rPr lang="en-US" smtClean="0">
                <a:latin typeface="Symbol" pitchFamily="18" charset="2"/>
              </a:rPr>
              <a:t>r</a:t>
            </a:r>
            <a:r>
              <a:rPr lang="en-US" smtClean="0"/>
              <a:t>z) are not equal!</a:t>
            </a:r>
          </a:p>
          <a:p>
            <a:r>
              <a:rPr lang="en-US" smtClean="0"/>
              <a:t>The </a:t>
            </a:r>
            <a:r>
              <a:rPr lang="en-US" smtClean="0">
                <a:latin typeface="Symbol" pitchFamily="18" charset="2"/>
              </a:rPr>
              <a:t>F</a:t>
            </a:r>
            <a:r>
              <a:rPr lang="en-US" smtClean="0"/>
              <a:t>(</a:t>
            </a:r>
            <a:r>
              <a:rPr lang="en-US" smtClean="0">
                <a:latin typeface="Symbol" pitchFamily="18" charset="2"/>
              </a:rPr>
              <a:t>r</a:t>
            </a:r>
            <a:r>
              <a:rPr lang="en-US" smtClean="0"/>
              <a:t>z) curve describes the generated x-ray intensity.  It has the effect of stopping power and electron backscattering “built-in”.  Correction for x-ray absorption and fluorescence are made just like the ZAF approach.</a:t>
            </a:r>
          </a:p>
          <a:p>
            <a:r>
              <a:rPr lang="en-US" smtClean="0"/>
              <a:t>In the ZAF approach, corrections for atomic number, absorption, and fluorescence are made via multiplicative factors applied to the measured k-ratio.</a:t>
            </a:r>
          </a:p>
          <a:p>
            <a:r>
              <a:rPr lang="en-US" smtClean="0"/>
              <a:t>Both methods make use of iteration.  Each successive calculated C is used to further refine the correction.</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Footer Placeholder 3"/>
          <p:cNvSpPr>
            <a:spLocks noGrp="1"/>
          </p:cNvSpPr>
          <p:nvPr>
            <p:ph type="ftr" sz="quarter" idx="10"/>
          </p:nvPr>
        </p:nvSpPr>
        <p:spPr/>
        <p:txBody>
          <a:bodyPr/>
          <a:lstStyle/>
          <a:p>
            <a:r>
              <a:rPr lang="en-US" smtClean="0"/>
              <a:t>Carpenter EPMA Overview 2013</a:t>
            </a:r>
            <a:endParaRPr lang="en-US"/>
          </a:p>
        </p:txBody>
      </p:sp>
      <p:sp>
        <p:nvSpPr>
          <p:cNvPr id="229379" name="Slide Number Placeholder 4"/>
          <p:cNvSpPr>
            <a:spLocks noGrp="1"/>
          </p:cNvSpPr>
          <p:nvPr>
            <p:ph type="sldNum" sz="quarter" idx="11"/>
          </p:nvPr>
        </p:nvSpPr>
        <p:spPr/>
        <p:txBody>
          <a:bodyPr/>
          <a:lstStyle/>
          <a:p>
            <a:fld id="{89D09823-353E-4911-93BD-EDED3AE0FDE6}" type="slidenum">
              <a:rPr lang="en-US"/>
              <a:pPr/>
              <a:t>178</a:t>
            </a:fld>
            <a:endParaRPr lang="en-US"/>
          </a:p>
        </p:txBody>
      </p:sp>
      <p:sp>
        <p:nvSpPr>
          <p:cNvPr id="229380" name="Rectangle 2"/>
          <p:cNvSpPr>
            <a:spLocks noGrp="1" noChangeArrowheads="1"/>
          </p:cNvSpPr>
          <p:nvPr>
            <p:ph type="title"/>
          </p:nvPr>
        </p:nvSpPr>
        <p:spPr>
          <a:xfrm>
            <a:off x="547688" y="179389"/>
            <a:ext cx="8210550" cy="358775"/>
          </a:xfrm>
        </p:spPr>
        <p:txBody>
          <a:bodyPr/>
          <a:lstStyle/>
          <a:p>
            <a:r>
              <a:rPr lang="en-US" smtClean="0"/>
              <a:t>Iteration Procedure for Correction</a:t>
            </a:r>
          </a:p>
        </p:txBody>
      </p:sp>
      <p:sp>
        <p:nvSpPr>
          <p:cNvPr id="229381" name="Rectangle 3"/>
          <p:cNvSpPr>
            <a:spLocks noGrp="1" noChangeArrowheads="1"/>
          </p:cNvSpPr>
          <p:nvPr>
            <p:ph type="body" idx="1"/>
          </p:nvPr>
        </p:nvSpPr>
        <p:spPr>
          <a:xfrm>
            <a:off x="677863" y="914400"/>
            <a:ext cx="7924800" cy="5257800"/>
          </a:xfrm>
        </p:spPr>
        <p:txBody>
          <a:bodyPr/>
          <a:lstStyle/>
          <a:p>
            <a:r>
              <a:rPr lang="en-US" smtClean="0"/>
              <a:t>The k-ratio is measured, and converted to concentration by C = k * ZAF.  But each ZAF factor is a function of composition.  An iterative procedure is used.</a:t>
            </a:r>
          </a:p>
          <a:p>
            <a:r>
              <a:rPr lang="en-US" smtClean="0"/>
              <a:t>The measured k-ratios are normalized (total = 1).  This is a first guess at the composition, just to start.</a:t>
            </a:r>
          </a:p>
          <a:p>
            <a:r>
              <a:rPr lang="en-US" smtClean="0"/>
              <a:t>ZAF factors are calculated from this first guess.</a:t>
            </a:r>
          </a:p>
          <a:p>
            <a:r>
              <a:rPr lang="en-US" smtClean="0"/>
              <a:t>The 2nd guess at concentration is C = k * ZAF.</a:t>
            </a:r>
          </a:p>
          <a:p>
            <a:r>
              <a:rPr lang="en-US" smtClean="0"/>
              <a:t>ZAF factors are calculated using this 2nd guess.</a:t>
            </a:r>
          </a:p>
          <a:p>
            <a:r>
              <a:rPr lang="en-US" smtClean="0"/>
              <a:t>...and so on (C</a:t>
            </a:r>
            <a:r>
              <a:rPr lang="en-US" baseline="-25000" smtClean="0"/>
              <a:t>n</a:t>
            </a:r>
            <a:r>
              <a:rPr lang="en-US" smtClean="0"/>
              <a:t> = k * ZAF</a:t>
            </a:r>
            <a:r>
              <a:rPr lang="en-US" baseline="-25000" smtClean="0"/>
              <a:t>n-1</a:t>
            </a:r>
            <a:r>
              <a:rPr lang="en-US" smtClean="0"/>
              <a:t>), until the difference in subsequent guesses of concentration is less than a specified amount (~.01 wt%).  Go to printout.</a:t>
            </a: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Footer Placeholder 3"/>
          <p:cNvSpPr>
            <a:spLocks noGrp="1"/>
          </p:cNvSpPr>
          <p:nvPr>
            <p:ph type="ftr" sz="quarter" idx="10"/>
          </p:nvPr>
        </p:nvSpPr>
        <p:spPr/>
        <p:txBody>
          <a:bodyPr/>
          <a:lstStyle/>
          <a:p>
            <a:r>
              <a:rPr lang="en-US" smtClean="0"/>
              <a:t>Carpenter EPMA Overview 2013</a:t>
            </a:r>
            <a:endParaRPr lang="en-US"/>
          </a:p>
        </p:txBody>
      </p:sp>
      <p:sp>
        <p:nvSpPr>
          <p:cNvPr id="230403" name="Slide Number Placeholder 4"/>
          <p:cNvSpPr>
            <a:spLocks noGrp="1"/>
          </p:cNvSpPr>
          <p:nvPr>
            <p:ph type="sldNum" sz="quarter" idx="11"/>
          </p:nvPr>
        </p:nvSpPr>
        <p:spPr/>
        <p:txBody>
          <a:bodyPr/>
          <a:lstStyle/>
          <a:p>
            <a:fld id="{DE3E7166-1040-45A4-9385-CC047BBCFF9B}" type="slidenum">
              <a:rPr lang="en-US"/>
              <a:pPr/>
              <a:t>179</a:t>
            </a:fld>
            <a:endParaRPr lang="en-US"/>
          </a:p>
        </p:txBody>
      </p:sp>
      <p:sp>
        <p:nvSpPr>
          <p:cNvPr id="230404" name="Rectangle 2"/>
          <p:cNvSpPr>
            <a:spLocks noGrp="1" noChangeArrowheads="1"/>
          </p:cNvSpPr>
          <p:nvPr>
            <p:ph type="title"/>
          </p:nvPr>
        </p:nvSpPr>
        <p:spPr>
          <a:xfrm>
            <a:off x="547688" y="179388"/>
            <a:ext cx="8210550" cy="404812"/>
          </a:xfrm>
        </p:spPr>
        <p:txBody>
          <a:bodyPr/>
          <a:lstStyle/>
          <a:p>
            <a:r>
              <a:rPr lang="en-US" smtClean="0"/>
              <a:t>ZAF Example — EDS Anorthite CaAl</a:t>
            </a:r>
            <a:r>
              <a:rPr lang="en-US" baseline="-25000" smtClean="0"/>
              <a:t>2</a:t>
            </a:r>
            <a:r>
              <a:rPr lang="en-US" smtClean="0"/>
              <a:t>Si</a:t>
            </a:r>
            <a:r>
              <a:rPr lang="en-US" baseline="-25000" smtClean="0"/>
              <a:t>2</a:t>
            </a:r>
            <a:r>
              <a:rPr lang="en-US" smtClean="0"/>
              <a:t>O</a:t>
            </a:r>
            <a:r>
              <a:rPr lang="en-US" baseline="-25000" smtClean="0"/>
              <a:t>8</a:t>
            </a:r>
          </a:p>
        </p:txBody>
      </p:sp>
      <p:sp>
        <p:nvSpPr>
          <p:cNvPr id="230405" name="Rectangle 3"/>
          <p:cNvSpPr>
            <a:spLocks noGrp="1" noChangeArrowheads="1"/>
          </p:cNvSpPr>
          <p:nvPr>
            <p:ph type="body" idx="1"/>
          </p:nvPr>
        </p:nvSpPr>
        <p:spPr>
          <a:xfrm>
            <a:off x="677863" y="1066800"/>
            <a:ext cx="7788275" cy="5181600"/>
          </a:xfrm>
        </p:spPr>
        <p:txBody>
          <a:bodyPr/>
          <a:lstStyle/>
          <a:p>
            <a:r>
              <a:rPr lang="en-US" smtClean="0"/>
              <a:t>Most materials require a correction for x-ray absorption.  Minerals, ceramics, oxides, and glasses are typical in that the predominant correction is for absorption, with Z and F effects secondary.</a:t>
            </a:r>
          </a:p>
          <a:p>
            <a:r>
              <a:rPr lang="en-US" smtClean="0"/>
              <a:t>For EDS analysis, Al</a:t>
            </a:r>
            <a:r>
              <a:rPr lang="en-US" baseline="-25000" smtClean="0"/>
              <a:t>2</a:t>
            </a:r>
            <a:r>
              <a:rPr lang="en-US" smtClean="0"/>
              <a:t>O</a:t>
            </a:r>
            <a:r>
              <a:rPr lang="en-US" baseline="-25000" smtClean="0"/>
              <a:t>3</a:t>
            </a:r>
            <a:r>
              <a:rPr lang="en-US" smtClean="0"/>
              <a:t>, SiO</a:t>
            </a:r>
            <a:r>
              <a:rPr lang="en-US" baseline="-25000" smtClean="0"/>
              <a:t>2</a:t>
            </a:r>
            <a:r>
              <a:rPr lang="en-US" smtClean="0"/>
              <a:t>, and CaSiO</a:t>
            </a:r>
            <a:r>
              <a:rPr lang="en-US" baseline="-25000" smtClean="0"/>
              <a:t>3</a:t>
            </a:r>
            <a:r>
              <a:rPr lang="en-US" smtClean="0"/>
              <a:t> were used as primary standards (no peak overlap) for Al K</a:t>
            </a:r>
            <a:r>
              <a:rPr lang="en-US" smtClean="0">
                <a:latin typeface="Symbol" pitchFamily="18" charset="2"/>
              </a:rPr>
              <a:t>a</a:t>
            </a:r>
            <a:r>
              <a:rPr lang="en-US" smtClean="0"/>
              <a:t>, Si K</a:t>
            </a:r>
            <a:r>
              <a:rPr lang="en-US" smtClean="0">
                <a:latin typeface="Symbol" pitchFamily="18" charset="2"/>
              </a:rPr>
              <a:t>a</a:t>
            </a:r>
            <a:r>
              <a:rPr lang="en-US" smtClean="0"/>
              <a:t>, and Ca K</a:t>
            </a:r>
            <a:r>
              <a:rPr lang="en-US" smtClean="0">
                <a:latin typeface="Symbol" pitchFamily="18" charset="2"/>
              </a:rPr>
              <a:t>a</a:t>
            </a:r>
            <a:r>
              <a:rPr lang="en-US" smtClean="0"/>
              <a:t>.  Analysis performed at 30 degree takeoff, 15 keV, 100 sec counts, and 400 pA on Fe</a:t>
            </a:r>
            <a:r>
              <a:rPr lang="en-US" baseline="-25000" smtClean="0"/>
              <a:t>2</a:t>
            </a:r>
            <a:r>
              <a:rPr lang="en-US" smtClean="0"/>
              <a:t>SiO</a:t>
            </a:r>
            <a:r>
              <a:rPr lang="en-US" baseline="-25000" smtClean="0"/>
              <a:t>4</a:t>
            </a:r>
            <a:r>
              <a:rPr lang="en-US" smtClean="0"/>
              <a:t> absorbed current reference.</a:t>
            </a:r>
          </a:p>
          <a:p>
            <a:r>
              <a:rPr lang="en-US" smtClean="0"/>
              <a:t>A sample of anorthite was analyzed as an unknown, using the MLLSQ peak fitting technique.</a:t>
            </a:r>
          </a:p>
          <a:p>
            <a:r>
              <a:rPr lang="en-US" smtClean="0"/>
              <a:t>The standard intensities were: Al K</a:t>
            </a:r>
            <a:r>
              <a:rPr lang="en-US" smtClean="0">
                <a:latin typeface="Symbol" pitchFamily="18" charset="2"/>
              </a:rPr>
              <a:t>a</a:t>
            </a:r>
            <a:r>
              <a:rPr lang="en-US" smtClean="0"/>
              <a:t> 2556 counts, Si K</a:t>
            </a:r>
            <a:r>
              <a:rPr lang="en-US" smtClean="0">
                <a:latin typeface="Symbol" pitchFamily="18" charset="2"/>
              </a:rPr>
              <a:t>a</a:t>
            </a:r>
            <a:r>
              <a:rPr lang="en-US" smtClean="0"/>
              <a:t> 2934 counts, and Ca K</a:t>
            </a:r>
            <a:r>
              <a:rPr lang="en-US" smtClean="0">
                <a:latin typeface="Symbol" pitchFamily="18" charset="2"/>
              </a:rPr>
              <a:t>a</a:t>
            </a:r>
            <a:r>
              <a:rPr lang="en-US" smtClean="0"/>
              <a:t> 1760 counts.</a:t>
            </a:r>
          </a:p>
          <a:p>
            <a:endParaRPr lang="en-US"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3"/>
          <p:cNvSpPr>
            <a:spLocks noGrp="1"/>
          </p:cNvSpPr>
          <p:nvPr>
            <p:ph type="ftr" sz="quarter" idx="10"/>
          </p:nvPr>
        </p:nvSpPr>
        <p:spPr/>
        <p:txBody>
          <a:bodyPr/>
          <a:lstStyle/>
          <a:p>
            <a:r>
              <a:rPr lang="en-US" smtClean="0"/>
              <a:t>Carpenter EPMA Overview 2013</a:t>
            </a:r>
            <a:endParaRPr lang="en-US"/>
          </a:p>
        </p:txBody>
      </p:sp>
      <p:sp>
        <p:nvSpPr>
          <p:cNvPr id="31747" name="Slide Number Placeholder 4"/>
          <p:cNvSpPr>
            <a:spLocks noGrp="1"/>
          </p:cNvSpPr>
          <p:nvPr>
            <p:ph type="sldNum" sz="quarter" idx="11"/>
          </p:nvPr>
        </p:nvSpPr>
        <p:spPr/>
        <p:txBody>
          <a:bodyPr/>
          <a:lstStyle/>
          <a:p>
            <a:fld id="{4C214A04-6B5E-4169-BAF1-DB92A5647473}" type="slidenum">
              <a:rPr lang="en-US"/>
              <a:pPr/>
              <a:t>18</a:t>
            </a:fld>
            <a:endParaRPr lang="en-US"/>
          </a:p>
        </p:txBody>
      </p:sp>
      <p:sp>
        <p:nvSpPr>
          <p:cNvPr id="31748" name="Rectangle 2"/>
          <p:cNvSpPr>
            <a:spLocks noGrp="1" noChangeArrowheads="1"/>
          </p:cNvSpPr>
          <p:nvPr>
            <p:ph type="title"/>
          </p:nvPr>
        </p:nvSpPr>
        <p:spPr/>
        <p:txBody>
          <a:bodyPr/>
          <a:lstStyle/>
          <a:p>
            <a:r>
              <a:rPr lang="en-US" smtClean="0"/>
              <a:t>Summary of EPMA, cont.</a:t>
            </a:r>
          </a:p>
        </p:txBody>
      </p:sp>
      <p:sp>
        <p:nvSpPr>
          <p:cNvPr id="31749" name="Rectangle 3"/>
          <p:cNvSpPr>
            <a:spLocks noGrp="1" noChangeArrowheads="1"/>
          </p:cNvSpPr>
          <p:nvPr>
            <p:ph type="body" idx="1"/>
          </p:nvPr>
        </p:nvSpPr>
        <p:spPr/>
        <p:txBody>
          <a:bodyPr/>
          <a:lstStyle/>
          <a:p>
            <a:pPr>
              <a:lnSpc>
                <a:spcPct val="90000"/>
              </a:lnSpc>
            </a:pPr>
            <a:r>
              <a:rPr lang="en-US" smtClean="0"/>
              <a:t>Analytical volume determined by e</a:t>
            </a:r>
            <a:r>
              <a:rPr lang="en-US" baseline="30000" smtClean="0"/>
              <a:t>-</a:t>
            </a:r>
            <a:r>
              <a:rPr lang="en-US" smtClean="0"/>
              <a:t> scattering, ~1</a:t>
            </a:r>
            <a:r>
              <a:rPr lang="en-US" smtClean="0">
                <a:latin typeface="Symbol" pitchFamily="18" charset="2"/>
              </a:rPr>
              <a:t>m</a:t>
            </a:r>
            <a:r>
              <a:rPr lang="en-US" smtClean="0"/>
              <a:t>m, differs for x-rays of dissimilar energy.</a:t>
            </a:r>
          </a:p>
          <a:p>
            <a:pPr>
              <a:lnSpc>
                <a:spcPct val="90000"/>
              </a:lnSpc>
            </a:pPr>
            <a:r>
              <a:rPr lang="en-US" smtClean="0"/>
              <a:t>Best standards similar to sample to minimize ZAF correction.</a:t>
            </a:r>
            <a:br>
              <a:rPr lang="en-US" smtClean="0"/>
            </a:br>
            <a:r>
              <a:rPr lang="en-US" smtClean="0"/>
              <a:t>Lack of multielement standards a problem.</a:t>
            </a:r>
          </a:p>
          <a:p>
            <a:pPr>
              <a:lnSpc>
                <a:spcPct val="90000"/>
              </a:lnSpc>
            </a:pPr>
            <a:r>
              <a:rPr lang="en-US" smtClean="0"/>
              <a:t>EDS Standardless pervasive, but accuracy not fully known.</a:t>
            </a:r>
            <a:br>
              <a:rPr lang="en-US" smtClean="0"/>
            </a:br>
            <a:r>
              <a:rPr lang="en-US" smtClean="0"/>
              <a:t>WDS Standardless elusive due to uncertainty calculating WDS efficiency.</a:t>
            </a:r>
          </a:p>
          <a:p>
            <a:pPr>
              <a:lnSpc>
                <a:spcPct val="90000"/>
              </a:lnSpc>
            </a:pPr>
            <a:r>
              <a:rPr lang="en-US" smtClean="0"/>
              <a:t>Automated analysis techniques: spot, line, grid, map.</a:t>
            </a:r>
          </a:p>
          <a:p>
            <a:pPr>
              <a:lnSpc>
                <a:spcPct val="90000"/>
              </a:lnSpc>
            </a:pPr>
            <a:r>
              <a:rPr lang="en-US" smtClean="0"/>
              <a:t>Z-axis positioning of sample critical for WDS focus, use of optical microscope for positioning.</a:t>
            </a:r>
          </a:p>
          <a:p>
            <a:pPr>
              <a:lnSpc>
                <a:spcPct val="90000"/>
              </a:lnSpc>
            </a:pPr>
            <a:r>
              <a:rPr lang="en-US" smtClean="0"/>
              <a:t>EDS essential for ID of materials, mapping, quant.</a:t>
            </a:r>
          </a:p>
          <a:p>
            <a:pPr>
              <a:lnSpc>
                <a:spcPct val="90000"/>
              </a:lnSpc>
            </a:pPr>
            <a:r>
              <a:rPr lang="en-US" smtClean="0"/>
              <a:t>Technique provides complete analysis, limited by continuum background for trace elements.</a:t>
            </a:r>
          </a:p>
          <a:p>
            <a:pPr>
              <a:lnSpc>
                <a:spcPct val="90000"/>
              </a:lnSpc>
            </a:pPr>
            <a:endParaRPr lang="en-US" smtClean="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Footer Placeholder 3"/>
          <p:cNvSpPr>
            <a:spLocks noGrp="1"/>
          </p:cNvSpPr>
          <p:nvPr>
            <p:ph type="ftr" sz="quarter" idx="10"/>
          </p:nvPr>
        </p:nvSpPr>
        <p:spPr/>
        <p:txBody>
          <a:bodyPr/>
          <a:lstStyle/>
          <a:p>
            <a:r>
              <a:rPr lang="en-US" smtClean="0"/>
              <a:t>Carpenter EPMA Overview 2013</a:t>
            </a:r>
            <a:endParaRPr lang="en-US"/>
          </a:p>
        </p:txBody>
      </p:sp>
      <p:sp>
        <p:nvSpPr>
          <p:cNvPr id="231427" name="Slide Number Placeholder 4"/>
          <p:cNvSpPr>
            <a:spLocks noGrp="1"/>
          </p:cNvSpPr>
          <p:nvPr>
            <p:ph type="sldNum" sz="quarter" idx="11"/>
          </p:nvPr>
        </p:nvSpPr>
        <p:spPr/>
        <p:txBody>
          <a:bodyPr/>
          <a:lstStyle/>
          <a:p>
            <a:fld id="{BE47897E-2E7E-49EE-ABB7-0FA6161C3331}" type="slidenum">
              <a:rPr lang="en-US"/>
              <a:pPr/>
              <a:t>180</a:t>
            </a:fld>
            <a:endParaRPr lang="en-US"/>
          </a:p>
        </p:txBody>
      </p:sp>
      <p:sp>
        <p:nvSpPr>
          <p:cNvPr id="231428" name="Rectangle 2"/>
          <p:cNvSpPr>
            <a:spLocks noGrp="1" noChangeArrowheads="1"/>
          </p:cNvSpPr>
          <p:nvPr>
            <p:ph type="title"/>
          </p:nvPr>
        </p:nvSpPr>
        <p:spPr>
          <a:xfrm>
            <a:off x="547688" y="179388"/>
            <a:ext cx="8210550" cy="404812"/>
          </a:xfrm>
        </p:spPr>
        <p:txBody>
          <a:bodyPr/>
          <a:lstStyle/>
          <a:p>
            <a:r>
              <a:rPr lang="en-US" smtClean="0"/>
              <a:t>ZAF Example — EDS Anorthite CaAl</a:t>
            </a:r>
            <a:r>
              <a:rPr lang="en-US" baseline="-25000" smtClean="0"/>
              <a:t>2</a:t>
            </a:r>
            <a:r>
              <a:rPr lang="en-US" smtClean="0"/>
              <a:t>Si</a:t>
            </a:r>
            <a:r>
              <a:rPr lang="en-US" baseline="-25000" smtClean="0"/>
              <a:t>2</a:t>
            </a:r>
            <a:r>
              <a:rPr lang="en-US" smtClean="0"/>
              <a:t>O</a:t>
            </a:r>
            <a:r>
              <a:rPr lang="en-US" baseline="-25000" smtClean="0"/>
              <a:t>8</a:t>
            </a:r>
          </a:p>
        </p:txBody>
      </p:sp>
      <p:sp>
        <p:nvSpPr>
          <p:cNvPr id="231429" name="Rectangle 3"/>
          <p:cNvSpPr>
            <a:spLocks noGrp="1" noChangeArrowheads="1"/>
          </p:cNvSpPr>
          <p:nvPr>
            <p:ph type="body" idx="1"/>
          </p:nvPr>
        </p:nvSpPr>
        <p:spPr>
          <a:xfrm>
            <a:off x="228600" y="990600"/>
            <a:ext cx="8458200" cy="5486400"/>
          </a:xfrm>
        </p:spPr>
        <p:txBody>
          <a:bodyPr/>
          <a:lstStyle/>
          <a:p>
            <a:r>
              <a:rPr lang="en-US" smtClean="0"/>
              <a:t>K-ratios calculated relative to the standards used (Al</a:t>
            </a:r>
            <a:r>
              <a:rPr lang="en-US" baseline="-25000" smtClean="0"/>
              <a:t>2</a:t>
            </a:r>
            <a:r>
              <a:rPr lang="en-US" smtClean="0"/>
              <a:t>O</a:t>
            </a:r>
            <a:r>
              <a:rPr lang="en-US" baseline="-25000" smtClean="0"/>
              <a:t>3</a:t>
            </a:r>
            <a:r>
              <a:rPr lang="en-US" smtClean="0"/>
              <a:t>, SiO</a:t>
            </a:r>
            <a:r>
              <a:rPr lang="en-US" baseline="-25000" smtClean="0"/>
              <a:t>2</a:t>
            </a:r>
            <a:r>
              <a:rPr lang="en-US" smtClean="0"/>
              <a:t>, and CaSiO</a:t>
            </a:r>
            <a:r>
              <a:rPr lang="en-US" baseline="-25000" smtClean="0"/>
              <a:t>3</a:t>
            </a:r>
            <a:r>
              <a:rPr lang="en-US" smtClean="0"/>
              <a:t>): K-std = (P - B)</a:t>
            </a:r>
            <a:r>
              <a:rPr lang="en-US" baseline="30000" smtClean="0"/>
              <a:t>sample</a:t>
            </a:r>
            <a:r>
              <a:rPr lang="en-US" smtClean="0"/>
              <a:t> / (P - B)</a:t>
            </a:r>
            <a:r>
              <a:rPr lang="en-US" baseline="30000" smtClean="0"/>
              <a:t>standard</a:t>
            </a:r>
          </a:p>
          <a:p>
            <a:r>
              <a:rPr lang="en-US" smtClean="0"/>
              <a:t>CITZAF Armstrong </a:t>
            </a:r>
            <a:r>
              <a:rPr lang="en-US" smtClean="0">
                <a:latin typeface="Symbol" pitchFamily="18" charset="2"/>
              </a:rPr>
              <a:t>F</a:t>
            </a:r>
            <a:r>
              <a:rPr lang="en-US" smtClean="0"/>
              <a:t>(</a:t>
            </a:r>
            <a:r>
              <a:rPr lang="en-US" smtClean="0">
                <a:latin typeface="Symbol" pitchFamily="18" charset="2"/>
              </a:rPr>
              <a:t>r</a:t>
            </a:r>
            <a:r>
              <a:rPr lang="en-US" smtClean="0"/>
              <a:t>z) algorithm used for correction.</a:t>
            </a:r>
          </a:p>
          <a:p>
            <a:r>
              <a:rPr lang="en-US" smtClean="0"/>
              <a:t>The </a:t>
            </a:r>
            <a:r>
              <a:rPr lang="en-US" smtClean="0">
                <a:latin typeface="Symbol" pitchFamily="18" charset="2"/>
              </a:rPr>
              <a:t>f</a:t>
            </a:r>
            <a:r>
              <a:rPr lang="en-US" smtClean="0"/>
              <a:t>(</a:t>
            </a:r>
            <a:r>
              <a:rPr lang="en-US" smtClean="0">
                <a:latin typeface="Symbol" pitchFamily="18" charset="2"/>
              </a:rPr>
              <a:t>r</a:t>
            </a:r>
            <a:r>
              <a:rPr lang="en-US" smtClean="0"/>
              <a:t>z) routine first calculates the K-ratio relative to a pure element (K-purel), not the oxide, using K = C / ZAF.  This underscores the relation between K and C.</a:t>
            </a:r>
          </a:p>
          <a:p>
            <a:r>
              <a:rPr lang="en-US" smtClean="0"/>
              <a:t>This K-ratio relative to a pure element standard is the starting point for iterative correction. </a:t>
            </a:r>
          </a:p>
          <a:p>
            <a:r>
              <a:rPr lang="en-US" smtClean="0"/>
              <a:t>When finished, the program prints the Z, A, and F factors, and the calculated concentrations of Al, Si, and Ca, with O calculated by stoichiometry.</a:t>
            </a: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Footer Placeholder 2"/>
          <p:cNvSpPr>
            <a:spLocks noGrp="1"/>
          </p:cNvSpPr>
          <p:nvPr>
            <p:ph type="ftr" sz="quarter" idx="10"/>
          </p:nvPr>
        </p:nvSpPr>
        <p:spPr/>
        <p:txBody>
          <a:bodyPr/>
          <a:lstStyle/>
          <a:p>
            <a:r>
              <a:rPr lang="en-US" smtClean="0"/>
              <a:t>Carpenter EPMA Overview 2013</a:t>
            </a:r>
            <a:endParaRPr lang="en-US"/>
          </a:p>
        </p:txBody>
      </p:sp>
      <p:sp>
        <p:nvSpPr>
          <p:cNvPr id="232451" name="Slide Number Placeholder 3"/>
          <p:cNvSpPr>
            <a:spLocks noGrp="1"/>
          </p:cNvSpPr>
          <p:nvPr>
            <p:ph type="sldNum" sz="quarter" idx="11"/>
          </p:nvPr>
        </p:nvSpPr>
        <p:spPr/>
        <p:txBody>
          <a:bodyPr/>
          <a:lstStyle/>
          <a:p>
            <a:fld id="{67F316D2-6559-41D4-A278-75B2E3F8EF4A}" type="slidenum">
              <a:rPr lang="en-US"/>
              <a:pPr/>
              <a:t>181</a:t>
            </a:fld>
            <a:endParaRPr lang="en-US"/>
          </a:p>
        </p:txBody>
      </p:sp>
      <p:sp>
        <p:nvSpPr>
          <p:cNvPr id="232452" name="Rectangle 2"/>
          <p:cNvSpPr>
            <a:spLocks noGrp="1" noChangeArrowheads="1"/>
          </p:cNvSpPr>
          <p:nvPr>
            <p:ph type="title"/>
          </p:nvPr>
        </p:nvSpPr>
        <p:spPr>
          <a:xfrm>
            <a:off x="227014" y="90488"/>
            <a:ext cx="8610599" cy="523875"/>
          </a:xfrm>
        </p:spPr>
        <p:txBody>
          <a:bodyPr/>
          <a:lstStyle/>
          <a:p>
            <a:r>
              <a:rPr lang="en-US" smtClean="0"/>
              <a:t>ZAF Example — EDS Anorthite CaAl</a:t>
            </a:r>
            <a:r>
              <a:rPr lang="en-US" baseline="-25000" smtClean="0"/>
              <a:t>2</a:t>
            </a:r>
            <a:r>
              <a:rPr lang="en-US" smtClean="0"/>
              <a:t>Si</a:t>
            </a:r>
            <a:r>
              <a:rPr lang="en-US" baseline="-25000" smtClean="0"/>
              <a:t>2</a:t>
            </a:r>
            <a:r>
              <a:rPr lang="en-US" smtClean="0"/>
              <a:t>O</a:t>
            </a:r>
            <a:r>
              <a:rPr lang="en-US" baseline="-25000" smtClean="0"/>
              <a:t>8</a:t>
            </a:r>
          </a:p>
        </p:txBody>
      </p:sp>
      <p:pic>
        <p:nvPicPr>
          <p:cNvPr id="232453" name="Picture 3"/>
          <p:cNvPicPr>
            <a:picLocks noChangeAspect="1" noChangeArrowheads="1"/>
          </p:cNvPicPr>
          <p:nvPr/>
        </p:nvPicPr>
        <p:blipFill>
          <a:blip r:embed="rId2" cstate="print"/>
          <a:srcRect/>
          <a:stretch>
            <a:fillRect/>
          </a:stretch>
        </p:blipFill>
        <p:spPr bwMode="auto">
          <a:xfrm>
            <a:off x="457201" y="1371601"/>
            <a:ext cx="7788275" cy="4918075"/>
          </a:xfrm>
          <a:prstGeom prst="rect">
            <a:avLst/>
          </a:prstGeom>
          <a:noFill/>
          <a:ln w="12700">
            <a:solidFill>
              <a:schemeClr val="accent2"/>
            </a:solidFill>
            <a:miter lim="800000"/>
            <a:headEnd type="none" w="sm" len="sm"/>
            <a:tailEnd type="none" w="sm" len="sm"/>
          </a:ln>
        </p:spPr>
      </p:pic>
      <p:sp>
        <p:nvSpPr>
          <p:cNvPr id="232454" name="Text Box 4"/>
          <p:cNvSpPr txBox="1">
            <a:spLocks noChangeArrowheads="1"/>
          </p:cNvSpPr>
          <p:nvPr/>
        </p:nvSpPr>
        <p:spPr bwMode="auto">
          <a:xfrm>
            <a:off x="2133600" y="1143001"/>
            <a:ext cx="6781800" cy="158989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Anorthite EDS acquired using thin-window detector.</a:t>
            </a:r>
          </a:p>
          <a:p>
            <a:r>
              <a:rPr lang="en-US">
                <a:solidFill>
                  <a:schemeClr val="bg1"/>
                </a:solidFill>
                <a:latin typeface="Times New Roman" pitchFamily="18" charset="0"/>
              </a:rPr>
              <a:t>Need standards that do not contain Al-Si overlap, and are similar to anorthite in composition, (have similar ZAF factors)</a:t>
            </a:r>
          </a:p>
        </p:txBody>
      </p:sp>
      <p:sp>
        <p:nvSpPr>
          <p:cNvPr id="232455" name="Text Box 5"/>
          <p:cNvSpPr txBox="1">
            <a:spLocks noChangeArrowheads="1"/>
          </p:cNvSpPr>
          <p:nvPr/>
        </p:nvSpPr>
        <p:spPr bwMode="auto">
          <a:xfrm>
            <a:off x="3810001" y="2895601"/>
            <a:ext cx="5334000" cy="158989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Actually want two EDS standard sets:</a:t>
            </a:r>
            <a:br>
              <a:rPr lang="en-US">
                <a:solidFill>
                  <a:schemeClr val="bg1"/>
                </a:solidFill>
                <a:latin typeface="Times New Roman" pitchFamily="18" charset="0"/>
              </a:rPr>
            </a:br>
            <a:r>
              <a:rPr lang="en-US">
                <a:solidFill>
                  <a:schemeClr val="bg1"/>
                </a:solidFill>
                <a:latin typeface="Times New Roman" pitchFamily="18" charset="0"/>
              </a:rPr>
              <a:t>Fitting standards without peak overlaps</a:t>
            </a:r>
            <a:br>
              <a:rPr lang="en-US">
                <a:solidFill>
                  <a:schemeClr val="bg1"/>
                </a:solidFill>
                <a:latin typeface="Times New Roman" pitchFamily="18" charset="0"/>
              </a:rPr>
            </a:br>
            <a:r>
              <a:rPr lang="en-US">
                <a:solidFill>
                  <a:schemeClr val="bg1"/>
                </a:solidFill>
                <a:latin typeface="Times New Roman" pitchFamily="18" charset="0"/>
              </a:rPr>
              <a:t>Measurement standards close to anorthite in composition</a:t>
            </a: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Footer Placeholder 2"/>
          <p:cNvSpPr>
            <a:spLocks noGrp="1"/>
          </p:cNvSpPr>
          <p:nvPr>
            <p:ph type="ftr" sz="quarter" idx="10"/>
          </p:nvPr>
        </p:nvSpPr>
        <p:spPr/>
        <p:txBody>
          <a:bodyPr/>
          <a:lstStyle/>
          <a:p>
            <a:r>
              <a:rPr lang="en-US" smtClean="0"/>
              <a:t>Carpenter EPMA Overview 2013</a:t>
            </a:r>
            <a:endParaRPr lang="en-US"/>
          </a:p>
        </p:txBody>
      </p:sp>
      <p:sp>
        <p:nvSpPr>
          <p:cNvPr id="233475" name="Slide Number Placeholder 3"/>
          <p:cNvSpPr>
            <a:spLocks noGrp="1"/>
          </p:cNvSpPr>
          <p:nvPr>
            <p:ph type="sldNum" sz="quarter" idx="11"/>
          </p:nvPr>
        </p:nvSpPr>
        <p:spPr/>
        <p:txBody>
          <a:bodyPr/>
          <a:lstStyle/>
          <a:p>
            <a:fld id="{F6651F6F-1B04-45B2-AFB7-19A329367616}" type="slidenum">
              <a:rPr lang="en-US"/>
              <a:pPr/>
              <a:t>182</a:t>
            </a:fld>
            <a:endParaRPr lang="en-US"/>
          </a:p>
        </p:txBody>
      </p:sp>
      <p:sp>
        <p:nvSpPr>
          <p:cNvPr id="233476" name="Rectangle 2"/>
          <p:cNvSpPr>
            <a:spLocks noGrp="1" noChangeArrowheads="1"/>
          </p:cNvSpPr>
          <p:nvPr>
            <p:ph type="title"/>
          </p:nvPr>
        </p:nvSpPr>
        <p:spPr/>
        <p:txBody>
          <a:bodyPr/>
          <a:lstStyle/>
          <a:p>
            <a:r>
              <a:rPr lang="en-US" smtClean="0"/>
              <a:t>Al</a:t>
            </a:r>
            <a:r>
              <a:rPr lang="en-US" baseline="-25000" smtClean="0"/>
              <a:t>2</a:t>
            </a:r>
            <a:r>
              <a:rPr lang="en-US" smtClean="0"/>
              <a:t>O</a:t>
            </a:r>
            <a:r>
              <a:rPr lang="en-US" baseline="-25000" smtClean="0"/>
              <a:t>3</a:t>
            </a:r>
            <a:r>
              <a:rPr lang="en-US" smtClean="0"/>
              <a:t> Standard for Al K</a:t>
            </a:r>
            <a:r>
              <a:rPr lang="en-US" smtClean="0">
                <a:latin typeface="Symbol" pitchFamily="18" charset="2"/>
              </a:rPr>
              <a:t>a</a:t>
            </a:r>
          </a:p>
        </p:txBody>
      </p:sp>
      <p:pic>
        <p:nvPicPr>
          <p:cNvPr id="233477" name="Picture 3"/>
          <p:cNvPicPr>
            <a:picLocks noChangeAspect="1" noChangeArrowheads="1"/>
          </p:cNvPicPr>
          <p:nvPr/>
        </p:nvPicPr>
        <p:blipFill>
          <a:blip r:embed="rId2" cstate="print"/>
          <a:srcRect/>
          <a:stretch>
            <a:fillRect/>
          </a:stretch>
        </p:blipFill>
        <p:spPr bwMode="auto">
          <a:xfrm>
            <a:off x="609601" y="1143000"/>
            <a:ext cx="7797800" cy="4908550"/>
          </a:xfrm>
          <a:prstGeom prst="rect">
            <a:avLst/>
          </a:prstGeom>
          <a:noFill/>
          <a:ln w="12700">
            <a:solidFill>
              <a:schemeClr val="accent2"/>
            </a:solidFill>
            <a:miter lim="800000"/>
            <a:headEnd type="none" w="sm" len="sm"/>
            <a:tailEnd type="none" w="sm" len="sm"/>
          </a:ln>
        </p:spPr>
      </p:pic>
      <p:sp>
        <p:nvSpPr>
          <p:cNvPr id="233478" name="Text Box 4"/>
          <p:cNvSpPr txBox="1">
            <a:spLocks noChangeArrowheads="1"/>
          </p:cNvSpPr>
          <p:nvPr/>
        </p:nvSpPr>
        <p:spPr bwMode="auto">
          <a:xfrm>
            <a:off x="2438400" y="1600200"/>
            <a:ext cx="5638801"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latin typeface="Times New Roman" pitchFamily="18" charset="0"/>
              </a:rPr>
              <a:t>Al</a:t>
            </a:r>
            <a:r>
              <a:rPr lang="en-US" baseline="-25000">
                <a:solidFill>
                  <a:schemeClr val="bg1"/>
                </a:solidFill>
                <a:latin typeface="Times New Roman" pitchFamily="18" charset="0"/>
              </a:rPr>
              <a:t>2</a:t>
            </a:r>
            <a:r>
              <a:rPr lang="en-US">
                <a:solidFill>
                  <a:schemeClr val="bg1"/>
                </a:solidFill>
                <a:latin typeface="Times New Roman" pitchFamily="18" charset="0"/>
              </a:rPr>
              <a:t>O</a:t>
            </a:r>
            <a:r>
              <a:rPr lang="en-US" baseline="-25000">
                <a:solidFill>
                  <a:schemeClr val="bg1"/>
                </a:solidFill>
                <a:latin typeface="Times New Roman" pitchFamily="18" charset="0"/>
              </a:rPr>
              <a:t>3</a:t>
            </a:r>
            <a:r>
              <a:rPr lang="en-US">
                <a:solidFill>
                  <a:schemeClr val="bg1"/>
                </a:solidFill>
                <a:latin typeface="Times New Roman" pitchFamily="18" charset="0"/>
              </a:rPr>
              <a:t> is used as an EDS peak fitting standard for Al K</a:t>
            </a:r>
            <a:r>
              <a:rPr lang="en-US">
                <a:solidFill>
                  <a:schemeClr val="bg1"/>
                </a:solidFill>
                <a:latin typeface="Symbol" pitchFamily="18" charset="2"/>
              </a:rPr>
              <a:t>a</a:t>
            </a: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Footer Placeholder 2"/>
          <p:cNvSpPr>
            <a:spLocks noGrp="1"/>
          </p:cNvSpPr>
          <p:nvPr>
            <p:ph type="ftr" sz="quarter" idx="10"/>
          </p:nvPr>
        </p:nvSpPr>
        <p:spPr/>
        <p:txBody>
          <a:bodyPr/>
          <a:lstStyle/>
          <a:p>
            <a:r>
              <a:rPr lang="en-US" smtClean="0"/>
              <a:t>Carpenter EPMA Overview 2013</a:t>
            </a:r>
            <a:endParaRPr lang="en-US"/>
          </a:p>
        </p:txBody>
      </p:sp>
      <p:sp>
        <p:nvSpPr>
          <p:cNvPr id="234499" name="Slide Number Placeholder 3"/>
          <p:cNvSpPr>
            <a:spLocks noGrp="1"/>
          </p:cNvSpPr>
          <p:nvPr>
            <p:ph type="sldNum" sz="quarter" idx="11"/>
          </p:nvPr>
        </p:nvSpPr>
        <p:spPr/>
        <p:txBody>
          <a:bodyPr/>
          <a:lstStyle/>
          <a:p>
            <a:fld id="{1AF3A9E9-313A-40BA-9872-FC6EB11659AD}" type="slidenum">
              <a:rPr lang="en-US"/>
              <a:pPr/>
              <a:t>183</a:t>
            </a:fld>
            <a:endParaRPr lang="en-US"/>
          </a:p>
        </p:txBody>
      </p:sp>
      <p:sp>
        <p:nvSpPr>
          <p:cNvPr id="234500" name="Rectangle 2"/>
          <p:cNvSpPr>
            <a:spLocks noGrp="1" noChangeArrowheads="1"/>
          </p:cNvSpPr>
          <p:nvPr>
            <p:ph type="title"/>
          </p:nvPr>
        </p:nvSpPr>
        <p:spPr/>
        <p:txBody>
          <a:bodyPr/>
          <a:lstStyle/>
          <a:p>
            <a:r>
              <a:rPr lang="en-US" smtClean="0"/>
              <a:t>CaSiO</a:t>
            </a:r>
            <a:r>
              <a:rPr lang="en-US" baseline="-25000" smtClean="0"/>
              <a:t>3</a:t>
            </a:r>
            <a:r>
              <a:rPr lang="en-US" smtClean="0"/>
              <a:t> Standard for Si K</a:t>
            </a:r>
            <a:r>
              <a:rPr lang="en-US" smtClean="0">
                <a:latin typeface="Symbol" pitchFamily="18" charset="2"/>
              </a:rPr>
              <a:t>a</a:t>
            </a:r>
            <a:r>
              <a:rPr lang="en-US" smtClean="0"/>
              <a:t> and Ca K</a:t>
            </a:r>
            <a:r>
              <a:rPr lang="en-US" smtClean="0">
                <a:latin typeface="Symbol" pitchFamily="18" charset="2"/>
              </a:rPr>
              <a:t>a</a:t>
            </a:r>
          </a:p>
        </p:txBody>
      </p:sp>
      <p:pic>
        <p:nvPicPr>
          <p:cNvPr id="234501" name="Picture 3"/>
          <p:cNvPicPr>
            <a:picLocks noChangeAspect="1" noChangeArrowheads="1"/>
          </p:cNvPicPr>
          <p:nvPr/>
        </p:nvPicPr>
        <p:blipFill>
          <a:blip r:embed="rId2" cstate="print"/>
          <a:srcRect/>
          <a:stretch>
            <a:fillRect/>
          </a:stretch>
        </p:blipFill>
        <p:spPr bwMode="auto">
          <a:xfrm>
            <a:off x="685800" y="990601"/>
            <a:ext cx="7805738" cy="4900613"/>
          </a:xfrm>
          <a:prstGeom prst="rect">
            <a:avLst/>
          </a:prstGeom>
          <a:noFill/>
          <a:ln w="12700">
            <a:solidFill>
              <a:schemeClr val="accent2"/>
            </a:solidFill>
            <a:miter lim="800000"/>
            <a:headEnd type="none" w="sm" len="sm"/>
            <a:tailEnd type="none" w="sm" len="sm"/>
          </a:ln>
        </p:spPr>
      </p:pic>
      <p:sp>
        <p:nvSpPr>
          <p:cNvPr id="234502" name="Text Box 4"/>
          <p:cNvSpPr txBox="1">
            <a:spLocks noChangeArrowheads="1"/>
          </p:cNvSpPr>
          <p:nvPr/>
        </p:nvSpPr>
        <p:spPr bwMode="auto">
          <a:xfrm>
            <a:off x="5410201" y="1295401"/>
            <a:ext cx="2819400" cy="4210664"/>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latin typeface="Times New Roman" pitchFamily="18" charset="0"/>
              </a:rPr>
              <a:t>CaSiO</a:t>
            </a:r>
            <a:r>
              <a:rPr lang="en-US" baseline="-25000">
                <a:solidFill>
                  <a:schemeClr val="bg1"/>
                </a:solidFill>
                <a:latin typeface="Times New Roman" pitchFamily="18" charset="0"/>
              </a:rPr>
              <a:t>3</a:t>
            </a:r>
            <a:r>
              <a:rPr lang="en-US">
                <a:solidFill>
                  <a:schemeClr val="bg1"/>
                </a:solidFill>
                <a:latin typeface="Times New Roman" pitchFamily="18" charset="0"/>
              </a:rPr>
              <a:t> is used as an EDS peak fitting standard for Si K</a:t>
            </a:r>
            <a:r>
              <a:rPr lang="en-US">
                <a:solidFill>
                  <a:schemeClr val="bg1"/>
                </a:solidFill>
                <a:latin typeface="Symbol" pitchFamily="18" charset="2"/>
              </a:rPr>
              <a:t>a</a:t>
            </a:r>
            <a:r>
              <a:rPr lang="en-US">
                <a:solidFill>
                  <a:schemeClr val="bg1"/>
                </a:solidFill>
                <a:latin typeface="Times New Roman" pitchFamily="18" charset="0"/>
              </a:rPr>
              <a:t> and Ca K</a:t>
            </a:r>
            <a:r>
              <a:rPr lang="en-US">
                <a:solidFill>
                  <a:schemeClr val="bg1"/>
                </a:solidFill>
                <a:latin typeface="Symbol" pitchFamily="18" charset="2"/>
              </a:rPr>
              <a:t>a</a:t>
            </a:r>
          </a:p>
          <a:p>
            <a:pPr>
              <a:spcBef>
                <a:spcPct val="50000"/>
              </a:spcBef>
            </a:pPr>
            <a:r>
              <a:rPr lang="en-US">
                <a:solidFill>
                  <a:schemeClr val="bg1"/>
                </a:solidFill>
                <a:latin typeface="Times New Roman" pitchFamily="18" charset="0"/>
              </a:rPr>
              <a:t>Oxygen will be calculated by stoichiometry</a:t>
            </a:r>
          </a:p>
          <a:p>
            <a:pPr>
              <a:spcBef>
                <a:spcPct val="50000"/>
              </a:spcBef>
            </a:pPr>
            <a:r>
              <a:rPr lang="en-US">
                <a:solidFill>
                  <a:schemeClr val="bg1"/>
                </a:solidFill>
                <a:latin typeface="Times New Roman" pitchFamily="18" charset="0"/>
              </a:rPr>
              <a:t>CaO is unstable under the electron beam.</a:t>
            </a: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Footer Placeholder 2"/>
          <p:cNvSpPr>
            <a:spLocks noGrp="1"/>
          </p:cNvSpPr>
          <p:nvPr>
            <p:ph type="ftr" sz="quarter" idx="10"/>
          </p:nvPr>
        </p:nvSpPr>
        <p:spPr/>
        <p:txBody>
          <a:bodyPr/>
          <a:lstStyle/>
          <a:p>
            <a:r>
              <a:rPr lang="en-US" smtClean="0"/>
              <a:t>Carpenter EPMA Overview 2013</a:t>
            </a:r>
            <a:endParaRPr lang="en-US"/>
          </a:p>
        </p:txBody>
      </p:sp>
      <p:sp>
        <p:nvSpPr>
          <p:cNvPr id="235523" name="Slide Number Placeholder 3"/>
          <p:cNvSpPr>
            <a:spLocks noGrp="1"/>
          </p:cNvSpPr>
          <p:nvPr>
            <p:ph type="sldNum" sz="quarter" idx="11"/>
          </p:nvPr>
        </p:nvSpPr>
        <p:spPr/>
        <p:txBody>
          <a:bodyPr/>
          <a:lstStyle/>
          <a:p>
            <a:fld id="{6D080C0D-796C-434F-B528-3694E47BE4BC}" type="slidenum">
              <a:rPr lang="en-US"/>
              <a:pPr/>
              <a:t>184</a:t>
            </a:fld>
            <a:endParaRPr lang="en-US"/>
          </a:p>
        </p:txBody>
      </p:sp>
      <p:sp>
        <p:nvSpPr>
          <p:cNvPr id="235524" name="Rectangle 2"/>
          <p:cNvSpPr>
            <a:spLocks noGrp="1" noChangeArrowheads="1"/>
          </p:cNvSpPr>
          <p:nvPr>
            <p:ph type="title"/>
          </p:nvPr>
        </p:nvSpPr>
        <p:spPr/>
        <p:txBody>
          <a:bodyPr/>
          <a:lstStyle/>
          <a:p>
            <a:r>
              <a:rPr lang="en-US" smtClean="0"/>
              <a:t>Anorthite Spectrum with ROI’s</a:t>
            </a:r>
          </a:p>
        </p:txBody>
      </p:sp>
      <p:pic>
        <p:nvPicPr>
          <p:cNvPr id="235525" name="Picture 3"/>
          <p:cNvPicPr>
            <a:picLocks noChangeAspect="1" noChangeArrowheads="1"/>
          </p:cNvPicPr>
          <p:nvPr/>
        </p:nvPicPr>
        <p:blipFill>
          <a:blip r:embed="rId2" cstate="print"/>
          <a:srcRect/>
          <a:stretch>
            <a:fillRect/>
          </a:stretch>
        </p:blipFill>
        <p:spPr bwMode="auto">
          <a:xfrm>
            <a:off x="762000" y="1143001"/>
            <a:ext cx="7797800" cy="4900613"/>
          </a:xfrm>
          <a:prstGeom prst="rect">
            <a:avLst/>
          </a:prstGeom>
          <a:noFill/>
          <a:ln w="12700">
            <a:solidFill>
              <a:schemeClr val="accent2"/>
            </a:solidFill>
            <a:miter lim="800000"/>
            <a:headEnd type="none" w="sm" len="sm"/>
            <a:tailEnd type="none" w="sm" len="sm"/>
          </a:ln>
        </p:spPr>
      </p:pic>
      <p:sp>
        <p:nvSpPr>
          <p:cNvPr id="235526" name="Text Box 4"/>
          <p:cNvSpPr txBox="1">
            <a:spLocks noChangeArrowheads="1"/>
          </p:cNvSpPr>
          <p:nvPr/>
        </p:nvSpPr>
        <p:spPr bwMode="auto">
          <a:xfrm>
            <a:off x="4267200" y="1447801"/>
            <a:ext cx="4114800"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latin typeface="Times New Roman" pitchFamily="18" charset="0"/>
              </a:rPr>
              <a:t>Anorthite with energy ROI’s for O K</a:t>
            </a:r>
            <a:r>
              <a:rPr lang="en-US">
                <a:solidFill>
                  <a:schemeClr val="bg1"/>
                </a:solidFill>
                <a:latin typeface="Symbol" pitchFamily="18" charset="2"/>
              </a:rPr>
              <a:t>a </a:t>
            </a:r>
            <a:r>
              <a:rPr lang="en-US">
                <a:solidFill>
                  <a:schemeClr val="bg1"/>
                </a:solidFill>
                <a:latin typeface="Times New Roman" pitchFamily="18" charset="0"/>
              </a:rPr>
              <a:t>Si K</a:t>
            </a:r>
            <a:r>
              <a:rPr lang="en-US">
                <a:solidFill>
                  <a:schemeClr val="bg1"/>
                </a:solidFill>
                <a:latin typeface="Symbol" pitchFamily="18" charset="2"/>
              </a:rPr>
              <a:t>a</a:t>
            </a:r>
            <a:r>
              <a:rPr lang="en-US">
                <a:solidFill>
                  <a:schemeClr val="bg1"/>
                </a:solidFill>
                <a:latin typeface="Times New Roman" pitchFamily="18" charset="0"/>
              </a:rPr>
              <a:t> and Ca K</a:t>
            </a:r>
            <a:r>
              <a:rPr lang="en-US">
                <a:solidFill>
                  <a:schemeClr val="bg1"/>
                </a:solidFill>
                <a:latin typeface="Symbol" pitchFamily="18" charset="2"/>
              </a:rPr>
              <a:t>a</a:t>
            </a: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Footer Placeholder 2"/>
          <p:cNvSpPr>
            <a:spLocks noGrp="1"/>
          </p:cNvSpPr>
          <p:nvPr>
            <p:ph type="ftr" sz="quarter" idx="10"/>
          </p:nvPr>
        </p:nvSpPr>
        <p:spPr/>
        <p:txBody>
          <a:bodyPr/>
          <a:lstStyle/>
          <a:p>
            <a:r>
              <a:rPr lang="en-US" smtClean="0"/>
              <a:t>Carpenter EPMA Overview 2013</a:t>
            </a:r>
            <a:endParaRPr lang="en-US"/>
          </a:p>
        </p:txBody>
      </p:sp>
      <p:sp>
        <p:nvSpPr>
          <p:cNvPr id="236547" name="Slide Number Placeholder 3"/>
          <p:cNvSpPr>
            <a:spLocks noGrp="1"/>
          </p:cNvSpPr>
          <p:nvPr>
            <p:ph type="sldNum" sz="quarter" idx="11"/>
          </p:nvPr>
        </p:nvSpPr>
        <p:spPr/>
        <p:txBody>
          <a:bodyPr/>
          <a:lstStyle/>
          <a:p>
            <a:fld id="{A521E355-7970-4962-B950-4C2E1EF69768}" type="slidenum">
              <a:rPr lang="en-US"/>
              <a:pPr/>
              <a:t>185</a:t>
            </a:fld>
            <a:endParaRPr lang="en-US"/>
          </a:p>
        </p:txBody>
      </p:sp>
      <p:sp>
        <p:nvSpPr>
          <p:cNvPr id="236548" name="Rectangle 2"/>
          <p:cNvSpPr>
            <a:spLocks noGrp="1" noChangeArrowheads="1"/>
          </p:cNvSpPr>
          <p:nvPr>
            <p:ph type="title"/>
          </p:nvPr>
        </p:nvSpPr>
        <p:spPr/>
        <p:txBody>
          <a:bodyPr/>
          <a:lstStyle/>
          <a:p>
            <a:r>
              <a:rPr lang="en-US" smtClean="0"/>
              <a:t>Anorthite Spectrum w. Oxygen (L) and Al (R) Peaks Stripped</a:t>
            </a:r>
          </a:p>
        </p:txBody>
      </p:sp>
      <p:pic>
        <p:nvPicPr>
          <p:cNvPr id="236549" name="Picture 3"/>
          <p:cNvPicPr>
            <a:picLocks noChangeAspect="1" noChangeArrowheads="1"/>
          </p:cNvPicPr>
          <p:nvPr/>
        </p:nvPicPr>
        <p:blipFill>
          <a:blip r:embed="rId2" cstate="print"/>
          <a:srcRect/>
          <a:stretch>
            <a:fillRect/>
          </a:stretch>
        </p:blipFill>
        <p:spPr bwMode="auto">
          <a:xfrm>
            <a:off x="838201" y="1524000"/>
            <a:ext cx="3427413" cy="4889500"/>
          </a:xfrm>
          <a:prstGeom prst="rect">
            <a:avLst/>
          </a:prstGeom>
          <a:noFill/>
          <a:ln w="12700">
            <a:solidFill>
              <a:schemeClr val="accent2"/>
            </a:solidFill>
            <a:miter lim="800000"/>
            <a:headEnd type="none" w="sm" len="sm"/>
            <a:tailEnd type="none" w="sm" len="sm"/>
          </a:ln>
        </p:spPr>
      </p:pic>
      <p:pic>
        <p:nvPicPr>
          <p:cNvPr id="236550" name="Picture 4"/>
          <p:cNvPicPr>
            <a:picLocks noChangeAspect="1" noChangeArrowheads="1"/>
          </p:cNvPicPr>
          <p:nvPr/>
        </p:nvPicPr>
        <p:blipFill>
          <a:blip r:embed="rId3" cstate="print"/>
          <a:srcRect/>
          <a:stretch>
            <a:fillRect/>
          </a:stretch>
        </p:blipFill>
        <p:spPr bwMode="auto">
          <a:xfrm>
            <a:off x="4724400" y="1524001"/>
            <a:ext cx="3473450" cy="4919663"/>
          </a:xfrm>
          <a:prstGeom prst="rect">
            <a:avLst/>
          </a:prstGeom>
          <a:noFill/>
          <a:ln w="12700">
            <a:solidFill>
              <a:schemeClr val="accent2"/>
            </a:solidFill>
            <a:miter lim="800000"/>
            <a:headEnd type="none" w="sm" len="sm"/>
            <a:tailEnd type="none" w="sm" len="sm"/>
          </a:ln>
        </p:spPr>
      </p:pic>
      <p:sp>
        <p:nvSpPr>
          <p:cNvPr id="236551" name="Text Box 5"/>
          <p:cNvSpPr txBox="1">
            <a:spLocks noChangeArrowheads="1"/>
          </p:cNvSpPr>
          <p:nvPr/>
        </p:nvSpPr>
        <p:spPr bwMode="auto">
          <a:xfrm>
            <a:off x="304800" y="4343400"/>
            <a:ext cx="20574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latin typeface="Times New Roman" pitchFamily="18" charset="0"/>
              </a:rPr>
              <a:t>O K</a:t>
            </a:r>
            <a:r>
              <a:rPr lang="en-US">
                <a:solidFill>
                  <a:schemeClr val="bg1"/>
                </a:solidFill>
                <a:latin typeface="Symbol" pitchFamily="18" charset="2"/>
              </a:rPr>
              <a:t>a </a:t>
            </a:r>
            <a:r>
              <a:rPr lang="en-US">
                <a:solidFill>
                  <a:schemeClr val="bg1"/>
                </a:solidFill>
                <a:latin typeface="Times New Roman" pitchFamily="18" charset="0"/>
              </a:rPr>
              <a:t>stripped</a:t>
            </a:r>
            <a:endParaRPr lang="en-US">
              <a:solidFill>
                <a:schemeClr val="bg1"/>
              </a:solidFill>
              <a:latin typeface="Symbol" pitchFamily="18" charset="2"/>
            </a:endParaRPr>
          </a:p>
        </p:txBody>
      </p:sp>
      <p:sp>
        <p:nvSpPr>
          <p:cNvPr id="236552" name="Line 6"/>
          <p:cNvSpPr>
            <a:spLocks noChangeShapeType="1"/>
          </p:cNvSpPr>
          <p:nvPr/>
        </p:nvSpPr>
        <p:spPr bwMode="auto">
          <a:xfrm>
            <a:off x="1295400" y="4876800"/>
            <a:ext cx="0" cy="838200"/>
          </a:xfrm>
          <a:prstGeom prst="line">
            <a:avLst/>
          </a:prstGeom>
          <a:noFill/>
          <a:ln w="38100">
            <a:solidFill>
              <a:schemeClr val="accent2"/>
            </a:solidFill>
            <a:round/>
            <a:headEnd/>
            <a:tailEnd type="triangle" w="med" len="lg"/>
          </a:ln>
        </p:spPr>
        <p:txBody>
          <a:bodyPr lIns="0" tIns="45716" rIns="0" bIns="45716">
            <a:spAutoFit/>
          </a:bodyPr>
          <a:lstStyle/>
          <a:p>
            <a:endParaRPr lang="en-US"/>
          </a:p>
        </p:txBody>
      </p:sp>
      <p:sp>
        <p:nvSpPr>
          <p:cNvPr id="236553" name="Text Box 7"/>
          <p:cNvSpPr txBox="1">
            <a:spLocks noChangeArrowheads="1"/>
          </p:cNvSpPr>
          <p:nvPr/>
        </p:nvSpPr>
        <p:spPr bwMode="auto">
          <a:xfrm>
            <a:off x="3810000" y="1904999"/>
            <a:ext cx="2057400" cy="461657"/>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latin typeface="Times New Roman" pitchFamily="18" charset="0"/>
              </a:rPr>
              <a:t>Al K</a:t>
            </a:r>
            <a:r>
              <a:rPr lang="en-US">
                <a:solidFill>
                  <a:schemeClr val="bg1"/>
                </a:solidFill>
                <a:latin typeface="Symbol" pitchFamily="18" charset="2"/>
              </a:rPr>
              <a:t>a </a:t>
            </a:r>
            <a:r>
              <a:rPr lang="en-US">
                <a:solidFill>
                  <a:schemeClr val="bg1"/>
                </a:solidFill>
                <a:latin typeface="Times New Roman" pitchFamily="18" charset="0"/>
              </a:rPr>
              <a:t>stripped</a:t>
            </a:r>
            <a:endParaRPr lang="en-US">
              <a:solidFill>
                <a:schemeClr val="bg1"/>
              </a:solidFill>
              <a:latin typeface="Symbol" pitchFamily="18" charset="2"/>
            </a:endParaRPr>
          </a:p>
        </p:txBody>
      </p:sp>
      <p:sp>
        <p:nvSpPr>
          <p:cNvPr id="236554" name="Line 8"/>
          <p:cNvSpPr>
            <a:spLocks noChangeShapeType="1"/>
          </p:cNvSpPr>
          <p:nvPr/>
        </p:nvSpPr>
        <p:spPr bwMode="auto">
          <a:xfrm>
            <a:off x="5105400" y="2362201"/>
            <a:ext cx="762000" cy="1066800"/>
          </a:xfrm>
          <a:prstGeom prst="line">
            <a:avLst/>
          </a:prstGeom>
          <a:noFill/>
          <a:ln w="38100">
            <a:solidFill>
              <a:schemeClr val="accent2"/>
            </a:solidFill>
            <a:round/>
            <a:headEnd/>
            <a:tailEnd type="triangle" w="med" len="lg"/>
          </a:ln>
        </p:spPr>
        <p:txBody>
          <a:bodyPr lIns="0" tIns="45716" rIns="0" bIns="45716">
            <a:spAutoFit/>
          </a:bodyPr>
          <a:lstStyle/>
          <a:p>
            <a:endParaRPr lang="en-US"/>
          </a:p>
        </p:txBody>
      </p:sp>
      <p:sp>
        <p:nvSpPr>
          <p:cNvPr id="236555" name="Text Box 9"/>
          <p:cNvSpPr txBox="1">
            <a:spLocks noChangeArrowheads="1"/>
          </p:cNvSpPr>
          <p:nvPr/>
        </p:nvSpPr>
        <p:spPr bwMode="auto">
          <a:xfrm>
            <a:off x="4343400" y="5486400"/>
            <a:ext cx="44958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latin typeface="Times New Roman" pitchFamily="18" charset="0"/>
              </a:rPr>
              <a:t>Si K</a:t>
            </a:r>
            <a:r>
              <a:rPr lang="en-US">
                <a:solidFill>
                  <a:schemeClr val="bg1"/>
                </a:solidFill>
                <a:latin typeface="Symbol" pitchFamily="18" charset="2"/>
              </a:rPr>
              <a:t>a </a:t>
            </a:r>
            <a:r>
              <a:rPr lang="en-US">
                <a:solidFill>
                  <a:schemeClr val="bg1"/>
                </a:solidFill>
                <a:latin typeface="Times New Roman" pitchFamily="18" charset="0"/>
              </a:rPr>
              <a:t>and Ca K</a:t>
            </a:r>
            <a:r>
              <a:rPr lang="en-US">
                <a:solidFill>
                  <a:schemeClr val="bg1"/>
                </a:solidFill>
                <a:latin typeface="Symbol" pitchFamily="18" charset="2"/>
              </a:rPr>
              <a:t>a</a:t>
            </a:r>
            <a:r>
              <a:rPr lang="en-US">
                <a:solidFill>
                  <a:schemeClr val="bg1"/>
                </a:solidFill>
                <a:latin typeface="Times New Roman" pitchFamily="18" charset="0"/>
              </a:rPr>
              <a:t> to be stripped…</a:t>
            </a: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Footer Placeholder 2"/>
          <p:cNvSpPr>
            <a:spLocks noGrp="1"/>
          </p:cNvSpPr>
          <p:nvPr>
            <p:ph type="ftr" sz="quarter" idx="10"/>
          </p:nvPr>
        </p:nvSpPr>
        <p:spPr/>
        <p:txBody>
          <a:bodyPr/>
          <a:lstStyle/>
          <a:p>
            <a:r>
              <a:rPr lang="en-US" smtClean="0"/>
              <a:t>Carpenter EPMA Overview 2013</a:t>
            </a:r>
            <a:endParaRPr lang="en-US"/>
          </a:p>
        </p:txBody>
      </p:sp>
      <p:sp>
        <p:nvSpPr>
          <p:cNvPr id="237571" name="Slide Number Placeholder 3"/>
          <p:cNvSpPr>
            <a:spLocks noGrp="1"/>
          </p:cNvSpPr>
          <p:nvPr>
            <p:ph type="sldNum" sz="quarter" idx="11"/>
          </p:nvPr>
        </p:nvSpPr>
        <p:spPr/>
        <p:txBody>
          <a:bodyPr/>
          <a:lstStyle/>
          <a:p>
            <a:fld id="{9753795D-F175-4B64-BB69-EEA51F701A2E}" type="slidenum">
              <a:rPr lang="en-US"/>
              <a:pPr/>
              <a:t>186</a:t>
            </a:fld>
            <a:endParaRPr lang="en-US"/>
          </a:p>
        </p:txBody>
      </p:sp>
      <p:sp>
        <p:nvSpPr>
          <p:cNvPr id="237572" name="Rectangle 2"/>
          <p:cNvSpPr>
            <a:spLocks noGrp="1" noChangeArrowheads="1"/>
          </p:cNvSpPr>
          <p:nvPr>
            <p:ph type="title"/>
          </p:nvPr>
        </p:nvSpPr>
        <p:spPr/>
        <p:txBody>
          <a:bodyPr/>
          <a:lstStyle/>
          <a:p>
            <a:r>
              <a:rPr lang="en-US" smtClean="0"/>
              <a:t>Anorthite Residual Spectrum</a:t>
            </a:r>
          </a:p>
        </p:txBody>
      </p:sp>
      <p:pic>
        <p:nvPicPr>
          <p:cNvPr id="237573" name="Picture 3"/>
          <p:cNvPicPr>
            <a:picLocks noChangeAspect="1" noChangeArrowheads="1"/>
          </p:cNvPicPr>
          <p:nvPr/>
        </p:nvPicPr>
        <p:blipFill>
          <a:blip r:embed="rId2" cstate="print"/>
          <a:srcRect/>
          <a:stretch>
            <a:fillRect/>
          </a:stretch>
        </p:blipFill>
        <p:spPr bwMode="auto">
          <a:xfrm>
            <a:off x="685801" y="1600200"/>
            <a:ext cx="7788275" cy="4887913"/>
          </a:xfrm>
          <a:prstGeom prst="rect">
            <a:avLst/>
          </a:prstGeom>
          <a:noFill/>
          <a:ln w="12700">
            <a:solidFill>
              <a:schemeClr val="accent2"/>
            </a:solidFill>
            <a:miter lim="800000"/>
            <a:headEnd type="none" w="sm" len="sm"/>
            <a:tailEnd type="none" w="sm" len="sm"/>
          </a:ln>
        </p:spPr>
      </p:pic>
      <p:sp>
        <p:nvSpPr>
          <p:cNvPr id="237574" name="Text Box 4"/>
          <p:cNvSpPr txBox="1">
            <a:spLocks noChangeArrowheads="1"/>
          </p:cNvSpPr>
          <p:nvPr/>
        </p:nvSpPr>
        <p:spPr bwMode="auto">
          <a:xfrm>
            <a:off x="304800" y="1295401"/>
            <a:ext cx="8458200" cy="271308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latin typeface="Times New Roman" pitchFamily="18" charset="0"/>
              </a:rPr>
              <a:t>Anorthite residual spectrum after O K</a:t>
            </a:r>
            <a:r>
              <a:rPr lang="en-US">
                <a:solidFill>
                  <a:schemeClr val="bg1"/>
                </a:solidFill>
                <a:latin typeface="Symbol" pitchFamily="18" charset="2"/>
              </a:rPr>
              <a:t>a </a:t>
            </a:r>
            <a:r>
              <a:rPr lang="en-US">
                <a:solidFill>
                  <a:schemeClr val="bg1"/>
                </a:solidFill>
                <a:latin typeface="Times New Roman" pitchFamily="18" charset="0"/>
              </a:rPr>
              <a:t>Si K</a:t>
            </a:r>
            <a:r>
              <a:rPr lang="en-US">
                <a:solidFill>
                  <a:schemeClr val="bg1"/>
                </a:solidFill>
                <a:latin typeface="Symbol" pitchFamily="18" charset="2"/>
              </a:rPr>
              <a:t>a</a:t>
            </a:r>
            <a:r>
              <a:rPr lang="en-US">
                <a:solidFill>
                  <a:schemeClr val="bg1"/>
                </a:solidFill>
                <a:latin typeface="Times New Roman" pitchFamily="18" charset="0"/>
              </a:rPr>
              <a:t> and Ca K</a:t>
            </a:r>
            <a:r>
              <a:rPr lang="en-US">
                <a:solidFill>
                  <a:schemeClr val="bg1"/>
                </a:solidFill>
                <a:latin typeface="Symbol" pitchFamily="18" charset="2"/>
              </a:rPr>
              <a:t>a </a:t>
            </a:r>
            <a:r>
              <a:rPr lang="en-US">
                <a:solidFill>
                  <a:schemeClr val="bg1"/>
                </a:solidFill>
                <a:latin typeface="Times New Roman" pitchFamily="18" charset="0"/>
              </a:rPr>
              <a:t>peaks all stripped. Only continuum should remain.</a:t>
            </a:r>
            <a:br>
              <a:rPr lang="en-US">
                <a:solidFill>
                  <a:schemeClr val="bg1"/>
                </a:solidFill>
                <a:latin typeface="Times New Roman" pitchFamily="18" charset="0"/>
              </a:rPr>
            </a:br>
            <a:r>
              <a:rPr lang="en-US">
                <a:solidFill>
                  <a:schemeClr val="bg1"/>
                </a:solidFill>
                <a:latin typeface="Times New Roman" pitchFamily="18" charset="0"/>
              </a:rPr>
              <a:t>Any missed elements are evident after stripping.  Also, a calibration error will be apparent with S-shaped residuals.</a:t>
            </a:r>
            <a:br>
              <a:rPr lang="en-US">
                <a:solidFill>
                  <a:schemeClr val="bg1"/>
                </a:solidFill>
                <a:latin typeface="Times New Roman" pitchFamily="18" charset="0"/>
              </a:rPr>
            </a:br>
            <a:r>
              <a:rPr lang="en-US">
                <a:solidFill>
                  <a:schemeClr val="bg1"/>
                </a:solidFill>
                <a:latin typeface="Times New Roman" pitchFamily="18" charset="0"/>
              </a:rPr>
              <a:t>The </a:t>
            </a:r>
            <a:r>
              <a:rPr lang="en-US">
                <a:solidFill>
                  <a:schemeClr val="bg1"/>
                </a:solidFill>
                <a:latin typeface="Symbol" pitchFamily="18" charset="2"/>
              </a:rPr>
              <a:t>c</a:t>
            </a:r>
            <a:r>
              <a:rPr lang="en-US" baseline="30000">
                <a:solidFill>
                  <a:schemeClr val="bg1"/>
                </a:solidFill>
                <a:latin typeface="Times New Roman" pitchFamily="18" charset="0"/>
              </a:rPr>
              <a:t>2</a:t>
            </a:r>
            <a:r>
              <a:rPr lang="en-US">
                <a:solidFill>
                  <a:schemeClr val="bg1"/>
                </a:solidFill>
                <a:latin typeface="Times New Roman" pitchFamily="18" charset="0"/>
              </a:rPr>
              <a:t> value is mathematical representation of this fit. If fitted peaks adequately represent the spectrum structure, then </a:t>
            </a:r>
            <a:r>
              <a:rPr lang="en-US">
                <a:solidFill>
                  <a:schemeClr val="bg1"/>
                </a:solidFill>
                <a:latin typeface="Symbol" pitchFamily="18" charset="2"/>
              </a:rPr>
              <a:t>c</a:t>
            </a:r>
            <a:r>
              <a:rPr lang="en-US" baseline="30000">
                <a:solidFill>
                  <a:schemeClr val="bg1"/>
                </a:solidFill>
                <a:latin typeface="Times New Roman" pitchFamily="18" charset="0"/>
              </a:rPr>
              <a:t>2</a:t>
            </a:r>
            <a:r>
              <a:rPr lang="en-US">
                <a:solidFill>
                  <a:schemeClr val="bg1"/>
                </a:solidFill>
                <a:latin typeface="Times New Roman" pitchFamily="18" charset="0"/>
              </a:rPr>
              <a:t> is minimized.</a:t>
            </a: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Footer Placeholder 2"/>
          <p:cNvSpPr>
            <a:spLocks noGrp="1"/>
          </p:cNvSpPr>
          <p:nvPr>
            <p:ph type="ftr" sz="quarter" idx="10"/>
          </p:nvPr>
        </p:nvSpPr>
        <p:spPr/>
        <p:txBody>
          <a:bodyPr/>
          <a:lstStyle/>
          <a:p>
            <a:r>
              <a:rPr lang="en-US" smtClean="0"/>
              <a:t>Carpenter EPMA Overview 2013</a:t>
            </a:r>
            <a:endParaRPr lang="en-US"/>
          </a:p>
        </p:txBody>
      </p:sp>
      <p:sp>
        <p:nvSpPr>
          <p:cNvPr id="238595" name="Slide Number Placeholder 3"/>
          <p:cNvSpPr>
            <a:spLocks noGrp="1"/>
          </p:cNvSpPr>
          <p:nvPr>
            <p:ph type="sldNum" sz="quarter" idx="11"/>
          </p:nvPr>
        </p:nvSpPr>
        <p:spPr/>
        <p:txBody>
          <a:bodyPr/>
          <a:lstStyle/>
          <a:p>
            <a:fld id="{6361D31C-CC3C-41DE-AE86-D583E926918D}" type="slidenum">
              <a:rPr lang="en-US"/>
              <a:pPr/>
              <a:t>187</a:t>
            </a:fld>
            <a:endParaRPr lang="en-US"/>
          </a:p>
        </p:txBody>
      </p:sp>
      <p:sp>
        <p:nvSpPr>
          <p:cNvPr id="238596" name="Rectangle 2"/>
          <p:cNvSpPr>
            <a:spLocks noGrp="1" noChangeArrowheads="1"/>
          </p:cNvSpPr>
          <p:nvPr>
            <p:ph type="title"/>
          </p:nvPr>
        </p:nvSpPr>
        <p:spPr/>
        <p:txBody>
          <a:bodyPr/>
          <a:lstStyle/>
          <a:p>
            <a:r>
              <a:rPr lang="en-US" smtClean="0"/>
              <a:t>Anorthite </a:t>
            </a:r>
            <a:r>
              <a:rPr lang="en-US" smtClean="0">
                <a:latin typeface="Symbol" pitchFamily="18" charset="2"/>
              </a:rPr>
              <a:t>m</a:t>
            </a:r>
            <a:r>
              <a:rPr lang="en-US" smtClean="0"/>
              <a:t>/</a:t>
            </a:r>
            <a:r>
              <a:rPr lang="en-US" smtClean="0">
                <a:latin typeface="Symbol" pitchFamily="18" charset="2"/>
              </a:rPr>
              <a:t>r</a:t>
            </a:r>
            <a:r>
              <a:rPr lang="en-US" smtClean="0"/>
              <a:t> vs. Energy</a:t>
            </a:r>
          </a:p>
        </p:txBody>
      </p:sp>
      <p:grpSp>
        <p:nvGrpSpPr>
          <p:cNvPr id="238597" name="Group 3"/>
          <p:cNvGrpSpPr>
            <a:grpSpLocks/>
          </p:cNvGrpSpPr>
          <p:nvPr/>
        </p:nvGrpSpPr>
        <p:grpSpPr bwMode="auto">
          <a:xfrm>
            <a:off x="147638" y="1371601"/>
            <a:ext cx="8326437" cy="5359400"/>
            <a:chOff x="93" y="864"/>
            <a:chExt cx="5245" cy="3376"/>
          </a:xfrm>
        </p:grpSpPr>
        <p:pic>
          <p:nvPicPr>
            <p:cNvPr id="238598" name="Picture 4"/>
            <p:cNvPicPr>
              <a:picLocks noChangeAspect="1" noChangeArrowheads="1"/>
            </p:cNvPicPr>
            <p:nvPr/>
          </p:nvPicPr>
          <p:blipFill>
            <a:blip r:embed="rId2" cstate="print"/>
            <a:srcRect/>
            <a:stretch>
              <a:fillRect/>
            </a:stretch>
          </p:blipFill>
          <p:spPr bwMode="auto">
            <a:xfrm>
              <a:off x="432" y="960"/>
              <a:ext cx="4906" cy="3099"/>
            </a:xfrm>
            <a:prstGeom prst="rect">
              <a:avLst/>
            </a:prstGeom>
            <a:noFill/>
            <a:ln w="12700">
              <a:solidFill>
                <a:schemeClr val="accent2"/>
              </a:solidFill>
              <a:miter lim="800000"/>
              <a:headEnd type="none" w="sm" len="sm"/>
              <a:tailEnd type="none" w="sm" len="sm"/>
            </a:ln>
          </p:spPr>
        </p:pic>
        <p:sp>
          <p:nvSpPr>
            <p:cNvPr id="238599" name="Text Box 5"/>
            <p:cNvSpPr txBox="1">
              <a:spLocks noChangeArrowheads="1"/>
            </p:cNvSpPr>
            <p:nvPr/>
          </p:nvSpPr>
          <p:spPr bwMode="auto">
            <a:xfrm>
              <a:off x="2736" y="864"/>
              <a:ext cx="2592" cy="1318"/>
            </a:xfrm>
            <a:prstGeom prst="rect">
              <a:avLst/>
            </a:prstGeom>
            <a:solidFill>
              <a:schemeClr val="tx1"/>
            </a:solidFill>
            <a:ln w="12700">
              <a:solidFill>
                <a:schemeClr val="accent2"/>
              </a:solid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This is the curve for </a:t>
              </a:r>
              <a:r>
                <a:rPr lang="en-US" sz="2000" dirty="0">
                  <a:solidFill>
                    <a:schemeClr val="bg1"/>
                  </a:solidFill>
                  <a:latin typeface="Symbol" pitchFamily="18" charset="2"/>
                </a:rPr>
                <a:t>m</a:t>
              </a:r>
              <a:r>
                <a:rPr lang="en-US" sz="2000" dirty="0">
                  <a:solidFill>
                    <a:schemeClr val="bg1"/>
                  </a:solidFill>
                  <a:latin typeface="Times New Roman" pitchFamily="18" charset="0"/>
                </a:rPr>
                <a:t>/</a:t>
              </a:r>
              <a:r>
                <a:rPr lang="en-US" sz="2000" dirty="0">
                  <a:solidFill>
                    <a:schemeClr val="bg1"/>
                  </a:solidFill>
                  <a:latin typeface="Symbol" pitchFamily="18" charset="2"/>
                </a:rPr>
                <a:t>r</a:t>
              </a:r>
              <a:r>
                <a:rPr lang="en-US" sz="2000" dirty="0">
                  <a:solidFill>
                    <a:schemeClr val="bg1"/>
                  </a:solidFill>
                  <a:latin typeface="Times New Roman" pitchFamily="18" charset="0"/>
                </a:rPr>
                <a:t> for Anorthite showing changes at x-ray absorption edges.</a:t>
              </a:r>
            </a:p>
            <a:p>
              <a:pPr>
                <a:spcBef>
                  <a:spcPct val="50000"/>
                </a:spcBef>
              </a:pPr>
              <a:r>
                <a:rPr lang="en-US" sz="2000" dirty="0">
                  <a:solidFill>
                    <a:schemeClr val="bg1"/>
                  </a:solidFill>
                  <a:latin typeface="Times New Roman" pitchFamily="18" charset="0"/>
                </a:rPr>
                <a:t>Note increasing absorption with decreasing energy and edges for the K and L edges of O, Al, Si, and Ca.</a:t>
              </a:r>
            </a:p>
          </p:txBody>
        </p:sp>
        <p:sp>
          <p:nvSpPr>
            <p:cNvPr id="238600" name="Text Box 6"/>
            <p:cNvSpPr txBox="1">
              <a:spLocks noChangeArrowheads="1"/>
            </p:cNvSpPr>
            <p:nvPr/>
          </p:nvSpPr>
          <p:spPr bwMode="auto">
            <a:xfrm>
              <a:off x="2352" y="3408"/>
              <a:ext cx="2784" cy="258"/>
            </a:xfrm>
            <a:prstGeom prst="rect">
              <a:avLst/>
            </a:prstGeom>
            <a:solidFill>
              <a:schemeClr val="tx1"/>
            </a:solidFill>
            <a:ln w="12700">
              <a:solidFill>
                <a:schemeClr val="accent2"/>
              </a:solid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Edge markers for Si K and </a:t>
              </a:r>
              <a:r>
                <a:rPr lang="en-US" sz="2000" dirty="0" err="1">
                  <a:solidFill>
                    <a:schemeClr val="bg1"/>
                  </a:solidFill>
                  <a:latin typeface="Times New Roman" pitchFamily="18" charset="0"/>
                </a:rPr>
                <a:t>and</a:t>
              </a:r>
              <a:r>
                <a:rPr lang="en-US" sz="2000" dirty="0">
                  <a:solidFill>
                    <a:schemeClr val="bg1"/>
                  </a:solidFill>
                  <a:latin typeface="Times New Roman" pitchFamily="18" charset="0"/>
                </a:rPr>
                <a:t> L edges.</a:t>
              </a:r>
            </a:p>
          </p:txBody>
        </p:sp>
        <p:sp>
          <p:nvSpPr>
            <p:cNvPr id="238601" name="Text Box 7"/>
            <p:cNvSpPr txBox="1">
              <a:spLocks noChangeArrowheads="1"/>
            </p:cNvSpPr>
            <p:nvPr/>
          </p:nvSpPr>
          <p:spPr bwMode="auto">
            <a:xfrm>
              <a:off x="4080" y="2400"/>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Ca K</a:t>
              </a:r>
            </a:p>
          </p:txBody>
        </p:sp>
        <p:sp>
          <p:nvSpPr>
            <p:cNvPr id="238602" name="Text Box 8"/>
            <p:cNvSpPr txBox="1">
              <a:spLocks noChangeArrowheads="1"/>
            </p:cNvSpPr>
            <p:nvPr/>
          </p:nvSpPr>
          <p:spPr bwMode="auto">
            <a:xfrm>
              <a:off x="2064" y="2544"/>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Si K</a:t>
              </a:r>
            </a:p>
          </p:txBody>
        </p:sp>
        <p:sp>
          <p:nvSpPr>
            <p:cNvPr id="238603" name="Text Box 9"/>
            <p:cNvSpPr txBox="1">
              <a:spLocks noChangeArrowheads="1"/>
            </p:cNvSpPr>
            <p:nvPr/>
          </p:nvSpPr>
          <p:spPr bwMode="auto">
            <a:xfrm>
              <a:off x="1728" y="2016"/>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Al K</a:t>
              </a:r>
            </a:p>
          </p:txBody>
        </p:sp>
        <p:sp>
          <p:nvSpPr>
            <p:cNvPr id="238604" name="Text Box 10"/>
            <p:cNvSpPr txBox="1">
              <a:spLocks noChangeArrowheads="1"/>
            </p:cNvSpPr>
            <p:nvPr/>
          </p:nvSpPr>
          <p:spPr bwMode="auto">
            <a:xfrm>
              <a:off x="1056" y="1680"/>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O K</a:t>
              </a:r>
            </a:p>
          </p:txBody>
        </p:sp>
        <p:sp>
          <p:nvSpPr>
            <p:cNvPr id="238605" name="Text Box 11"/>
            <p:cNvSpPr txBox="1">
              <a:spLocks noChangeArrowheads="1"/>
            </p:cNvSpPr>
            <p:nvPr/>
          </p:nvSpPr>
          <p:spPr bwMode="auto">
            <a:xfrm>
              <a:off x="720" y="2208"/>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Ca L</a:t>
              </a:r>
            </a:p>
          </p:txBody>
        </p:sp>
        <p:sp>
          <p:nvSpPr>
            <p:cNvPr id="238606" name="Text Box 12"/>
            <p:cNvSpPr txBox="1">
              <a:spLocks noChangeArrowheads="1"/>
            </p:cNvSpPr>
            <p:nvPr/>
          </p:nvSpPr>
          <p:spPr bwMode="auto">
            <a:xfrm>
              <a:off x="624" y="1248"/>
              <a:ext cx="720"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Al, Si L</a:t>
              </a:r>
            </a:p>
          </p:txBody>
        </p:sp>
        <p:sp>
          <p:nvSpPr>
            <p:cNvPr id="238607" name="Text Box 13"/>
            <p:cNvSpPr txBox="1">
              <a:spLocks noChangeArrowheads="1"/>
            </p:cNvSpPr>
            <p:nvPr/>
          </p:nvSpPr>
          <p:spPr bwMode="auto">
            <a:xfrm>
              <a:off x="2208" y="3984"/>
              <a:ext cx="1152"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Photon Energy</a:t>
              </a:r>
            </a:p>
          </p:txBody>
        </p:sp>
        <p:sp>
          <p:nvSpPr>
            <p:cNvPr id="238608" name="Text Box 14"/>
            <p:cNvSpPr txBox="1">
              <a:spLocks noChangeArrowheads="1"/>
            </p:cNvSpPr>
            <p:nvPr/>
          </p:nvSpPr>
          <p:spPr bwMode="auto">
            <a:xfrm flipV="1">
              <a:off x="93" y="2256"/>
              <a:ext cx="349" cy="432"/>
            </a:xfrm>
            <a:prstGeom prst="rect">
              <a:avLst/>
            </a:prstGeom>
            <a:solidFill>
              <a:srgbClr val="FFFFFF"/>
            </a:solidFill>
            <a:ln w="12700">
              <a:noFill/>
              <a:miter lim="800000"/>
              <a:headEnd type="none" w="sm" len="sm"/>
              <a:tailEnd type="none" w="sm" len="sm"/>
            </a:ln>
          </p:spPr>
          <p:txBody>
            <a:bodyPr vert="eaVert">
              <a:spAutoFit/>
            </a:bodyPr>
            <a:lstStyle/>
            <a:p>
              <a:pPr>
                <a:spcBef>
                  <a:spcPct val="50000"/>
                </a:spcBef>
              </a:pPr>
              <a:r>
                <a:rPr lang="en-US" b="1">
                  <a:solidFill>
                    <a:schemeClr val="bg1"/>
                  </a:solidFill>
                  <a:latin typeface="Symbol" pitchFamily="18" charset="2"/>
                </a:rPr>
                <a:t>m</a:t>
              </a:r>
              <a:r>
                <a:rPr lang="en-US" b="1">
                  <a:solidFill>
                    <a:schemeClr val="bg1"/>
                  </a:solidFill>
                  <a:latin typeface="Times New Roman" pitchFamily="18" charset="0"/>
                </a:rPr>
                <a:t> / </a:t>
              </a:r>
              <a:r>
                <a:rPr lang="en-US" b="1">
                  <a:solidFill>
                    <a:schemeClr val="bg1"/>
                  </a:solidFill>
                  <a:latin typeface="Symbol" pitchFamily="18" charset="2"/>
                </a:rPr>
                <a:t>r</a:t>
              </a:r>
            </a:p>
          </p:txBody>
        </p:sp>
      </p:gr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Footer Placeholder 2"/>
          <p:cNvSpPr>
            <a:spLocks noGrp="1"/>
          </p:cNvSpPr>
          <p:nvPr>
            <p:ph type="ftr" sz="quarter" idx="10"/>
          </p:nvPr>
        </p:nvSpPr>
        <p:spPr/>
        <p:txBody>
          <a:bodyPr/>
          <a:lstStyle/>
          <a:p>
            <a:r>
              <a:rPr lang="en-US" smtClean="0"/>
              <a:t>Carpenter EPMA Overview 2013</a:t>
            </a:r>
            <a:endParaRPr lang="en-US"/>
          </a:p>
        </p:txBody>
      </p:sp>
      <p:sp>
        <p:nvSpPr>
          <p:cNvPr id="239619" name="Slide Number Placeholder 3"/>
          <p:cNvSpPr>
            <a:spLocks noGrp="1"/>
          </p:cNvSpPr>
          <p:nvPr>
            <p:ph type="sldNum" sz="quarter" idx="11"/>
          </p:nvPr>
        </p:nvSpPr>
        <p:spPr/>
        <p:txBody>
          <a:bodyPr/>
          <a:lstStyle/>
          <a:p>
            <a:fld id="{2D23C68C-D2D4-4318-9CE2-038216AB9E35}" type="slidenum">
              <a:rPr lang="en-US"/>
              <a:pPr/>
              <a:t>188</a:t>
            </a:fld>
            <a:endParaRPr lang="en-US"/>
          </a:p>
        </p:txBody>
      </p:sp>
      <p:sp>
        <p:nvSpPr>
          <p:cNvPr id="239620" name="Rectangle 2"/>
          <p:cNvSpPr>
            <a:spLocks noGrp="1" noChangeArrowheads="1"/>
          </p:cNvSpPr>
          <p:nvPr>
            <p:ph type="title"/>
          </p:nvPr>
        </p:nvSpPr>
        <p:spPr>
          <a:xfrm>
            <a:off x="227014" y="90488"/>
            <a:ext cx="8610599" cy="523875"/>
          </a:xfrm>
        </p:spPr>
        <p:txBody>
          <a:bodyPr/>
          <a:lstStyle/>
          <a:p>
            <a:r>
              <a:rPr lang="en-US" sz="2800" dirty="0" smtClean="0"/>
              <a:t>Anorthite f(</a:t>
            </a:r>
            <a:r>
              <a:rPr lang="en-US" sz="2800" dirty="0" smtClean="0">
                <a:latin typeface="Symbol" pitchFamily="18" charset="2"/>
              </a:rPr>
              <a:t>c</a:t>
            </a:r>
            <a:r>
              <a:rPr lang="en-US" sz="2800" dirty="0" smtClean="0"/>
              <a:t>) vs. Energy</a:t>
            </a:r>
            <a:br>
              <a:rPr lang="en-US" sz="2800" dirty="0" smtClean="0"/>
            </a:br>
            <a:r>
              <a:rPr lang="en-US" sz="2800" dirty="0" smtClean="0"/>
              <a:t>f(</a:t>
            </a:r>
            <a:r>
              <a:rPr lang="en-US" sz="2800" dirty="0" smtClean="0">
                <a:latin typeface="Symbol" pitchFamily="18" charset="2"/>
              </a:rPr>
              <a:t>c</a:t>
            </a:r>
            <a:r>
              <a:rPr lang="en-US" sz="2800" dirty="0" smtClean="0"/>
              <a:t>) = emitted / generated intensity</a:t>
            </a:r>
          </a:p>
        </p:txBody>
      </p:sp>
      <p:grpSp>
        <p:nvGrpSpPr>
          <p:cNvPr id="239621" name="Group 3"/>
          <p:cNvGrpSpPr>
            <a:grpSpLocks/>
          </p:cNvGrpSpPr>
          <p:nvPr/>
        </p:nvGrpSpPr>
        <p:grpSpPr bwMode="auto">
          <a:xfrm>
            <a:off x="207962" y="1447801"/>
            <a:ext cx="8351838" cy="5207001"/>
            <a:chOff x="131" y="912"/>
            <a:chExt cx="5261" cy="3280"/>
          </a:xfrm>
        </p:grpSpPr>
        <p:pic>
          <p:nvPicPr>
            <p:cNvPr id="239622" name="Picture 4"/>
            <p:cNvPicPr>
              <a:picLocks noChangeAspect="1" noChangeArrowheads="1"/>
            </p:cNvPicPr>
            <p:nvPr/>
          </p:nvPicPr>
          <p:blipFill>
            <a:blip r:embed="rId2" cstate="print"/>
            <a:srcRect/>
            <a:stretch>
              <a:fillRect/>
            </a:stretch>
          </p:blipFill>
          <p:spPr bwMode="auto">
            <a:xfrm>
              <a:off x="480" y="912"/>
              <a:ext cx="4912" cy="3097"/>
            </a:xfrm>
            <a:prstGeom prst="rect">
              <a:avLst/>
            </a:prstGeom>
            <a:noFill/>
            <a:ln w="12700">
              <a:solidFill>
                <a:schemeClr val="accent2"/>
              </a:solidFill>
              <a:miter lim="800000"/>
              <a:headEnd type="none" w="sm" len="sm"/>
              <a:tailEnd type="none" w="sm" len="sm"/>
            </a:ln>
          </p:spPr>
        </p:pic>
        <p:sp>
          <p:nvSpPr>
            <p:cNvPr id="239623" name="Text Box 5"/>
            <p:cNvSpPr txBox="1">
              <a:spLocks noChangeArrowheads="1"/>
            </p:cNvSpPr>
            <p:nvPr/>
          </p:nvSpPr>
          <p:spPr bwMode="auto">
            <a:xfrm>
              <a:off x="2736" y="2208"/>
              <a:ext cx="2592" cy="1512"/>
            </a:xfrm>
            <a:prstGeom prst="rect">
              <a:avLst/>
            </a:prstGeom>
            <a:solidFill>
              <a:schemeClr val="tx1"/>
            </a:solidFill>
            <a:ln w="12700">
              <a:solidFill>
                <a:schemeClr val="accent2"/>
              </a:solid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This is the curve for f(</a:t>
              </a:r>
              <a:r>
                <a:rPr lang="en-US" sz="2000" dirty="0">
                  <a:solidFill>
                    <a:schemeClr val="bg1"/>
                  </a:solidFill>
                  <a:latin typeface="Symbol" pitchFamily="18" charset="2"/>
                </a:rPr>
                <a:t>c</a:t>
              </a:r>
              <a:r>
                <a:rPr lang="en-US" sz="2000" dirty="0">
                  <a:solidFill>
                    <a:schemeClr val="bg1"/>
                  </a:solidFill>
                  <a:latin typeface="Times New Roman" pitchFamily="18" charset="0"/>
                </a:rPr>
                <a:t>) for Anorthite showing changes at x-ray absorption edges.  It is the compliment of the </a:t>
              </a:r>
              <a:r>
                <a:rPr lang="en-US" sz="2000" dirty="0">
                  <a:solidFill>
                    <a:schemeClr val="bg1"/>
                  </a:solidFill>
                  <a:latin typeface="Symbol" pitchFamily="18" charset="2"/>
                </a:rPr>
                <a:t>m</a:t>
              </a:r>
              <a:r>
                <a:rPr lang="en-US" sz="2000" dirty="0">
                  <a:solidFill>
                    <a:schemeClr val="bg1"/>
                  </a:solidFill>
                  <a:latin typeface="Times New Roman" pitchFamily="18" charset="0"/>
                </a:rPr>
                <a:t>/</a:t>
              </a:r>
              <a:r>
                <a:rPr lang="en-US" sz="2000" dirty="0">
                  <a:solidFill>
                    <a:schemeClr val="bg1"/>
                  </a:solidFill>
                  <a:latin typeface="Symbol" pitchFamily="18" charset="2"/>
                </a:rPr>
                <a:t>r</a:t>
              </a:r>
              <a:r>
                <a:rPr lang="en-US" sz="2000" dirty="0">
                  <a:solidFill>
                    <a:schemeClr val="bg1"/>
                  </a:solidFill>
                  <a:latin typeface="Times New Roman" pitchFamily="18" charset="0"/>
                </a:rPr>
                <a:t> curve.</a:t>
              </a:r>
            </a:p>
            <a:p>
              <a:pPr>
                <a:spcBef>
                  <a:spcPct val="50000"/>
                </a:spcBef>
              </a:pPr>
              <a:r>
                <a:rPr lang="en-US" sz="2000" dirty="0">
                  <a:solidFill>
                    <a:schemeClr val="bg1"/>
                  </a:solidFill>
                  <a:latin typeface="Times New Roman" pitchFamily="18" charset="0"/>
                </a:rPr>
                <a:t>Note increasing absorption with decreasing energy and edges for the K and L edges of O, Al, Si, and Ca.</a:t>
              </a:r>
            </a:p>
          </p:txBody>
        </p:sp>
        <p:sp>
          <p:nvSpPr>
            <p:cNvPr id="239624" name="Text Box 6"/>
            <p:cNvSpPr txBox="1">
              <a:spLocks noChangeArrowheads="1"/>
            </p:cNvSpPr>
            <p:nvPr/>
          </p:nvSpPr>
          <p:spPr bwMode="auto">
            <a:xfrm>
              <a:off x="4032" y="1056"/>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Ca K</a:t>
              </a:r>
            </a:p>
          </p:txBody>
        </p:sp>
        <p:sp>
          <p:nvSpPr>
            <p:cNvPr id="239625" name="Text Box 7"/>
            <p:cNvSpPr txBox="1">
              <a:spLocks noChangeArrowheads="1"/>
            </p:cNvSpPr>
            <p:nvPr/>
          </p:nvSpPr>
          <p:spPr bwMode="auto">
            <a:xfrm>
              <a:off x="2064" y="2688"/>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Si K</a:t>
              </a:r>
            </a:p>
          </p:txBody>
        </p:sp>
        <p:sp>
          <p:nvSpPr>
            <p:cNvPr id="239626" name="Text Box 8"/>
            <p:cNvSpPr txBox="1">
              <a:spLocks noChangeArrowheads="1"/>
            </p:cNvSpPr>
            <p:nvPr/>
          </p:nvSpPr>
          <p:spPr bwMode="auto">
            <a:xfrm>
              <a:off x="1680" y="1728"/>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Al K</a:t>
              </a:r>
            </a:p>
          </p:txBody>
        </p:sp>
        <p:sp>
          <p:nvSpPr>
            <p:cNvPr id="239627" name="Text Box 9"/>
            <p:cNvSpPr txBox="1">
              <a:spLocks noChangeArrowheads="1"/>
            </p:cNvSpPr>
            <p:nvPr/>
          </p:nvSpPr>
          <p:spPr bwMode="auto">
            <a:xfrm>
              <a:off x="960" y="3072"/>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O K</a:t>
              </a:r>
            </a:p>
          </p:txBody>
        </p:sp>
        <p:sp>
          <p:nvSpPr>
            <p:cNvPr id="239628" name="Text Box 10"/>
            <p:cNvSpPr txBox="1">
              <a:spLocks noChangeArrowheads="1"/>
            </p:cNvSpPr>
            <p:nvPr/>
          </p:nvSpPr>
          <p:spPr bwMode="auto">
            <a:xfrm>
              <a:off x="720" y="2736"/>
              <a:ext cx="528"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Ca L</a:t>
              </a:r>
            </a:p>
          </p:txBody>
        </p:sp>
        <p:sp>
          <p:nvSpPr>
            <p:cNvPr id="239629" name="Text Box 11"/>
            <p:cNvSpPr txBox="1">
              <a:spLocks noChangeArrowheads="1"/>
            </p:cNvSpPr>
            <p:nvPr/>
          </p:nvSpPr>
          <p:spPr bwMode="auto">
            <a:xfrm>
              <a:off x="384" y="3840"/>
              <a:ext cx="720"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Al, Si L</a:t>
              </a:r>
            </a:p>
          </p:txBody>
        </p:sp>
        <p:sp>
          <p:nvSpPr>
            <p:cNvPr id="239630" name="Text Box 12"/>
            <p:cNvSpPr txBox="1">
              <a:spLocks noChangeArrowheads="1"/>
            </p:cNvSpPr>
            <p:nvPr/>
          </p:nvSpPr>
          <p:spPr bwMode="auto">
            <a:xfrm>
              <a:off x="2544" y="3936"/>
              <a:ext cx="720" cy="256"/>
            </a:xfrm>
            <a:prstGeom prst="rect">
              <a:avLst/>
            </a:prstGeom>
            <a:solidFill>
              <a:srgbClr val="FFFFFF"/>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Energy</a:t>
              </a:r>
            </a:p>
          </p:txBody>
        </p:sp>
        <p:sp>
          <p:nvSpPr>
            <p:cNvPr id="239631" name="Text Box 13"/>
            <p:cNvSpPr txBox="1">
              <a:spLocks noChangeArrowheads="1"/>
            </p:cNvSpPr>
            <p:nvPr/>
          </p:nvSpPr>
          <p:spPr bwMode="auto">
            <a:xfrm flipV="1">
              <a:off x="131" y="2160"/>
              <a:ext cx="359" cy="432"/>
            </a:xfrm>
            <a:prstGeom prst="rect">
              <a:avLst/>
            </a:prstGeom>
            <a:solidFill>
              <a:srgbClr val="FFFFFF"/>
            </a:solidFill>
            <a:ln w="12700">
              <a:noFill/>
              <a:miter lim="800000"/>
              <a:headEnd type="none" w="sm" len="sm"/>
              <a:tailEnd type="none" w="sm" len="sm"/>
            </a:ln>
          </p:spPr>
          <p:txBody>
            <a:bodyPr vert="eaVert">
              <a:spAutoFit/>
            </a:bodyPr>
            <a:lstStyle/>
            <a:p>
              <a:pPr>
                <a:spcBef>
                  <a:spcPct val="50000"/>
                </a:spcBef>
              </a:pPr>
              <a:r>
                <a:rPr lang="en-US">
                  <a:solidFill>
                    <a:schemeClr val="bg1"/>
                  </a:solidFill>
                  <a:latin typeface="Times New Roman" pitchFamily="18" charset="0"/>
                </a:rPr>
                <a:t>f(</a:t>
              </a:r>
              <a:r>
                <a:rPr lang="en-US">
                  <a:solidFill>
                    <a:schemeClr val="bg1"/>
                  </a:solidFill>
                  <a:latin typeface="Symbol" pitchFamily="18" charset="2"/>
                </a:rPr>
                <a:t>c</a:t>
              </a:r>
              <a:r>
                <a:rPr lang="en-US">
                  <a:solidFill>
                    <a:schemeClr val="bg1"/>
                  </a:solidFill>
                  <a:latin typeface="Times New Roman" pitchFamily="18" charset="0"/>
                </a:rPr>
                <a:t>)</a:t>
              </a:r>
            </a:p>
          </p:txBody>
        </p:sp>
      </p:gr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Footer Placeholder 3"/>
          <p:cNvSpPr>
            <a:spLocks noGrp="1"/>
          </p:cNvSpPr>
          <p:nvPr>
            <p:ph type="ftr" sz="quarter" idx="10"/>
          </p:nvPr>
        </p:nvSpPr>
        <p:spPr/>
        <p:txBody>
          <a:bodyPr/>
          <a:lstStyle/>
          <a:p>
            <a:r>
              <a:rPr lang="en-US" smtClean="0"/>
              <a:t>Carpenter EPMA Overview 2013</a:t>
            </a:r>
            <a:endParaRPr lang="en-US"/>
          </a:p>
        </p:txBody>
      </p:sp>
      <p:sp>
        <p:nvSpPr>
          <p:cNvPr id="240643" name="Slide Number Placeholder 4"/>
          <p:cNvSpPr>
            <a:spLocks noGrp="1"/>
          </p:cNvSpPr>
          <p:nvPr>
            <p:ph type="sldNum" sz="quarter" idx="11"/>
          </p:nvPr>
        </p:nvSpPr>
        <p:spPr/>
        <p:txBody>
          <a:bodyPr/>
          <a:lstStyle/>
          <a:p>
            <a:fld id="{4278A160-5499-4CF3-BBF3-8E1FE7BAF08D}" type="slidenum">
              <a:rPr lang="en-US"/>
              <a:pPr/>
              <a:t>189</a:t>
            </a:fld>
            <a:endParaRPr lang="en-US"/>
          </a:p>
        </p:txBody>
      </p:sp>
      <p:sp>
        <p:nvSpPr>
          <p:cNvPr id="240644" name="Rectangle 2"/>
          <p:cNvSpPr>
            <a:spLocks noGrp="1" noChangeArrowheads="1"/>
          </p:cNvSpPr>
          <p:nvPr>
            <p:ph type="title"/>
          </p:nvPr>
        </p:nvSpPr>
        <p:spPr>
          <a:xfrm>
            <a:off x="227014" y="90488"/>
            <a:ext cx="8610599" cy="381000"/>
          </a:xfrm>
        </p:spPr>
        <p:txBody>
          <a:bodyPr/>
          <a:lstStyle/>
          <a:p>
            <a:r>
              <a:rPr lang="en-US" smtClean="0"/>
              <a:t>ZAF Example—Standards</a:t>
            </a:r>
            <a:endParaRPr lang="en-US" baseline="-25000" smtClean="0"/>
          </a:p>
        </p:txBody>
      </p:sp>
      <p:graphicFrame>
        <p:nvGraphicFramePr>
          <p:cNvPr id="675957" name="Group 117"/>
          <p:cNvGraphicFramePr>
            <a:graphicFrameLocks noGrp="1"/>
          </p:cNvGraphicFramePr>
          <p:nvPr>
            <p:ph type="tbl" idx="1"/>
          </p:nvPr>
        </p:nvGraphicFramePr>
        <p:xfrm>
          <a:off x="228601" y="914401"/>
          <a:ext cx="6096000" cy="1287463"/>
        </p:xfrm>
        <a:graphic>
          <a:graphicData uri="http://schemas.openxmlformats.org/drawingml/2006/table">
            <a:tbl>
              <a:tblPr/>
              <a:tblGrid>
                <a:gridCol w="630238"/>
                <a:gridCol w="1069975"/>
                <a:gridCol w="866775"/>
                <a:gridCol w="866775"/>
                <a:gridCol w="841375"/>
                <a:gridCol w="839787"/>
                <a:gridCol w="981075"/>
              </a:tblGrid>
              <a:tr h="44926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K-purel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C wt%</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4572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Al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0.4187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1.041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1.214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1.264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52.93</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3810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O</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47.07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graphicFrame>
        <p:nvGraphicFramePr>
          <p:cNvPr id="675958" name="Group 118"/>
          <p:cNvGraphicFramePr>
            <a:graphicFrameLocks noGrp="1"/>
          </p:cNvGraphicFramePr>
          <p:nvPr/>
        </p:nvGraphicFramePr>
        <p:xfrm>
          <a:off x="228601" y="3886201"/>
          <a:ext cx="6096000" cy="1676400"/>
        </p:xfrm>
        <a:graphic>
          <a:graphicData uri="http://schemas.openxmlformats.org/drawingml/2006/table">
            <a:tbl>
              <a:tblPr/>
              <a:tblGrid>
                <a:gridCol w="630238"/>
                <a:gridCol w="1122362"/>
                <a:gridCol w="841375"/>
                <a:gridCol w="839788"/>
                <a:gridCol w="839787"/>
                <a:gridCol w="842963"/>
                <a:gridCol w="979487"/>
              </a:tblGrid>
              <a:tr h="3937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K-purel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C wt%</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43656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Si</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0.1982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1.012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1.211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0.996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1.220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24.18</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52437">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Ca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0.3189</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1.050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1.030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1.082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34.50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3937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O</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41.32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sp>
        <p:nvSpPr>
          <p:cNvPr id="240721" name="Text Box 79"/>
          <p:cNvSpPr txBox="1">
            <a:spLocks noChangeArrowheads="1"/>
          </p:cNvSpPr>
          <p:nvPr/>
        </p:nvSpPr>
        <p:spPr bwMode="auto">
          <a:xfrm>
            <a:off x="6400800" y="914401"/>
            <a:ext cx="2573338" cy="121549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Al</a:t>
            </a:r>
            <a:r>
              <a:rPr lang="en-US" baseline="-25000">
                <a:solidFill>
                  <a:schemeClr val="bg1"/>
                </a:solidFill>
                <a:latin typeface="Times New Roman" pitchFamily="18" charset="0"/>
              </a:rPr>
              <a:t>2</a:t>
            </a:r>
            <a:r>
              <a:rPr lang="en-US">
                <a:solidFill>
                  <a:schemeClr val="bg1"/>
                </a:solidFill>
                <a:latin typeface="Times New Roman" pitchFamily="18" charset="0"/>
              </a:rPr>
              <a:t>O</a:t>
            </a:r>
            <a:r>
              <a:rPr lang="en-US" baseline="-25000">
                <a:solidFill>
                  <a:schemeClr val="bg1"/>
                </a:solidFill>
                <a:latin typeface="Times New Roman" pitchFamily="18" charset="0"/>
              </a:rPr>
              <a:t>3</a:t>
            </a:r>
            <a:r>
              <a:rPr lang="en-US">
                <a:solidFill>
                  <a:schemeClr val="bg1"/>
                </a:solidFill>
                <a:latin typeface="Times New Roman" pitchFamily="18" charset="0"/>
              </a:rPr>
              <a:t> Standard</a:t>
            </a:r>
          </a:p>
          <a:p>
            <a:r>
              <a:rPr lang="en-US">
                <a:solidFill>
                  <a:schemeClr val="bg1"/>
                </a:solidFill>
                <a:latin typeface="Times New Roman" pitchFamily="18" charset="0"/>
              </a:rPr>
              <a:t>K-purel is obtained from K = C / ZAF</a:t>
            </a:r>
          </a:p>
        </p:txBody>
      </p:sp>
      <p:sp>
        <p:nvSpPr>
          <p:cNvPr id="240722" name="Text Box 80"/>
          <p:cNvSpPr txBox="1">
            <a:spLocks noChangeArrowheads="1"/>
          </p:cNvSpPr>
          <p:nvPr/>
        </p:nvSpPr>
        <p:spPr bwMode="auto">
          <a:xfrm>
            <a:off x="6477001" y="2362200"/>
            <a:ext cx="1760538"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SiO</a:t>
            </a:r>
            <a:r>
              <a:rPr lang="en-US" baseline="-25000">
                <a:solidFill>
                  <a:schemeClr val="bg1"/>
                </a:solidFill>
                <a:latin typeface="Times New Roman" pitchFamily="18" charset="0"/>
              </a:rPr>
              <a:t>2</a:t>
            </a:r>
            <a:r>
              <a:rPr lang="en-US">
                <a:solidFill>
                  <a:schemeClr val="bg1"/>
                </a:solidFill>
                <a:latin typeface="Times New Roman" pitchFamily="18" charset="0"/>
              </a:rPr>
              <a:t> Standard</a:t>
            </a:r>
          </a:p>
        </p:txBody>
      </p:sp>
      <p:sp>
        <p:nvSpPr>
          <p:cNvPr id="240723" name="Text Box 81"/>
          <p:cNvSpPr txBox="1">
            <a:spLocks noChangeArrowheads="1"/>
          </p:cNvSpPr>
          <p:nvPr/>
        </p:nvSpPr>
        <p:spPr bwMode="auto">
          <a:xfrm>
            <a:off x="6477000" y="3886201"/>
            <a:ext cx="2032000"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CaSiO</a:t>
            </a:r>
            <a:r>
              <a:rPr lang="en-US" baseline="-25000">
                <a:solidFill>
                  <a:schemeClr val="bg1"/>
                </a:solidFill>
                <a:latin typeface="Times New Roman" pitchFamily="18" charset="0"/>
              </a:rPr>
              <a:t>3</a:t>
            </a:r>
            <a:r>
              <a:rPr lang="en-US">
                <a:solidFill>
                  <a:schemeClr val="bg1"/>
                </a:solidFill>
                <a:latin typeface="Times New Roman" pitchFamily="18" charset="0"/>
              </a:rPr>
              <a:t> Standard</a:t>
            </a:r>
          </a:p>
        </p:txBody>
      </p:sp>
      <p:sp>
        <p:nvSpPr>
          <p:cNvPr id="240724" name="Text Box 82"/>
          <p:cNvSpPr txBox="1">
            <a:spLocks noChangeArrowheads="1"/>
          </p:cNvSpPr>
          <p:nvPr/>
        </p:nvSpPr>
        <p:spPr bwMode="auto">
          <a:xfrm>
            <a:off x="304801" y="5715001"/>
            <a:ext cx="6629400" cy="830989"/>
          </a:xfrm>
          <a:prstGeom prst="rect">
            <a:avLst/>
          </a:prstGeom>
          <a:noFill/>
          <a:ln w="12700">
            <a:noFill/>
            <a:miter lim="800000"/>
            <a:headEnd/>
            <a:tailEnd/>
          </a:ln>
        </p:spPr>
        <p:txBody>
          <a:bodyPr lIns="0" tIns="45716" rIns="0" bIns="45716">
            <a:spAutoFit/>
          </a:bodyPr>
          <a:lstStyle/>
          <a:p>
            <a:pPr>
              <a:spcBef>
                <a:spcPct val="50000"/>
              </a:spcBef>
            </a:pPr>
            <a:r>
              <a:rPr lang="en-US">
                <a:solidFill>
                  <a:schemeClr val="bg1"/>
                </a:solidFill>
                <a:latin typeface="Times New Roman" pitchFamily="18" charset="0"/>
              </a:rPr>
              <a:t>ZAF factors calculated using CITZAF:</a:t>
            </a:r>
            <a:br>
              <a:rPr lang="en-US">
                <a:solidFill>
                  <a:schemeClr val="bg1"/>
                </a:solidFill>
                <a:latin typeface="Times New Roman" pitchFamily="18" charset="0"/>
              </a:rPr>
            </a:br>
            <a:r>
              <a:rPr lang="en-US">
                <a:solidFill>
                  <a:schemeClr val="bg1"/>
                </a:solidFill>
                <a:latin typeface="Times New Roman" pitchFamily="18" charset="0"/>
              </a:rPr>
              <a:t>Armstrong </a:t>
            </a:r>
            <a:r>
              <a:rPr lang="en-US">
                <a:solidFill>
                  <a:schemeClr val="bg1"/>
                </a:solidFill>
                <a:latin typeface="Symbol" pitchFamily="18" charset="2"/>
              </a:rPr>
              <a:t>F</a:t>
            </a:r>
            <a:r>
              <a:rPr lang="en-US">
                <a:solidFill>
                  <a:schemeClr val="bg1"/>
                </a:solidFill>
                <a:latin typeface="Times New Roman" pitchFamily="18" charset="0"/>
              </a:rPr>
              <a:t>(</a:t>
            </a:r>
            <a:r>
              <a:rPr lang="en-US">
                <a:solidFill>
                  <a:schemeClr val="bg1"/>
                </a:solidFill>
                <a:latin typeface="Symbol" pitchFamily="18" charset="2"/>
              </a:rPr>
              <a:t>r</a:t>
            </a:r>
            <a:r>
              <a:rPr lang="en-US">
                <a:solidFill>
                  <a:schemeClr val="bg1"/>
                </a:solidFill>
                <a:latin typeface="Times New Roman" pitchFamily="18" charset="0"/>
              </a:rPr>
              <a:t>z), Heinrich 1986 macs, 15keV, 40deg</a:t>
            </a:r>
          </a:p>
        </p:txBody>
      </p:sp>
      <p:graphicFrame>
        <p:nvGraphicFramePr>
          <p:cNvPr id="675923" name="Group 83"/>
          <p:cNvGraphicFramePr>
            <a:graphicFrameLocks noGrp="1"/>
          </p:cNvGraphicFramePr>
          <p:nvPr/>
        </p:nvGraphicFramePr>
        <p:xfrm>
          <a:off x="228601" y="2362201"/>
          <a:ext cx="6096000" cy="1347788"/>
        </p:xfrm>
        <a:graphic>
          <a:graphicData uri="http://schemas.openxmlformats.org/drawingml/2006/table">
            <a:tbl>
              <a:tblPr/>
              <a:tblGrid>
                <a:gridCol w="630238"/>
                <a:gridCol w="1122362"/>
                <a:gridCol w="839788"/>
                <a:gridCol w="841375"/>
                <a:gridCol w="841375"/>
                <a:gridCol w="839787"/>
                <a:gridCol w="981075"/>
              </a:tblGrid>
              <a:tr h="4572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K-purel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C wt%</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4572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Si</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0.3994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1.031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1.136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1.171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46.74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33388">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O</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53.26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377992" y="1897537"/>
            <a:ext cx="8386339" cy="1934480"/>
          </a:xfrm>
        </p:spPr>
        <p:txBody>
          <a:bodyPr/>
          <a:lstStyle/>
          <a:p>
            <a:pPr algn="ctr" eaLnBrk="1" hangingPunct="1"/>
            <a:r>
              <a:rPr lang="en-US" dirty="0" smtClean="0"/>
              <a:t>Resources</a:t>
            </a: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Footer Placeholder 3"/>
          <p:cNvSpPr>
            <a:spLocks noGrp="1"/>
          </p:cNvSpPr>
          <p:nvPr>
            <p:ph type="ftr" sz="quarter" idx="10"/>
          </p:nvPr>
        </p:nvSpPr>
        <p:spPr/>
        <p:txBody>
          <a:bodyPr/>
          <a:lstStyle/>
          <a:p>
            <a:r>
              <a:rPr lang="en-US" smtClean="0"/>
              <a:t>Carpenter EPMA Overview 2013</a:t>
            </a:r>
            <a:endParaRPr lang="en-US"/>
          </a:p>
        </p:txBody>
      </p:sp>
      <p:sp>
        <p:nvSpPr>
          <p:cNvPr id="241667" name="Slide Number Placeholder 4"/>
          <p:cNvSpPr>
            <a:spLocks noGrp="1"/>
          </p:cNvSpPr>
          <p:nvPr>
            <p:ph type="sldNum" sz="quarter" idx="11"/>
          </p:nvPr>
        </p:nvSpPr>
        <p:spPr/>
        <p:txBody>
          <a:bodyPr/>
          <a:lstStyle/>
          <a:p>
            <a:fld id="{EA0637A9-1B9D-43CB-9F07-7B35D96A1052}" type="slidenum">
              <a:rPr lang="en-US"/>
              <a:pPr/>
              <a:t>190</a:t>
            </a:fld>
            <a:endParaRPr lang="en-US"/>
          </a:p>
        </p:txBody>
      </p:sp>
      <p:sp>
        <p:nvSpPr>
          <p:cNvPr id="241668" name="Rectangle 2"/>
          <p:cNvSpPr>
            <a:spLocks noGrp="1" noChangeArrowheads="1"/>
          </p:cNvSpPr>
          <p:nvPr>
            <p:ph type="title"/>
          </p:nvPr>
        </p:nvSpPr>
        <p:spPr>
          <a:xfrm>
            <a:off x="227014" y="90488"/>
            <a:ext cx="8610599" cy="381000"/>
          </a:xfrm>
        </p:spPr>
        <p:txBody>
          <a:bodyPr/>
          <a:lstStyle/>
          <a:p>
            <a:r>
              <a:rPr lang="en-US" smtClean="0"/>
              <a:t>ZAF Example—Anorthite CaAl</a:t>
            </a:r>
            <a:r>
              <a:rPr lang="en-US" baseline="-25000" smtClean="0"/>
              <a:t>2</a:t>
            </a:r>
            <a:r>
              <a:rPr lang="en-US" smtClean="0"/>
              <a:t>Si</a:t>
            </a:r>
            <a:r>
              <a:rPr lang="en-US" baseline="-25000" smtClean="0"/>
              <a:t>2</a:t>
            </a:r>
            <a:r>
              <a:rPr lang="en-US" smtClean="0"/>
              <a:t>O</a:t>
            </a:r>
            <a:r>
              <a:rPr lang="en-US" baseline="-25000" smtClean="0"/>
              <a:t>8</a:t>
            </a:r>
          </a:p>
        </p:txBody>
      </p:sp>
      <p:graphicFrame>
        <p:nvGraphicFramePr>
          <p:cNvPr id="676936" name="Group 72"/>
          <p:cNvGraphicFramePr>
            <a:graphicFrameLocks noGrp="1"/>
          </p:cNvGraphicFramePr>
          <p:nvPr>
            <p:ph type="tbl" idx="1"/>
          </p:nvPr>
        </p:nvGraphicFramePr>
        <p:xfrm>
          <a:off x="304800" y="1143001"/>
          <a:ext cx="8610598" cy="2590801"/>
        </p:xfrm>
        <a:graphic>
          <a:graphicData uri="http://schemas.openxmlformats.org/drawingml/2006/table">
            <a:tbl>
              <a:tblPr/>
              <a:tblGrid>
                <a:gridCol w="619125"/>
                <a:gridCol w="827087"/>
                <a:gridCol w="827087"/>
                <a:gridCol w="965200"/>
                <a:gridCol w="1100138"/>
                <a:gridCol w="827087"/>
                <a:gridCol w="827087"/>
                <a:gridCol w="825500"/>
                <a:gridCol w="827087"/>
                <a:gridCol w="965200"/>
              </a:tblGrid>
              <a:tr h="846138">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P-B smp</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P-B std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K-std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K-purel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ZAF</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C wt%</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44926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Al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881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2556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0.3447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0.1460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1.044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1.277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0.992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1.322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19.29</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572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Si</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1042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2934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0.3552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0.1430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1.016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1.399</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0.997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1.417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20.26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572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Ca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720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1760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0.4089</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0.1307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1.056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1.043</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1.101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14.38</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3810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O</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endParaRPr kumimoji="0" lang="en-US" sz="18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1800" b="0" i="0" u="none" strike="noStrike" cap="none" normalizeH="0" baseline="0" smtClean="0">
                          <a:ln>
                            <a:noFill/>
                          </a:ln>
                          <a:solidFill>
                            <a:schemeClr val="bg1"/>
                          </a:solidFill>
                          <a:effectLst/>
                          <a:latin typeface="Arial" pitchFamily="34" charset="0"/>
                        </a:rPr>
                        <a:t>46.36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sp>
        <p:nvSpPr>
          <p:cNvPr id="241737" name="Text Box 71"/>
          <p:cNvSpPr txBox="1">
            <a:spLocks noChangeArrowheads="1"/>
          </p:cNvSpPr>
          <p:nvPr/>
        </p:nvSpPr>
        <p:spPr bwMode="auto">
          <a:xfrm>
            <a:off x="304801" y="4191000"/>
            <a:ext cx="8601075" cy="192359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K-</a:t>
            </a:r>
            <a:r>
              <a:rPr lang="en-US" sz="2000" dirty="0" err="1">
                <a:solidFill>
                  <a:schemeClr val="bg1"/>
                </a:solidFill>
                <a:latin typeface="Times New Roman" pitchFamily="18" charset="0"/>
              </a:rPr>
              <a:t>purel</a:t>
            </a:r>
            <a:r>
              <a:rPr lang="en-US" sz="2000" dirty="0">
                <a:solidFill>
                  <a:schemeClr val="bg1"/>
                </a:solidFill>
                <a:latin typeface="Times New Roman" pitchFamily="18" charset="0"/>
              </a:rPr>
              <a:t> for sample is obtained from K = K-std * K-</a:t>
            </a:r>
            <a:r>
              <a:rPr lang="en-US" sz="2000" dirty="0" err="1">
                <a:solidFill>
                  <a:schemeClr val="bg1"/>
                </a:solidFill>
                <a:latin typeface="Times New Roman" pitchFamily="18" charset="0"/>
              </a:rPr>
              <a:t>purel</a:t>
            </a:r>
            <a:r>
              <a:rPr lang="en-US" sz="2000" dirty="0">
                <a:solidFill>
                  <a:schemeClr val="bg1"/>
                </a:solidFill>
                <a:latin typeface="Times New Roman" pitchFamily="18" charset="0"/>
              </a:rPr>
              <a:t> for that standard.</a:t>
            </a:r>
          </a:p>
          <a:p>
            <a:r>
              <a:rPr lang="en-US" sz="2000" dirty="0">
                <a:solidFill>
                  <a:schemeClr val="bg1"/>
                </a:solidFill>
                <a:latin typeface="Times New Roman" pitchFamily="18" charset="0"/>
              </a:rPr>
              <a:t>Z correction: 6% for Ca, 4% for Al, 2% for Si, S&gt;R, stopping power dominates the atomic number correction.</a:t>
            </a:r>
          </a:p>
          <a:p>
            <a:r>
              <a:rPr lang="en-US" sz="2000" dirty="0">
                <a:solidFill>
                  <a:schemeClr val="bg1"/>
                </a:solidFill>
                <a:latin typeface="Times New Roman" pitchFamily="18" charset="0"/>
              </a:rPr>
              <a:t>A correction: (all absorbed) 40% for Si, 28% for Al, 4% for Ca</a:t>
            </a:r>
          </a:p>
          <a:p>
            <a:r>
              <a:rPr lang="en-US" sz="2000" dirty="0">
                <a:solidFill>
                  <a:schemeClr val="bg1"/>
                </a:solidFill>
                <a:latin typeface="Times New Roman" pitchFamily="18" charset="0"/>
              </a:rPr>
              <a:t>F correction: 0.8% for Al (by Si and Ca), 0.3% for Si (by Ca) 0% for Ca</a:t>
            </a:r>
          </a:p>
          <a:p>
            <a:r>
              <a:rPr lang="en-US" sz="2000" dirty="0">
                <a:solidFill>
                  <a:schemeClr val="bg1"/>
                </a:solidFill>
                <a:latin typeface="Times New Roman" pitchFamily="18" charset="0"/>
              </a:rPr>
              <a:t>Concentration calculated from C = K-</a:t>
            </a:r>
            <a:r>
              <a:rPr lang="en-US" sz="2000" dirty="0" err="1">
                <a:solidFill>
                  <a:schemeClr val="bg1"/>
                </a:solidFill>
                <a:latin typeface="Times New Roman" pitchFamily="18" charset="0"/>
              </a:rPr>
              <a:t>purel</a:t>
            </a:r>
            <a:r>
              <a:rPr lang="en-US" sz="2000" dirty="0">
                <a:solidFill>
                  <a:schemeClr val="bg1"/>
                </a:solidFill>
                <a:latin typeface="Times New Roman" pitchFamily="18" charset="0"/>
              </a:rPr>
              <a:t> * ZAF</a:t>
            </a: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Footer Placeholder 2"/>
          <p:cNvSpPr>
            <a:spLocks noGrp="1"/>
          </p:cNvSpPr>
          <p:nvPr>
            <p:ph type="ftr" sz="quarter" idx="10"/>
          </p:nvPr>
        </p:nvSpPr>
        <p:spPr/>
        <p:txBody>
          <a:bodyPr/>
          <a:lstStyle/>
          <a:p>
            <a:r>
              <a:rPr lang="en-US" smtClean="0"/>
              <a:t>Carpenter EPMA Overview 2013</a:t>
            </a:r>
            <a:endParaRPr lang="en-US"/>
          </a:p>
        </p:txBody>
      </p:sp>
      <p:sp>
        <p:nvSpPr>
          <p:cNvPr id="242691" name="Slide Number Placeholder 3"/>
          <p:cNvSpPr>
            <a:spLocks noGrp="1"/>
          </p:cNvSpPr>
          <p:nvPr>
            <p:ph type="sldNum" sz="quarter" idx="11"/>
          </p:nvPr>
        </p:nvSpPr>
        <p:spPr/>
        <p:txBody>
          <a:bodyPr/>
          <a:lstStyle/>
          <a:p>
            <a:fld id="{6D251EB1-B3D0-4B9D-8D22-745F97A69751}" type="slidenum">
              <a:rPr lang="en-US"/>
              <a:pPr/>
              <a:t>191</a:t>
            </a:fld>
            <a:endParaRPr lang="en-US"/>
          </a:p>
        </p:txBody>
      </p:sp>
      <p:sp>
        <p:nvSpPr>
          <p:cNvPr id="242692" name="Rectangle 2"/>
          <p:cNvSpPr>
            <a:spLocks noGrp="1" noChangeArrowheads="1"/>
          </p:cNvSpPr>
          <p:nvPr>
            <p:ph type="title"/>
          </p:nvPr>
        </p:nvSpPr>
        <p:spPr>
          <a:xfrm>
            <a:off x="685800" y="990600"/>
            <a:ext cx="7848600" cy="2895600"/>
          </a:xfrm>
        </p:spPr>
        <p:txBody>
          <a:bodyPr/>
          <a:lstStyle/>
          <a:p>
            <a:r>
              <a:rPr lang="en-US" smtClean="0"/>
              <a:t>Precision and Accuracy</a:t>
            </a:r>
            <a:br>
              <a:rPr lang="en-US" smtClean="0"/>
            </a:br>
            <a:r>
              <a:rPr lang="en-US" smtClean="0"/>
              <a:t>in</a:t>
            </a:r>
            <a:br>
              <a:rPr lang="en-US" smtClean="0"/>
            </a:br>
            <a:r>
              <a:rPr lang="en-US" smtClean="0"/>
              <a:t>Microanalysis</a:t>
            </a: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Footer Placeholder 3"/>
          <p:cNvSpPr>
            <a:spLocks noGrp="1"/>
          </p:cNvSpPr>
          <p:nvPr>
            <p:ph type="ftr" sz="quarter" idx="10"/>
          </p:nvPr>
        </p:nvSpPr>
        <p:spPr/>
        <p:txBody>
          <a:bodyPr/>
          <a:lstStyle/>
          <a:p>
            <a:r>
              <a:rPr lang="en-US" smtClean="0"/>
              <a:t>Carpenter EPMA Overview 2013</a:t>
            </a:r>
            <a:endParaRPr lang="en-US"/>
          </a:p>
        </p:txBody>
      </p:sp>
      <p:sp>
        <p:nvSpPr>
          <p:cNvPr id="243715" name="Slide Number Placeholder 4"/>
          <p:cNvSpPr>
            <a:spLocks noGrp="1"/>
          </p:cNvSpPr>
          <p:nvPr>
            <p:ph type="sldNum" sz="quarter" idx="11"/>
          </p:nvPr>
        </p:nvSpPr>
        <p:spPr/>
        <p:txBody>
          <a:bodyPr/>
          <a:lstStyle/>
          <a:p>
            <a:fld id="{B94A0620-EACD-4562-9432-FB439FAA152B}" type="slidenum">
              <a:rPr lang="en-US"/>
              <a:pPr/>
              <a:t>192</a:t>
            </a:fld>
            <a:endParaRPr lang="en-US"/>
          </a:p>
        </p:txBody>
      </p:sp>
      <p:sp>
        <p:nvSpPr>
          <p:cNvPr id="243716" name="Rectangle 2"/>
          <p:cNvSpPr>
            <a:spLocks noGrp="1" noChangeArrowheads="1"/>
          </p:cNvSpPr>
          <p:nvPr>
            <p:ph type="title"/>
          </p:nvPr>
        </p:nvSpPr>
        <p:spPr>
          <a:xfrm>
            <a:off x="547688" y="179389"/>
            <a:ext cx="8210550" cy="358775"/>
          </a:xfrm>
        </p:spPr>
        <p:txBody>
          <a:bodyPr/>
          <a:lstStyle/>
          <a:p>
            <a:r>
              <a:rPr lang="en-US" smtClean="0"/>
              <a:t>Precision vs. Accuracy</a:t>
            </a:r>
          </a:p>
        </p:txBody>
      </p:sp>
      <p:sp>
        <p:nvSpPr>
          <p:cNvPr id="243717" name="Rectangle 3"/>
          <p:cNvSpPr>
            <a:spLocks noGrp="1" noChangeArrowheads="1"/>
          </p:cNvSpPr>
          <p:nvPr>
            <p:ph type="body" idx="1"/>
          </p:nvPr>
        </p:nvSpPr>
        <p:spPr>
          <a:xfrm>
            <a:off x="717550" y="1373188"/>
            <a:ext cx="7696200" cy="1981200"/>
          </a:xfrm>
        </p:spPr>
        <p:txBody>
          <a:bodyPr/>
          <a:lstStyle/>
          <a:p>
            <a:r>
              <a:rPr lang="en-US" smtClean="0"/>
              <a:t>Precision is the reproducibility of replicate measurements.  High precision means reproducible.  Target practice: grouping of impact points.</a:t>
            </a:r>
          </a:p>
          <a:p>
            <a:r>
              <a:rPr lang="en-US" smtClean="0"/>
              <a:t>Accuracy is the correctness of the measurement.  Target practice: proximity to bullseye.</a:t>
            </a:r>
          </a:p>
        </p:txBody>
      </p:sp>
      <p:grpSp>
        <p:nvGrpSpPr>
          <p:cNvPr id="243718" name="Group 4"/>
          <p:cNvGrpSpPr>
            <a:grpSpLocks/>
          </p:cNvGrpSpPr>
          <p:nvPr/>
        </p:nvGrpSpPr>
        <p:grpSpPr bwMode="auto">
          <a:xfrm>
            <a:off x="1219201" y="3200400"/>
            <a:ext cx="6456363" cy="2522537"/>
            <a:chOff x="768" y="2016"/>
            <a:chExt cx="4067" cy="1589"/>
          </a:xfrm>
        </p:grpSpPr>
        <p:grpSp>
          <p:nvGrpSpPr>
            <p:cNvPr id="243719" name="Group 5"/>
            <p:cNvGrpSpPr>
              <a:grpSpLocks/>
            </p:cNvGrpSpPr>
            <p:nvPr/>
          </p:nvGrpSpPr>
          <p:grpSpPr bwMode="auto">
            <a:xfrm>
              <a:off x="3504" y="2016"/>
              <a:ext cx="1056" cy="975"/>
              <a:chOff x="3840" y="2496"/>
              <a:chExt cx="1056" cy="975"/>
            </a:xfrm>
          </p:grpSpPr>
          <p:grpSp>
            <p:nvGrpSpPr>
              <p:cNvPr id="243739" name="Group 6"/>
              <p:cNvGrpSpPr>
                <a:grpSpLocks/>
              </p:cNvGrpSpPr>
              <p:nvPr/>
            </p:nvGrpSpPr>
            <p:grpSpPr bwMode="auto">
              <a:xfrm>
                <a:off x="3840" y="2496"/>
                <a:ext cx="1056" cy="975"/>
                <a:chOff x="624" y="2640"/>
                <a:chExt cx="1056" cy="975"/>
              </a:xfrm>
            </p:grpSpPr>
            <p:sp>
              <p:nvSpPr>
                <p:cNvPr id="243744" name="Oval 7"/>
                <p:cNvSpPr>
                  <a:spLocks noChangeArrowheads="1"/>
                </p:cNvSpPr>
                <p:nvPr/>
              </p:nvSpPr>
              <p:spPr bwMode="auto">
                <a:xfrm>
                  <a:off x="624" y="2640"/>
                  <a:ext cx="1056" cy="975"/>
                </a:xfrm>
                <a:prstGeom prst="ellipse">
                  <a:avLst/>
                </a:prstGeom>
                <a:solidFill>
                  <a:schemeClr val="tx2"/>
                </a:solidFill>
                <a:ln w="12700">
                  <a:solidFill>
                    <a:schemeClr val="tx1"/>
                  </a:solidFill>
                  <a:round/>
                  <a:headEnd type="none" w="sm" len="sm"/>
                  <a:tailEnd type="none" w="sm" len="sm"/>
                </a:ln>
              </p:spPr>
              <p:txBody>
                <a:bodyPr wrap="none" anchor="ctr"/>
                <a:lstStyle/>
                <a:p>
                  <a:endParaRPr lang="en-US"/>
                </a:p>
              </p:txBody>
            </p:sp>
            <p:sp>
              <p:nvSpPr>
                <p:cNvPr id="243745" name="Oval 8"/>
                <p:cNvSpPr>
                  <a:spLocks noChangeArrowheads="1"/>
                </p:cNvSpPr>
                <p:nvPr/>
              </p:nvSpPr>
              <p:spPr bwMode="auto">
                <a:xfrm>
                  <a:off x="912" y="2928"/>
                  <a:ext cx="480" cy="420"/>
                </a:xfrm>
                <a:prstGeom prst="ellipse">
                  <a:avLst/>
                </a:prstGeom>
                <a:solidFill>
                  <a:srgbClr val="FF0000"/>
                </a:solidFill>
                <a:ln w="12700">
                  <a:solidFill>
                    <a:schemeClr val="tx1"/>
                  </a:solidFill>
                  <a:round/>
                  <a:headEnd type="none" w="sm" len="sm"/>
                  <a:tailEnd type="none" w="sm" len="sm"/>
                </a:ln>
              </p:spPr>
              <p:txBody>
                <a:bodyPr wrap="none" anchor="ctr"/>
                <a:lstStyle/>
                <a:p>
                  <a:endParaRPr lang="en-US"/>
                </a:p>
              </p:txBody>
            </p:sp>
          </p:grpSp>
          <p:sp>
            <p:nvSpPr>
              <p:cNvPr id="243740" name="Oval 9"/>
              <p:cNvSpPr>
                <a:spLocks noChangeArrowheads="1"/>
              </p:cNvSpPr>
              <p:nvPr/>
            </p:nvSpPr>
            <p:spPr bwMode="auto">
              <a:xfrm>
                <a:off x="4368" y="2928"/>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41" name="Oval 10"/>
              <p:cNvSpPr>
                <a:spLocks noChangeArrowheads="1"/>
              </p:cNvSpPr>
              <p:nvPr/>
            </p:nvSpPr>
            <p:spPr bwMode="auto">
              <a:xfrm>
                <a:off x="4272" y="2928"/>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42" name="Oval 11"/>
              <p:cNvSpPr>
                <a:spLocks noChangeArrowheads="1"/>
              </p:cNvSpPr>
              <p:nvPr/>
            </p:nvSpPr>
            <p:spPr bwMode="auto">
              <a:xfrm>
                <a:off x="4320" y="2928"/>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43" name="Oval 12"/>
              <p:cNvSpPr>
                <a:spLocks noChangeArrowheads="1"/>
              </p:cNvSpPr>
              <p:nvPr/>
            </p:nvSpPr>
            <p:spPr bwMode="auto">
              <a:xfrm>
                <a:off x="4272" y="2832"/>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grpSp>
        <p:grpSp>
          <p:nvGrpSpPr>
            <p:cNvPr id="243720" name="Group 13"/>
            <p:cNvGrpSpPr>
              <a:grpSpLocks/>
            </p:cNvGrpSpPr>
            <p:nvPr/>
          </p:nvGrpSpPr>
          <p:grpSpPr bwMode="auto">
            <a:xfrm>
              <a:off x="2208" y="2016"/>
              <a:ext cx="1056" cy="975"/>
              <a:chOff x="2256" y="2544"/>
              <a:chExt cx="1056" cy="975"/>
            </a:xfrm>
          </p:grpSpPr>
          <p:grpSp>
            <p:nvGrpSpPr>
              <p:cNvPr id="243732" name="Group 14"/>
              <p:cNvGrpSpPr>
                <a:grpSpLocks/>
              </p:cNvGrpSpPr>
              <p:nvPr/>
            </p:nvGrpSpPr>
            <p:grpSpPr bwMode="auto">
              <a:xfrm>
                <a:off x="2256" y="2544"/>
                <a:ext cx="1056" cy="975"/>
                <a:chOff x="624" y="2640"/>
                <a:chExt cx="1056" cy="975"/>
              </a:xfrm>
            </p:grpSpPr>
            <p:sp>
              <p:nvSpPr>
                <p:cNvPr id="243737" name="Oval 15"/>
                <p:cNvSpPr>
                  <a:spLocks noChangeArrowheads="1"/>
                </p:cNvSpPr>
                <p:nvPr/>
              </p:nvSpPr>
              <p:spPr bwMode="auto">
                <a:xfrm>
                  <a:off x="624" y="2640"/>
                  <a:ext cx="1056" cy="975"/>
                </a:xfrm>
                <a:prstGeom prst="ellipse">
                  <a:avLst/>
                </a:prstGeom>
                <a:solidFill>
                  <a:schemeClr val="tx2"/>
                </a:solidFill>
                <a:ln w="12700">
                  <a:solidFill>
                    <a:schemeClr val="tx1"/>
                  </a:solidFill>
                  <a:round/>
                  <a:headEnd type="none" w="sm" len="sm"/>
                  <a:tailEnd type="none" w="sm" len="sm"/>
                </a:ln>
              </p:spPr>
              <p:txBody>
                <a:bodyPr wrap="none" anchor="ctr"/>
                <a:lstStyle/>
                <a:p>
                  <a:endParaRPr lang="en-US"/>
                </a:p>
              </p:txBody>
            </p:sp>
            <p:sp>
              <p:nvSpPr>
                <p:cNvPr id="243738" name="Oval 16"/>
                <p:cNvSpPr>
                  <a:spLocks noChangeArrowheads="1"/>
                </p:cNvSpPr>
                <p:nvPr/>
              </p:nvSpPr>
              <p:spPr bwMode="auto">
                <a:xfrm>
                  <a:off x="912" y="2928"/>
                  <a:ext cx="480" cy="420"/>
                </a:xfrm>
                <a:prstGeom prst="ellipse">
                  <a:avLst/>
                </a:prstGeom>
                <a:solidFill>
                  <a:srgbClr val="FF0000"/>
                </a:solidFill>
                <a:ln w="12700">
                  <a:solidFill>
                    <a:schemeClr val="tx1"/>
                  </a:solidFill>
                  <a:round/>
                  <a:headEnd type="none" w="sm" len="sm"/>
                  <a:tailEnd type="none" w="sm" len="sm"/>
                </a:ln>
              </p:spPr>
              <p:txBody>
                <a:bodyPr wrap="none" anchor="ctr"/>
                <a:lstStyle/>
                <a:p>
                  <a:endParaRPr lang="en-US"/>
                </a:p>
              </p:txBody>
            </p:sp>
          </p:grpSp>
          <p:sp>
            <p:nvSpPr>
              <p:cNvPr id="243733" name="Oval 17"/>
              <p:cNvSpPr>
                <a:spLocks noChangeArrowheads="1"/>
              </p:cNvSpPr>
              <p:nvPr/>
            </p:nvSpPr>
            <p:spPr bwMode="auto">
              <a:xfrm>
                <a:off x="2880" y="2592"/>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34" name="Oval 18"/>
              <p:cNvSpPr>
                <a:spLocks noChangeArrowheads="1"/>
              </p:cNvSpPr>
              <p:nvPr/>
            </p:nvSpPr>
            <p:spPr bwMode="auto">
              <a:xfrm>
                <a:off x="2736" y="2592"/>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35" name="Oval 19"/>
              <p:cNvSpPr>
                <a:spLocks noChangeArrowheads="1"/>
              </p:cNvSpPr>
              <p:nvPr/>
            </p:nvSpPr>
            <p:spPr bwMode="auto">
              <a:xfrm>
                <a:off x="2832" y="2592"/>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36" name="Oval 20"/>
              <p:cNvSpPr>
                <a:spLocks noChangeArrowheads="1"/>
              </p:cNvSpPr>
              <p:nvPr/>
            </p:nvSpPr>
            <p:spPr bwMode="auto">
              <a:xfrm>
                <a:off x="2784" y="2544"/>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grpSp>
        <p:grpSp>
          <p:nvGrpSpPr>
            <p:cNvPr id="243721" name="Group 21"/>
            <p:cNvGrpSpPr>
              <a:grpSpLocks/>
            </p:cNvGrpSpPr>
            <p:nvPr/>
          </p:nvGrpSpPr>
          <p:grpSpPr bwMode="auto">
            <a:xfrm>
              <a:off x="912" y="2016"/>
              <a:ext cx="1056" cy="975"/>
              <a:chOff x="720" y="2496"/>
              <a:chExt cx="1056" cy="975"/>
            </a:xfrm>
          </p:grpSpPr>
          <p:grpSp>
            <p:nvGrpSpPr>
              <p:cNvPr id="243725" name="Group 22"/>
              <p:cNvGrpSpPr>
                <a:grpSpLocks/>
              </p:cNvGrpSpPr>
              <p:nvPr/>
            </p:nvGrpSpPr>
            <p:grpSpPr bwMode="auto">
              <a:xfrm>
                <a:off x="720" y="2496"/>
                <a:ext cx="1056" cy="975"/>
                <a:chOff x="624" y="2640"/>
                <a:chExt cx="1056" cy="975"/>
              </a:xfrm>
            </p:grpSpPr>
            <p:sp>
              <p:nvSpPr>
                <p:cNvPr id="243730" name="Oval 23"/>
                <p:cNvSpPr>
                  <a:spLocks noChangeArrowheads="1"/>
                </p:cNvSpPr>
                <p:nvPr/>
              </p:nvSpPr>
              <p:spPr bwMode="auto">
                <a:xfrm>
                  <a:off x="624" y="2640"/>
                  <a:ext cx="1056" cy="975"/>
                </a:xfrm>
                <a:prstGeom prst="ellipse">
                  <a:avLst/>
                </a:prstGeom>
                <a:solidFill>
                  <a:schemeClr val="tx2"/>
                </a:solidFill>
                <a:ln w="12700">
                  <a:solidFill>
                    <a:schemeClr val="tx1"/>
                  </a:solidFill>
                  <a:round/>
                  <a:headEnd type="none" w="sm" len="sm"/>
                  <a:tailEnd type="none" w="sm" len="sm"/>
                </a:ln>
              </p:spPr>
              <p:txBody>
                <a:bodyPr wrap="none" anchor="ctr"/>
                <a:lstStyle/>
                <a:p>
                  <a:endParaRPr lang="en-US"/>
                </a:p>
              </p:txBody>
            </p:sp>
            <p:sp>
              <p:nvSpPr>
                <p:cNvPr id="243731" name="Oval 24"/>
                <p:cNvSpPr>
                  <a:spLocks noChangeArrowheads="1"/>
                </p:cNvSpPr>
                <p:nvPr/>
              </p:nvSpPr>
              <p:spPr bwMode="auto">
                <a:xfrm>
                  <a:off x="912" y="2928"/>
                  <a:ext cx="480" cy="420"/>
                </a:xfrm>
                <a:prstGeom prst="ellipse">
                  <a:avLst/>
                </a:prstGeom>
                <a:solidFill>
                  <a:srgbClr val="FF0000"/>
                </a:solidFill>
                <a:ln w="12700">
                  <a:solidFill>
                    <a:schemeClr val="tx1"/>
                  </a:solidFill>
                  <a:round/>
                  <a:headEnd type="none" w="sm" len="sm"/>
                  <a:tailEnd type="none" w="sm" len="sm"/>
                </a:ln>
              </p:spPr>
              <p:txBody>
                <a:bodyPr wrap="none" anchor="ctr"/>
                <a:lstStyle/>
                <a:p>
                  <a:endParaRPr lang="en-US"/>
                </a:p>
              </p:txBody>
            </p:sp>
          </p:grpSp>
          <p:sp>
            <p:nvSpPr>
              <p:cNvPr id="243726" name="Oval 25"/>
              <p:cNvSpPr>
                <a:spLocks noChangeArrowheads="1"/>
              </p:cNvSpPr>
              <p:nvPr/>
            </p:nvSpPr>
            <p:spPr bwMode="auto">
              <a:xfrm>
                <a:off x="1104" y="3216"/>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27" name="Oval 26"/>
              <p:cNvSpPr>
                <a:spLocks noChangeArrowheads="1"/>
              </p:cNvSpPr>
              <p:nvPr/>
            </p:nvSpPr>
            <p:spPr bwMode="auto">
              <a:xfrm>
                <a:off x="1200" y="3312"/>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28" name="Oval 27"/>
              <p:cNvSpPr>
                <a:spLocks noChangeArrowheads="1"/>
              </p:cNvSpPr>
              <p:nvPr/>
            </p:nvSpPr>
            <p:spPr bwMode="auto">
              <a:xfrm>
                <a:off x="768" y="2736"/>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243729" name="Oval 28"/>
              <p:cNvSpPr>
                <a:spLocks noChangeArrowheads="1"/>
              </p:cNvSpPr>
              <p:nvPr/>
            </p:nvSpPr>
            <p:spPr bwMode="auto">
              <a:xfrm>
                <a:off x="1200" y="2496"/>
                <a:ext cx="144" cy="144"/>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grpSp>
        <p:sp>
          <p:nvSpPr>
            <p:cNvPr id="243722" name="Text Box 29"/>
            <p:cNvSpPr txBox="1">
              <a:spLocks noChangeArrowheads="1"/>
            </p:cNvSpPr>
            <p:nvPr/>
          </p:nvSpPr>
          <p:spPr bwMode="auto">
            <a:xfrm>
              <a:off x="768" y="3072"/>
              <a:ext cx="1264" cy="533"/>
            </a:xfrm>
            <a:prstGeom prst="rect">
              <a:avLst/>
            </a:prstGeom>
            <a:solidFill>
              <a:schemeClr val="tx1"/>
            </a:solidFill>
            <a:ln w="12700">
              <a:solidFill>
                <a:schemeClr val="accent2"/>
              </a:solidFill>
              <a:miter lim="800000"/>
              <a:headEnd type="none" w="sm" len="sm"/>
              <a:tailEnd type="none" w="sm" len="sm"/>
            </a:ln>
          </p:spPr>
          <p:txBody>
            <a:bodyPr wrap="none">
              <a:spAutoFit/>
            </a:bodyPr>
            <a:lstStyle/>
            <a:p>
              <a:r>
                <a:rPr lang="en-US">
                  <a:solidFill>
                    <a:schemeClr val="bg1"/>
                  </a:solidFill>
                  <a:latin typeface="Times New Roman" pitchFamily="18" charset="0"/>
                </a:rPr>
                <a:t>Poor precision</a:t>
              </a:r>
            </a:p>
            <a:p>
              <a:r>
                <a:rPr lang="en-US">
                  <a:solidFill>
                    <a:schemeClr val="bg1"/>
                  </a:solidFill>
                  <a:latin typeface="Times New Roman" pitchFamily="18" charset="0"/>
                </a:rPr>
                <a:t>Poor accuracy</a:t>
              </a:r>
            </a:p>
          </p:txBody>
        </p:sp>
        <p:sp>
          <p:nvSpPr>
            <p:cNvPr id="243723" name="Text Box 30"/>
            <p:cNvSpPr txBox="1">
              <a:spLocks noChangeArrowheads="1"/>
            </p:cNvSpPr>
            <p:nvPr/>
          </p:nvSpPr>
          <p:spPr bwMode="auto">
            <a:xfrm>
              <a:off x="2112" y="3072"/>
              <a:ext cx="1331" cy="533"/>
            </a:xfrm>
            <a:prstGeom prst="rect">
              <a:avLst/>
            </a:prstGeom>
            <a:solidFill>
              <a:schemeClr val="tx1"/>
            </a:solidFill>
            <a:ln w="12700">
              <a:solidFill>
                <a:schemeClr val="accent2"/>
              </a:solidFill>
              <a:miter lim="800000"/>
              <a:headEnd type="none" w="sm" len="sm"/>
              <a:tailEnd type="none" w="sm" len="sm"/>
            </a:ln>
          </p:spPr>
          <p:txBody>
            <a:bodyPr wrap="none">
              <a:spAutoFit/>
            </a:bodyPr>
            <a:lstStyle/>
            <a:p>
              <a:r>
                <a:rPr lang="en-US">
                  <a:solidFill>
                    <a:schemeClr val="bg1"/>
                  </a:solidFill>
                  <a:latin typeface="Times New Roman" pitchFamily="18" charset="0"/>
                </a:rPr>
                <a:t>Good precision</a:t>
              </a:r>
            </a:p>
            <a:p>
              <a:r>
                <a:rPr lang="en-US">
                  <a:solidFill>
                    <a:schemeClr val="bg1"/>
                  </a:solidFill>
                  <a:latin typeface="Times New Roman" pitchFamily="18" charset="0"/>
                </a:rPr>
                <a:t>Poor accuracy</a:t>
              </a:r>
            </a:p>
          </p:txBody>
        </p:sp>
        <p:sp>
          <p:nvSpPr>
            <p:cNvPr id="243724" name="Text Box 31"/>
            <p:cNvSpPr txBox="1">
              <a:spLocks noChangeArrowheads="1"/>
            </p:cNvSpPr>
            <p:nvPr/>
          </p:nvSpPr>
          <p:spPr bwMode="auto">
            <a:xfrm>
              <a:off x="3504" y="3072"/>
              <a:ext cx="1331" cy="533"/>
            </a:xfrm>
            <a:prstGeom prst="rect">
              <a:avLst/>
            </a:prstGeom>
            <a:solidFill>
              <a:schemeClr val="tx1"/>
            </a:solidFill>
            <a:ln w="12700">
              <a:solidFill>
                <a:schemeClr val="accent2"/>
              </a:solidFill>
              <a:miter lim="800000"/>
              <a:headEnd type="none" w="sm" len="sm"/>
              <a:tailEnd type="none" w="sm" len="sm"/>
            </a:ln>
          </p:spPr>
          <p:txBody>
            <a:bodyPr wrap="none">
              <a:spAutoFit/>
            </a:bodyPr>
            <a:lstStyle/>
            <a:p>
              <a:r>
                <a:rPr lang="en-US">
                  <a:solidFill>
                    <a:schemeClr val="bg1"/>
                  </a:solidFill>
                  <a:latin typeface="Times New Roman" pitchFamily="18" charset="0"/>
                </a:rPr>
                <a:t>Good precision</a:t>
              </a:r>
            </a:p>
            <a:p>
              <a:r>
                <a:rPr lang="en-US">
                  <a:solidFill>
                    <a:schemeClr val="bg1"/>
                  </a:solidFill>
                  <a:latin typeface="Times New Roman" pitchFamily="18" charset="0"/>
                </a:rPr>
                <a:t>Good accuracy</a:t>
              </a:r>
            </a:p>
          </p:txBody>
        </p:sp>
      </p:gr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Footer Placeholder 3"/>
          <p:cNvSpPr>
            <a:spLocks noGrp="1"/>
          </p:cNvSpPr>
          <p:nvPr>
            <p:ph type="ftr" sz="quarter" idx="10"/>
          </p:nvPr>
        </p:nvSpPr>
        <p:spPr/>
        <p:txBody>
          <a:bodyPr/>
          <a:lstStyle/>
          <a:p>
            <a:r>
              <a:rPr lang="en-US" smtClean="0"/>
              <a:t>Carpenter EPMA Overview 2013</a:t>
            </a:r>
            <a:endParaRPr lang="en-US"/>
          </a:p>
        </p:txBody>
      </p:sp>
      <p:sp>
        <p:nvSpPr>
          <p:cNvPr id="244739" name="Slide Number Placeholder 4"/>
          <p:cNvSpPr>
            <a:spLocks noGrp="1"/>
          </p:cNvSpPr>
          <p:nvPr>
            <p:ph type="sldNum" sz="quarter" idx="11"/>
          </p:nvPr>
        </p:nvSpPr>
        <p:spPr/>
        <p:txBody>
          <a:bodyPr/>
          <a:lstStyle/>
          <a:p>
            <a:fld id="{5AAD9925-86AA-4EBF-A15C-A6C6C10C23EC}" type="slidenum">
              <a:rPr lang="en-US"/>
              <a:pPr/>
              <a:t>193</a:t>
            </a:fld>
            <a:endParaRPr lang="en-US"/>
          </a:p>
        </p:txBody>
      </p:sp>
      <p:sp>
        <p:nvSpPr>
          <p:cNvPr id="244740" name="Rectangle 2"/>
          <p:cNvSpPr>
            <a:spLocks noGrp="1" noChangeArrowheads="1"/>
          </p:cNvSpPr>
          <p:nvPr>
            <p:ph type="title"/>
          </p:nvPr>
        </p:nvSpPr>
        <p:spPr>
          <a:xfrm>
            <a:off x="227013" y="90489"/>
            <a:ext cx="8545512" cy="428625"/>
          </a:xfrm>
        </p:spPr>
        <p:txBody>
          <a:bodyPr/>
          <a:lstStyle/>
          <a:p>
            <a:r>
              <a:rPr lang="en-US" smtClean="0"/>
              <a:t>What is the Precision of Analysis?</a:t>
            </a:r>
          </a:p>
        </p:txBody>
      </p:sp>
      <p:sp>
        <p:nvSpPr>
          <p:cNvPr id="244741" name="Rectangle 3"/>
          <p:cNvSpPr>
            <a:spLocks noGrp="1" noChangeArrowheads="1"/>
          </p:cNvSpPr>
          <p:nvPr>
            <p:ph type="body" idx="1"/>
          </p:nvPr>
        </p:nvSpPr>
        <p:spPr>
          <a:xfrm>
            <a:off x="152401" y="990600"/>
            <a:ext cx="8686800" cy="5334000"/>
          </a:xfrm>
        </p:spPr>
        <p:txBody>
          <a:bodyPr/>
          <a:lstStyle/>
          <a:p>
            <a:r>
              <a:rPr lang="en-US" smtClean="0"/>
              <a:t>Precision is the reproducibility of a measurement, which accuracy is the degree of correctness of a measurement.</a:t>
            </a:r>
          </a:p>
          <a:p>
            <a:r>
              <a:rPr lang="en-US" smtClean="0"/>
              <a:t>X-ray production is statistical, and counting experiments yield a gaussian distribution of counts for which the standard deviation </a:t>
            </a:r>
            <a:r>
              <a:rPr lang="en-US" smtClean="0">
                <a:latin typeface="Symbol" pitchFamily="18" charset="2"/>
              </a:rPr>
              <a:t>s</a:t>
            </a:r>
            <a:r>
              <a:rPr lang="en-US" baseline="-25000" smtClean="0"/>
              <a:t>c</a:t>
            </a:r>
            <a:r>
              <a:rPr lang="en-US" smtClean="0"/>
              <a:t> is the square root of the mean of the counts N</a:t>
            </a:r>
            <a:r>
              <a:rPr lang="en-US" baseline="-25000" smtClean="0"/>
              <a:t>m</a:t>
            </a:r>
            <a:r>
              <a:rPr lang="en-US" smtClean="0"/>
              <a:t>:</a:t>
            </a:r>
            <a:br>
              <a:rPr lang="en-US" smtClean="0"/>
            </a:br>
            <a:r>
              <a:rPr lang="en-US" smtClean="0"/>
              <a:t>	</a:t>
            </a:r>
            <a:r>
              <a:rPr lang="en-US" smtClean="0">
                <a:latin typeface="Symbol" pitchFamily="18" charset="2"/>
              </a:rPr>
              <a:t>s</a:t>
            </a:r>
            <a:r>
              <a:rPr lang="en-US" baseline="-25000" smtClean="0"/>
              <a:t>c</a:t>
            </a:r>
            <a:r>
              <a:rPr lang="en-US" smtClean="0"/>
              <a:t> = (N</a:t>
            </a:r>
            <a:r>
              <a:rPr lang="en-US" baseline="-25000" smtClean="0"/>
              <a:t>m</a:t>
            </a:r>
            <a:r>
              <a:rPr lang="en-US" smtClean="0"/>
              <a:t>)</a:t>
            </a:r>
            <a:r>
              <a:rPr lang="en-US" baseline="30000" smtClean="0"/>
              <a:t>1/2 </a:t>
            </a:r>
          </a:p>
          <a:p>
            <a:r>
              <a:rPr lang="en-US" smtClean="0">
                <a:latin typeface="Symbol" pitchFamily="18" charset="2"/>
              </a:rPr>
              <a:t>s</a:t>
            </a:r>
            <a:r>
              <a:rPr lang="en-US" baseline="-25000" smtClean="0"/>
              <a:t>c</a:t>
            </a:r>
            <a:r>
              <a:rPr lang="en-US" smtClean="0"/>
              <a:t> is 1-sigma (67% confidence level), multiply by 2 for 2-sigma (97%), by 3 for 3-sigma (99%).</a:t>
            </a:r>
          </a:p>
          <a:p>
            <a:r>
              <a:rPr lang="en-US" smtClean="0"/>
              <a:t>Without drift or other instrumental instabilities, the precision of the measurement is determined by the number of x-rays counted.</a:t>
            </a:r>
          </a:p>
          <a:p>
            <a:r>
              <a:rPr lang="en-US" smtClean="0"/>
              <a:t>In the case of EDS, the relatively poor P/B makes it unclear as to what is the “peak” and what is the “background”.  Counts are obtained from the fitting procedure.  Peak channel has highest P/B and is not the whole story.</a:t>
            </a: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Footer Placeholder 2"/>
          <p:cNvSpPr>
            <a:spLocks noGrp="1"/>
          </p:cNvSpPr>
          <p:nvPr>
            <p:ph type="ftr" sz="quarter" idx="10"/>
          </p:nvPr>
        </p:nvSpPr>
        <p:spPr/>
        <p:txBody>
          <a:bodyPr/>
          <a:lstStyle/>
          <a:p>
            <a:r>
              <a:rPr lang="en-US" smtClean="0"/>
              <a:t>Carpenter EPMA Overview 2013</a:t>
            </a:r>
            <a:endParaRPr lang="en-US"/>
          </a:p>
        </p:txBody>
      </p:sp>
      <p:sp>
        <p:nvSpPr>
          <p:cNvPr id="245763" name="Slide Number Placeholder 3"/>
          <p:cNvSpPr>
            <a:spLocks noGrp="1"/>
          </p:cNvSpPr>
          <p:nvPr>
            <p:ph type="sldNum" sz="quarter" idx="11"/>
          </p:nvPr>
        </p:nvSpPr>
        <p:spPr/>
        <p:txBody>
          <a:bodyPr/>
          <a:lstStyle/>
          <a:p>
            <a:fld id="{04EC083D-3999-41CA-A5E5-A841B088CEDC}" type="slidenum">
              <a:rPr lang="en-US"/>
              <a:pPr/>
              <a:t>194</a:t>
            </a:fld>
            <a:endParaRPr lang="en-US"/>
          </a:p>
        </p:txBody>
      </p:sp>
      <p:sp>
        <p:nvSpPr>
          <p:cNvPr id="245764" name="Rectangle 2"/>
          <p:cNvSpPr>
            <a:spLocks noGrp="1" noChangeArrowheads="1"/>
          </p:cNvSpPr>
          <p:nvPr>
            <p:ph type="title"/>
          </p:nvPr>
        </p:nvSpPr>
        <p:spPr>
          <a:xfrm>
            <a:off x="304800" y="228601"/>
            <a:ext cx="8458200" cy="685800"/>
          </a:xfrm>
        </p:spPr>
        <p:txBody>
          <a:bodyPr/>
          <a:lstStyle/>
          <a:p>
            <a:r>
              <a:rPr lang="en-US" smtClean="0"/>
              <a:t>Counting Statistics—Gaussian Distribution</a:t>
            </a:r>
          </a:p>
        </p:txBody>
      </p:sp>
      <p:pic>
        <p:nvPicPr>
          <p:cNvPr id="245765" name="Picture 3"/>
          <p:cNvPicPr>
            <a:picLocks noChangeAspect="1" noChangeArrowheads="1"/>
          </p:cNvPicPr>
          <p:nvPr/>
        </p:nvPicPr>
        <p:blipFill>
          <a:blip r:embed="rId2" cstate="print">
            <a:lum bright="-24000" contrast="52000"/>
          </a:blip>
          <a:srcRect/>
          <a:stretch>
            <a:fillRect/>
          </a:stretch>
        </p:blipFill>
        <p:spPr bwMode="auto">
          <a:xfrm>
            <a:off x="381001" y="1143001"/>
            <a:ext cx="4876800" cy="3630613"/>
          </a:xfrm>
          <a:prstGeom prst="rect">
            <a:avLst/>
          </a:prstGeom>
          <a:noFill/>
          <a:ln w="25400">
            <a:solidFill>
              <a:schemeClr val="accent2"/>
            </a:solidFill>
            <a:miter lim="800000"/>
            <a:headEnd type="none" w="sm" len="sm"/>
            <a:tailEnd type="none" w="sm" len="sm"/>
          </a:ln>
        </p:spPr>
      </p:pic>
      <p:pic>
        <p:nvPicPr>
          <p:cNvPr id="245766" name="Picture 4"/>
          <p:cNvPicPr>
            <a:picLocks noChangeAspect="1" noChangeArrowheads="1"/>
          </p:cNvPicPr>
          <p:nvPr/>
        </p:nvPicPr>
        <p:blipFill>
          <a:blip r:embed="rId3" cstate="print">
            <a:lum bright="-40000" contrast="48000"/>
          </a:blip>
          <a:srcRect/>
          <a:stretch>
            <a:fillRect/>
          </a:stretch>
        </p:blipFill>
        <p:spPr bwMode="auto">
          <a:xfrm>
            <a:off x="4114801" y="2362201"/>
            <a:ext cx="4799013" cy="4095750"/>
          </a:xfrm>
          <a:prstGeom prst="rect">
            <a:avLst/>
          </a:prstGeom>
          <a:noFill/>
          <a:ln w="12700">
            <a:noFill/>
            <a:miter lim="800000"/>
            <a:headEnd type="none" w="sm" len="sm"/>
            <a:tailEnd type="none" w="sm" len="sm"/>
          </a:ln>
        </p:spPr>
      </p:pic>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Footer Placeholder 2"/>
          <p:cNvSpPr>
            <a:spLocks noGrp="1"/>
          </p:cNvSpPr>
          <p:nvPr>
            <p:ph type="ftr" sz="quarter" idx="10"/>
          </p:nvPr>
        </p:nvSpPr>
        <p:spPr/>
        <p:txBody>
          <a:bodyPr/>
          <a:lstStyle/>
          <a:p>
            <a:r>
              <a:rPr lang="en-US" smtClean="0"/>
              <a:t>Carpenter EPMA Overview 2013</a:t>
            </a:r>
            <a:endParaRPr lang="en-US"/>
          </a:p>
        </p:txBody>
      </p:sp>
      <p:sp>
        <p:nvSpPr>
          <p:cNvPr id="246787" name="Slide Number Placeholder 3"/>
          <p:cNvSpPr>
            <a:spLocks noGrp="1"/>
          </p:cNvSpPr>
          <p:nvPr>
            <p:ph type="sldNum" sz="quarter" idx="11"/>
          </p:nvPr>
        </p:nvSpPr>
        <p:spPr/>
        <p:txBody>
          <a:bodyPr/>
          <a:lstStyle/>
          <a:p>
            <a:fld id="{98CAF5D5-63C2-403B-967A-0DBF59D050F0}" type="slidenum">
              <a:rPr lang="en-US"/>
              <a:pPr/>
              <a:t>195</a:t>
            </a:fld>
            <a:endParaRPr lang="en-US"/>
          </a:p>
        </p:txBody>
      </p:sp>
      <p:sp>
        <p:nvSpPr>
          <p:cNvPr id="246788" name="Rectangle 4"/>
          <p:cNvSpPr>
            <a:spLocks noGrp="1" noChangeArrowheads="1"/>
          </p:cNvSpPr>
          <p:nvPr>
            <p:ph type="title"/>
          </p:nvPr>
        </p:nvSpPr>
        <p:spPr/>
        <p:txBody>
          <a:bodyPr/>
          <a:lstStyle/>
          <a:p>
            <a:r>
              <a:rPr lang="en-US" smtClean="0"/>
              <a:t>Relative Precision as a Function of Number of X-rays Counted</a:t>
            </a:r>
          </a:p>
        </p:txBody>
      </p:sp>
      <p:pic>
        <p:nvPicPr>
          <p:cNvPr id="246789" name="Picture 5"/>
          <p:cNvPicPr>
            <a:picLocks noChangeAspect="1" noChangeArrowheads="1"/>
          </p:cNvPicPr>
          <p:nvPr/>
        </p:nvPicPr>
        <p:blipFill>
          <a:blip r:embed="rId2" cstate="print">
            <a:lum bright="-34000" contrast="42000"/>
          </a:blip>
          <a:srcRect/>
          <a:stretch>
            <a:fillRect/>
          </a:stretch>
        </p:blipFill>
        <p:spPr bwMode="auto">
          <a:xfrm>
            <a:off x="1752600" y="1371600"/>
            <a:ext cx="4927600" cy="5257800"/>
          </a:xfrm>
          <a:prstGeom prst="rect">
            <a:avLst/>
          </a:prstGeom>
          <a:noFill/>
          <a:ln w="12700">
            <a:noFill/>
            <a:miter lim="800000"/>
            <a:headEnd type="none" w="sm" len="sm"/>
            <a:tailEnd type="none" w="sm" len="sm"/>
          </a:ln>
        </p:spPr>
      </p:pic>
      <p:sp>
        <p:nvSpPr>
          <p:cNvPr id="246790" name="Text Box 6"/>
          <p:cNvSpPr txBox="1">
            <a:spLocks noChangeArrowheads="1"/>
          </p:cNvSpPr>
          <p:nvPr/>
        </p:nvSpPr>
        <p:spPr bwMode="auto">
          <a:xfrm>
            <a:off x="5867401" y="4648201"/>
            <a:ext cx="2438400"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rPr>
              <a:t>Few counts, low precision</a:t>
            </a:r>
          </a:p>
        </p:txBody>
      </p:sp>
      <p:sp>
        <p:nvSpPr>
          <p:cNvPr id="246791" name="Text Box 7"/>
          <p:cNvSpPr txBox="1">
            <a:spLocks noChangeArrowheads="1"/>
          </p:cNvSpPr>
          <p:nvPr/>
        </p:nvSpPr>
        <p:spPr bwMode="auto">
          <a:xfrm>
            <a:off x="5486400" y="1981200"/>
            <a:ext cx="2438400"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a:solidFill>
                  <a:schemeClr val="bg1"/>
                </a:solidFill>
              </a:rPr>
              <a:t>Many counts, High precision</a:t>
            </a: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Footer Placeholder 3"/>
          <p:cNvSpPr>
            <a:spLocks noGrp="1"/>
          </p:cNvSpPr>
          <p:nvPr>
            <p:ph type="ftr" sz="quarter" idx="10"/>
          </p:nvPr>
        </p:nvSpPr>
        <p:spPr/>
        <p:txBody>
          <a:bodyPr/>
          <a:lstStyle/>
          <a:p>
            <a:r>
              <a:rPr lang="en-US" smtClean="0"/>
              <a:t>Carpenter EPMA Overview 2013</a:t>
            </a:r>
            <a:endParaRPr lang="en-US"/>
          </a:p>
        </p:txBody>
      </p:sp>
      <p:sp>
        <p:nvSpPr>
          <p:cNvPr id="247811" name="Slide Number Placeholder 4"/>
          <p:cNvSpPr>
            <a:spLocks noGrp="1"/>
          </p:cNvSpPr>
          <p:nvPr>
            <p:ph type="sldNum" sz="quarter" idx="11"/>
          </p:nvPr>
        </p:nvSpPr>
        <p:spPr/>
        <p:txBody>
          <a:bodyPr/>
          <a:lstStyle/>
          <a:p>
            <a:fld id="{C4A7F00D-B5EF-457B-82CB-5B39840B8BAB}" type="slidenum">
              <a:rPr lang="en-US"/>
              <a:pPr/>
              <a:t>196</a:t>
            </a:fld>
            <a:endParaRPr lang="en-US"/>
          </a:p>
        </p:txBody>
      </p:sp>
      <p:sp>
        <p:nvSpPr>
          <p:cNvPr id="247812" name="Rectangle 2"/>
          <p:cNvSpPr>
            <a:spLocks noGrp="1" noChangeArrowheads="1"/>
          </p:cNvSpPr>
          <p:nvPr>
            <p:ph type="title"/>
          </p:nvPr>
        </p:nvSpPr>
        <p:spPr>
          <a:xfrm>
            <a:off x="227014" y="90489"/>
            <a:ext cx="8610599" cy="428625"/>
          </a:xfrm>
        </p:spPr>
        <p:txBody>
          <a:bodyPr/>
          <a:lstStyle/>
          <a:p>
            <a:r>
              <a:rPr lang="en-US" smtClean="0"/>
              <a:t>Precision of X-ray Counting</a:t>
            </a:r>
          </a:p>
        </p:txBody>
      </p:sp>
      <p:graphicFrame>
        <p:nvGraphicFramePr>
          <p:cNvPr id="682053" name="Group 69"/>
          <p:cNvGraphicFramePr>
            <a:graphicFrameLocks noGrp="1"/>
          </p:cNvGraphicFramePr>
          <p:nvPr>
            <p:ph type="tbl" idx="1"/>
          </p:nvPr>
        </p:nvGraphicFramePr>
        <p:xfrm>
          <a:off x="677864" y="1371600"/>
          <a:ext cx="7772400" cy="4290516"/>
        </p:xfrm>
        <a:graphic>
          <a:graphicData uri="http://schemas.openxmlformats.org/drawingml/2006/table">
            <a:tbl>
              <a:tblPr/>
              <a:tblGrid>
                <a:gridCol w="2590800"/>
                <a:gridCol w="2590800"/>
                <a:gridCol w="2590800"/>
              </a:tblGrid>
              <a:tr h="829766">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Counts N</a:t>
                      </a:r>
                      <a:r>
                        <a:rPr kumimoji="0" lang="en-US" sz="2800" b="0" i="0" u="none" strike="noStrike" cap="none" normalizeH="0" baseline="-2500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400" b="0" i="0" u="none" strike="noStrike" cap="none" normalizeH="0" baseline="0" smtClean="0">
                          <a:ln>
                            <a:noFill/>
                          </a:ln>
                          <a:solidFill>
                            <a:schemeClr val="bg1"/>
                          </a:solidFill>
                          <a:effectLst/>
                          <a:latin typeface="Symbol" pitchFamily="18" charset="2"/>
                        </a:rPr>
                        <a:t>s</a:t>
                      </a:r>
                      <a:r>
                        <a:rPr kumimoji="0" lang="en-US" sz="2400" b="0" i="0" u="none" strike="noStrike" cap="none" normalizeH="0" baseline="-25000" smtClean="0">
                          <a:ln>
                            <a:noFill/>
                          </a:ln>
                          <a:solidFill>
                            <a:schemeClr val="bg1"/>
                          </a:solidFill>
                          <a:effectLst/>
                          <a:latin typeface="Arial" pitchFamily="34" charset="0"/>
                        </a:rPr>
                        <a:t>c</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400" b="0" i="0" u="none" strike="noStrike" cap="none" normalizeH="0" baseline="0" smtClean="0">
                          <a:ln>
                            <a:noFill/>
                          </a:ln>
                          <a:solidFill>
                            <a:schemeClr val="bg1"/>
                          </a:solidFill>
                          <a:effectLst/>
                          <a:latin typeface="Symbol" pitchFamily="18" charset="2"/>
                        </a:rPr>
                        <a:t>s</a:t>
                      </a:r>
                      <a:r>
                        <a:rPr kumimoji="0" lang="en-US" sz="2400" b="0" i="0" u="none" strike="noStrike" cap="none" normalizeH="0" baseline="-25000" smtClean="0">
                          <a:ln>
                            <a:noFill/>
                          </a:ln>
                          <a:solidFill>
                            <a:schemeClr val="bg1"/>
                          </a:solidFill>
                          <a:effectLst/>
                          <a:latin typeface="Arial" pitchFamily="34" charset="0"/>
                        </a:rPr>
                        <a:t>c </a:t>
                      </a:r>
                      <a:r>
                        <a:rPr kumimoji="0" lang="en-US" sz="2400" b="0" i="0" u="none" strike="noStrike" cap="none" normalizeH="0" baseline="0" smtClean="0">
                          <a:ln>
                            <a:noFill/>
                          </a:ln>
                          <a:solidFill>
                            <a:schemeClr val="bg1"/>
                          </a:solidFill>
                          <a:effectLst/>
                          <a:latin typeface="Arial" pitchFamily="34" charset="0"/>
                        </a:rPr>
                        <a:t>/ N</a:t>
                      </a:r>
                      <a:r>
                        <a:rPr kumimoji="0" lang="en-US" sz="2400" b="0" i="0" u="none" strike="noStrike" cap="none" normalizeH="0" baseline="-25000" smtClean="0">
                          <a:ln>
                            <a:noFill/>
                          </a:ln>
                          <a:solidFill>
                            <a:schemeClr val="bg1"/>
                          </a:solidFill>
                          <a:effectLst/>
                          <a:latin typeface="Arial" pitchFamily="34" charset="0"/>
                        </a:rPr>
                        <a:t>m</a:t>
                      </a:r>
                      <a:r>
                        <a:rPr kumimoji="0" lang="en-US" sz="2400" b="0" i="0" u="none" strike="noStrike" cap="none" normalizeH="0" baseline="0" smtClean="0">
                          <a:ln>
                            <a:noFill/>
                          </a:ln>
                          <a:solidFill>
                            <a:schemeClr val="bg1"/>
                          </a:solidFill>
                          <a:effectLst/>
                          <a:latin typeface="Arial" pitchFamily="34" charset="0"/>
                        </a:rPr>
                        <a:t> * 100</a:t>
                      </a:r>
                    </a:p>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(relative percent)</a:t>
                      </a:r>
                      <a:endParaRPr kumimoji="0" lang="en-US" sz="2000" b="0" i="0" u="none" strike="noStrike" cap="none" normalizeH="0" baseline="-25000" smtClean="0">
                        <a:ln>
                          <a:noFill/>
                        </a:ln>
                        <a:solidFill>
                          <a:schemeClr val="bg1"/>
                        </a:solidFill>
                        <a:effectLst/>
                        <a:latin typeface="Arial" pitchFamily="34" charset="0"/>
                      </a:endParaRP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6921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10 %</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6921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31.62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3.16 %</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6921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1.0 %</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6921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100,000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316.2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0.316 %</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6921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1,000,000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0.1 %</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Footer Placeholder 3"/>
          <p:cNvSpPr>
            <a:spLocks noGrp="1"/>
          </p:cNvSpPr>
          <p:nvPr>
            <p:ph type="ftr" sz="quarter" idx="10"/>
          </p:nvPr>
        </p:nvSpPr>
        <p:spPr/>
        <p:txBody>
          <a:bodyPr/>
          <a:lstStyle/>
          <a:p>
            <a:r>
              <a:rPr lang="en-US" smtClean="0"/>
              <a:t>Carpenter EPMA Overview 2013</a:t>
            </a:r>
            <a:endParaRPr lang="en-US"/>
          </a:p>
        </p:txBody>
      </p:sp>
      <p:sp>
        <p:nvSpPr>
          <p:cNvPr id="248835" name="Slide Number Placeholder 4"/>
          <p:cNvSpPr>
            <a:spLocks noGrp="1"/>
          </p:cNvSpPr>
          <p:nvPr>
            <p:ph type="sldNum" sz="quarter" idx="11"/>
          </p:nvPr>
        </p:nvSpPr>
        <p:spPr/>
        <p:txBody>
          <a:bodyPr/>
          <a:lstStyle/>
          <a:p>
            <a:fld id="{90404160-FCE4-49D0-9433-5358E5A09FC5}" type="slidenum">
              <a:rPr lang="en-US"/>
              <a:pPr/>
              <a:t>197</a:t>
            </a:fld>
            <a:endParaRPr lang="en-US"/>
          </a:p>
        </p:txBody>
      </p:sp>
      <p:sp>
        <p:nvSpPr>
          <p:cNvPr id="248836" name="Rectangle 2"/>
          <p:cNvSpPr>
            <a:spLocks noGrp="1" noChangeArrowheads="1"/>
          </p:cNvSpPr>
          <p:nvPr>
            <p:ph type="title"/>
          </p:nvPr>
        </p:nvSpPr>
        <p:spPr>
          <a:xfrm>
            <a:off x="227014" y="90489"/>
            <a:ext cx="8467725" cy="428625"/>
          </a:xfrm>
        </p:spPr>
        <p:txBody>
          <a:bodyPr/>
          <a:lstStyle/>
          <a:p>
            <a:r>
              <a:rPr lang="en-US" smtClean="0"/>
              <a:t>Actual Standard Deviation</a:t>
            </a:r>
          </a:p>
        </p:txBody>
      </p:sp>
      <p:sp>
        <p:nvSpPr>
          <p:cNvPr id="248837" name="Rectangle 3"/>
          <p:cNvSpPr>
            <a:spLocks noGrp="1" noChangeArrowheads="1"/>
          </p:cNvSpPr>
          <p:nvPr>
            <p:ph type="body" idx="1"/>
          </p:nvPr>
        </p:nvSpPr>
        <p:spPr>
          <a:xfrm>
            <a:off x="677863" y="1219201"/>
            <a:ext cx="7788275" cy="5105400"/>
          </a:xfrm>
        </p:spPr>
        <p:txBody>
          <a:bodyPr/>
          <a:lstStyle/>
          <a:p>
            <a:r>
              <a:rPr lang="en-US" smtClean="0"/>
              <a:t>The actual standard deviation of a set of measurements is the sum of the standard deviation due to counting statistics alone, plus the actual variation of an element in a sample, plus any other factors that cause variation (drift, for example):</a:t>
            </a:r>
            <a:br>
              <a:rPr lang="en-US" smtClean="0"/>
            </a:br>
            <a:r>
              <a:rPr lang="en-US" smtClean="0"/>
              <a:t>	</a:t>
            </a:r>
            <a:r>
              <a:rPr lang="en-US" smtClean="0">
                <a:latin typeface="Symbol" pitchFamily="18" charset="2"/>
              </a:rPr>
              <a:t>s</a:t>
            </a:r>
            <a:r>
              <a:rPr lang="en-US" baseline="-25000" smtClean="0"/>
              <a:t>Total</a:t>
            </a:r>
            <a:r>
              <a:rPr lang="en-US" smtClean="0"/>
              <a:t> = </a:t>
            </a:r>
            <a:r>
              <a:rPr lang="en-US" smtClean="0">
                <a:latin typeface="Symbol" pitchFamily="18" charset="2"/>
              </a:rPr>
              <a:t>s </a:t>
            </a:r>
            <a:r>
              <a:rPr lang="en-US" baseline="-25000" smtClean="0"/>
              <a:t>count stats</a:t>
            </a:r>
            <a:r>
              <a:rPr lang="en-US" smtClean="0"/>
              <a:t> + </a:t>
            </a:r>
            <a:r>
              <a:rPr lang="en-US" smtClean="0">
                <a:latin typeface="Symbol" pitchFamily="18" charset="2"/>
              </a:rPr>
              <a:t>s</a:t>
            </a:r>
            <a:r>
              <a:rPr lang="en-US" baseline="-25000" smtClean="0"/>
              <a:t>actual</a:t>
            </a:r>
            <a:r>
              <a:rPr lang="en-US" smtClean="0"/>
              <a:t> + </a:t>
            </a:r>
            <a:r>
              <a:rPr lang="en-US" smtClean="0">
                <a:latin typeface="Symbol" pitchFamily="18" charset="2"/>
              </a:rPr>
              <a:t>s</a:t>
            </a:r>
            <a:r>
              <a:rPr lang="en-US" baseline="-25000" smtClean="0"/>
              <a:t>drift</a:t>
            </a:r>
            <a:r>
              <a:rPr lang="en-US" smtClean="0"/>
              <a:t> + ... </a:t>
            </a:r>
          </a:p>
          <a:p>
            <a:r>
              <a:rPr lang="en-US" smtClean="0"/>
              <a:t>The actual standard deviation is:</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where n is the number of measurements and N bar is the mean.</a:t>
            </a:r>
          </a:p>
        </p:txBody>
      </p:sp>
      <p:grpSp>
        <p:nvGrpSpPr>
          <p:cNvPr id="248838" name="Group 4"/>
          <p:cNvGrpSpPr>
            <a:grpSpLocks noChangeAspect="1"/>
          </p:cNvGrpSpPr>
          <p:nvPr/>
        </p:nvGrpSpPr>
        <p:grpSpPr bwMode="auto">
          <a:xfrm>
            <a:off x="2971800" y="3962400"/>
            <a:ext cx="2895600" cy="1198563"/>
            <a:chOff x="3312" y="2448"/>
            <a:chExt cx="1824" cy="755"/>
          </a:xfrm>
        </p:grpSpPr>
        <p:sp>
          <p:nvSpPr>
            <p:cNvPr id="248839" name="AutoShape 5"/>
            <p:cNvSpPr>
              <a:spLocks noChangeAspect="1" noChangeArrowheads="1" noTextEdit="1"/>
            </p:cNvSpPr>
            <p:nvPr/>
          </p:nvSpPr>
          <p:spPr bwMode="auto">
            <a:xfrm>
              <a:off x="3312" y="2448"/>
              <a:ext cx="1824" cy="755"/>
            </a:xfrm>
            <a:prstGeom prst="rect">
              <a:avLst/>
            </a:prstGeom>
            <a:solidFill>
              <a:schemeClr val="tx1"/>
            </a:solidFill>
            <a:ln w="12700" algn="ctr">
              <a:solidFill>
                <a:schemeClr val="accent2"/>
              </a:solidFill>
              <a:miter lim="800000"/>
              <a:headEnd type="none" w="sm" len="sm"/>
              <a:tailEnd type="none" w="sm" len="sm"/>
            </a:ln>
          </p:spPr>
          <p:txBody>
            <a:bodyPr/>
            <a:lstStyle/>
            <a:p>
              <a:endParaRPr lang="en-US"/>
            </a:p>
          </p:txBody>
        </p:sp>
        <p:sp>
          <p:nvSpPr>
            <p:cNvPr id="248840" name="Line 6"/>
            <p:cNvSpPr>
              <a:spLocks noChangeShapeType="1"/>
            </p:cNvSpPr>
            <p:nvPr/>
          </p:nvSpPr>
          <p:spPr bwMode="auto">
            <a:xfrm>
              <a:off x="4520" y="2601"/>
              <a:ext cx="150" cy="0"/>
            </a:xfrm>
            <a:prstGeom prst="line">
              <a:avLst/>
            </a:prstGeom>
            <a:noFill/>
            <a:ln w="14288">
              <a:solidFill>
                <a:srgbClr val="000000"/>
              </a:solidFill>
              <a:round/>
              <a:headEnd/>
              <a:tailEnd/>
            </a:ln>
          </p:spPr>
          <p:txBody>
            <a:bodyPr/>
            <a:lstStyle/>
            <a:p>
              <a:endParaRPr lang="en-US"/>
            </a:p>
          </p:txBody>
        </p:sp>
        <p:sp>
          <p:nvSpPr>
            <p:cNvPr id="248841" name="Rectangle 7"/>
            <p:cNvSpPr>
              <a:spLocks noChangeArrowheads="1"/>
            </p:cNvSpPr>
            <p:nvPr/>
          </p:nvSpPr>
          <p:spPr bwMode="auto">
            <a:xfrm>
              <a:off x="4218" y="2770"/>
              <a:ext cx="99" cy="359"/>
            </a:xfrm>
            <a:prstGeom prst="rect">
              <a:avLst/>
            </a:prstGeom>
            <a:noFill/>
            <a:ln w="9525">
              <a:noFill/>
              <a:miter lim="800000"/>
              <a:headEnd/>
              <a:tailEnd/>
            </a:ln>
          </p:spPr>
          <p:txBody>
            <a:bodyPr wrap="none" lIns="0" tIns="0" rIns="0" bIns="0">
              <a:spAutoFit/>
            </a:bodyPr>
            <a:lstStyle/>
            <a:p>
              <a:pPr>
                <a:spcBef>
                  <a:spcPct val="50000"/>
                </a:spcBef>
              </a:pPr>
              <a:r>
                <a:rPr lang="en-US" sz="37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48842" name="Rectangle 8"/>
            <p:cNvSpPr>
              <a:spLocks noChangeArrowheads="1"/>
            </p:cNvSpPr>
            <p:nvPr/>
          </p:nvSpPr>
          <p:spPr bwMode="auto">
            <a:xfrm>
              <a:off x="4629" y="2770"/>
              <a:ext cx="99" cy="359"/>
            </a:xfrm>
            <a:prstGeom prst="rect">
              <a:avLst/>
            </a:prstGeom>
            <a:noFill/>
            <a:ln w="9525">
              <a:noFill/>
              <a:miter lim="800000"/>
              <a:headEnd/>
              <a:tailEnd/>
            </a:ln>
          </p:spPr>
          <p:txBody>
            <a:bodyPr wrap="none" lIns="0" tIns="0" rIns="0" bIns="0">
              <a:spAutoFit/>
            </a:bodyPr>
            <a:lstStyle/>
            <a:p>
              <a:pPr>
                <a:spcBef>
                  <a:spcPct val="50000"/>
                </a:spcBef>
              </a:pPr>
              <a:r>
                <a:rPr lang="en-US" sz="37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48843" name="Line 9"/>
            <p:cNvSpPr>
              <a:spLocks noChangeShapeType="1"/>
            </p:cNvSpPr>
            <p:nvPr/>
          </p:nvSpPr>
          <p:spPr bwMode="auto">
            <a:xfrm>
              <a:off x="4008" y="2838"/>
              <a:ext cx="886" cy="0"/>
            </a:xfrm>
            <a:prstGeom prst="line">
              <a:avLst/>
            </a:prstGeom>
            <a:noFill/>
            <a:ln w="4763">
              <a:solidFill>
                <a:srgbClr val="000000"/>
              </a:solidFill>
              <a:round/>
              <a:headEnd/>
              <a:tailEnd/>
            </a:ln>
          </p:spPr>
          <p:txBody>
            <a:bodyPr/>
            <a:lstStyle/>
            <a:p>
              <a:endParaRPr lang="en-US"/>
            </a:p>
          </p:txBody>
        </p:sp>
        <p:sp>
          <p:nvSpPr>
            <p:cNvPr id="248844" name="Rectangle 10"/>
            <p:cNvSpPr>
              <a:spLocks noChangeArrowheads="1"/>
            </p:cNvSpPr>
            <p:nvPr/>
          </p:nvSpPr>
          <p:spPr bwMode="auto">
            <a:xfrm>
              <a:off x="4901" y="2712"/>
              <a:ext cx="86"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ú</a:t>
              </a:r>
              <a:endParaRPr lang="en-US" baseline="-25000" dirty="0">
                <a:solidFill>
                  <a:schemeClr val="bg1"/>
                </a:solidFill>
                <a:latin typeface="Times New Roman" pitchFamily="18" charset="0"/>
              </a:endParaRPr>
            </a:p>
          </p:txBody>
        </p:sp>
        <p:sp>
          <p:nvSpPr>
            <p:cNvPr id="248845" name="Rectangle 11"/>
            <p:cNvSpPr>
              <a:spLocks noChangeArrowheads="1"/>
            </p:cNvSpPr>
            <p:nvPr/>
          </p:nvSpPr>
          <p:spPr bwMode="auto">
            <a:xfrm>
              <a:off x="4901" y="2926"/>
              <a:ext cx="86"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û</a:t>
              </a:r>
              <a:endParaRPr lang="en-US" baseline="-25000" dirty="0">
                <a:solidFill>
                  <a:schemeClr val="bg1"/>
                </a:solidFill>
                <a:latin typeface="Times New Roman" pitchFamily="18" charset="0"/>
              </a:endParaRPr>
            </a:p>
          </p:txBody>
        </p:sp>
        <p:sp>
          <p:nvSpPr>
            <p:cNvPr id="248846" name="Rectangle 12"/>
            <p:cNvSpPr>
              <a:spLocks noChangeArrowheads="1"/>
            </p:cNvSpPr>
            <p:nvPr/>
          </p:nvSpPr>
          <p:spPr bwMode="auto">
            <a:xfrm>
              <a:off x="4901" y="2489"/>
              <a:ext cx="86"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ù</a:t>
              </a:r>
              <a:endParaRPr lang="en-US" baseline="-25000" dirty="0">
                <a:solidFill>
                  <a:schemeClr val="bg1"/>
                </a:solidFill>
                <a:latin typeface="Times New Roman" pitchFamily="18" charset="0"/>
              </a:endParaRPr>
            </a:p>
          </p:txBody>
        </p:sp>
        <p:sp>
          <p:nvSpPr>
            <p:cNvPr id="248847" name="Rectangle 13"/>
            <p:cNvSpPr>
              <a:spLocks noChangeArrowheads="1"/>
            </p:cNvSpPr>
            <p:nvPr/>
          </p:nvSpPr>
          <p:spPr bwMode="auto">
            <a:xfrm>
              <a:off x="3694" y="2712"/>
              <a:ext cx="86"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ê</a:t>
              </a:r>
              <a:endParaRPr lang="en-US" baseline="-25000" dirty="0">
                <a:solidFill>
                  <a:schemeClr val="bg1"/>
                </a:solidFill>
                <a:latin typeface="Times New Roman" pitchFamily="18" charset="0"/>
              </a:endParaRPr>
            </a:p>
          </p:txBody>
        </p:sp>
        <p:sp>
          <p:nvSpPr>
            <p:cNvPr id="248848" name="Rectangle 14"/>
            <p:cNvSpPr>
              <a:spLocks noChangeArrowheads="1"/>
            </p:cNvSpPr>
            <p:nvPr/>
          </p:nvSpPr>
          <p:spPr bwMode="auto">
            <a:xfrm>
              <a:off x="3694" y="2926"/>
              <a:ext cx="86"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ë</a:t>
              </a:r>
              <a:endParaRPr lang="en-US" baseline="-25000" dirty="0">
                <a:solidFill>
                  <a:schemeClr val="bg1"/>
                </a:solidFill>
                <a:latin typeface="Times New Roman" pitchFamily="18" charset="0"/>
              </a:endParaRPr>
            </a:p>
          </p:txBody>
        </p:sp>
        <p:sp>
          <p:nvSpPr>
            <p:cNvPr id="248849" name="Rectangle 15"/>
            <p:cNvSpPr>
              <a:spLocks noChangeArrowheads="1"/>
            </p:cNvSpPr>
            <p:nvPr/>
          </p:nvSpPr>
          <p:spPr bwMode="auto">
            <a:xfrm>
              <a:off x="3694" y="2489"/>
              <a:ext cx="86"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é</a:t>
              </a:r>
              <a:endParaRPr lang="en-US" baseline="-25000" dirty="0">
                <a:solidFill>
                  <a:schemeClr val="bg1"/>
                </a:solidFill>
                <a:latin typeface="Times New Roman" pitchFamily="18" charset="0"/>
              </a:endParaRPr>
            </a:p>
          </p:txBody>
        </p:sp>
        <p:sp>
          <p:nvSpPr>
            <p:cNvPr id="248850" name="Rectangle 16"/>
            <p:cNvSpPr>
              <a:spLocks noChangeArrowheads="1"/>
            </p:cNvSpPr>
            <p:nvPr/>
          </p:nvSpPr>
          <p:spPr bwMode="auto">
            <a:xfrm>
              <a:off x="4412" y="2841"/>
              <a:ext cx="123"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48851" name="Rectangle 17"/>
            <p:cNvSpPr>
              <a:spLocks noChangeArrowheads="1"/>
            </p:cNvSpPr>
            <p:nvPr/>
          </p:nvSpPr>
          <p:spPr bwMode="auto">
            <a:xfrm>
              <a:off x="4347" y="2524"/>
              <a:ext cx="123"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48852" name="Rectangle 18"/>
            <p:cNvSpPr>
              <a:spLocks noChangeArrowheads="1"/>
            </p:cNvSpPr>
            <p:nvPr/>
          </p:nvSpPr>
          <p:spPr bwMode="auto">
            <a:xfrm>
              <a:off x="3825" y="2734"/>
              <a:ext cx="110" cy="185"/>
            </a:xfrm>
            <a:prstGeom prst="rect">
              <a:avLst/>
            </a:prstGeom>
            <a:noFill/>
            <a:ln w="9525">
              <a:noFill/>
              <a:miter lim="800000"/>
              <a:headEnd/>
              <a:tailEnd/>
            </a:ln>
          </p:spPr>
          <p:txBody>
            <a:bodyPr wrap="none" lIns="0" tIns="0" rIns="0" bIns="0">
              <a:spAutoFit/>
            </a:bodyPr>
            <a:lstStyle/>
            <a:p>
              <a:pPr>
                <a:spcBef>
                  <a:spcPct val="50000"/>
                </a:spcBef>
              </a:pPr>
              <a:r>
                <a:rPr lang="en-US" sz="1900" dirty="0">
                  <a:solidFill>
                    <a:srgbClr val="000000"/>
                  </a:solidFill>
                  <a:latin typeface="Symbol" pitchFamily="18" charset="2"/>
                </a:rPr>
                <a:t>å</a:t>
              </a:r>
              <a:endParaRPr lang="en-US" baseline="-25000" dirty="0">
                <a:solidFill>
                  <a:schemeClr val="bg1"/>
                </a:solidFill>
                <a:latin typeface="Times New Roman" pitchFamily="18" charset="0"/>
              </a:endParaRPr>
            </a:p>
          </p:txBody>
        </p:sp>
        <p:sp>
          <p:nvSpPr>
            <p:cNvPr id="248853" name="Rectangle 19"/>
            <p:cNvSpPr>
              <a:spLocks noChangeArrowheads="1"/>
            </p:cNvSpPr>
            <p:nvPr/>
          </p:nvSpPr>
          <p:spPr bwMode="auto">
            <a:xfrm>
              <a:off x="3832" y="2900"/>
              <a:ext cx="84" cy="185"/>
            </a:xfrm>
            <a:prstGeom prst="rect">
              <a:avLst/>
            </a:prstGeom>
            <a:noFill/>
            <a:ln w="9525">
              <a:noFill/>
              <a:miter lim="800000"/>
              <a:headEnd/>
              <a:tailEnd/>
            </a:ln>
          </p:spPr>
          <p:txBody>
            <a:bodyPr wrap="none" lIns="0" tIns="0" rIns="0" bIns="0">
              <a:spAutoFit/>
            </a:bodyPr>
            <a:lstStyle/>
            <a:p>
              <a:pPr>
                <a:spcBef>
                  <a:spcPct val="50000"/>
                </a:spcBef>
              </a:pPr>
              <a:r>
                <a:rPr lang="en-US" sz="19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48854" name="Rectangle 20"/>
            <p:cNvSpPr>
              <a:spLocks noChangeArrowheads="1"/>
            </p:cNvSpPr>
            <p:nvPr/>
          </p:nvSpPr>
          <p:spPr bwMode="auto">
            <a:xfrm>
              <a:off x="3568" y="2724"/>
              <a:ext cx="84" cy="185"/>
            </a:xfrm>
            <a:prstGeom prst="rect">
              <a:avLst/>
            </a:prstGeom>
            <a:noFill/>
            <a:ln w="9525">
              <a:noFill/>
              <a:miter lim="800000"/>
              <a:headEnd/>
              <a:tailEnd/>
            </a:ln>
          </p:spPr>
          <p:txBody>
            <a:bodyPr wrap="none" lIns="0" tIns="0" rIns="0" bIns="0">
              <a:spAutoFit/>
            </a:bodyPr>
            <a:lstStyle/>
            <a:p>
              <a:pPr>
                <a:spcBef>
                  <a:spcPct val="50000"/>
                </a:spcBef>
              </a:pPr>
              <a:r>
                <a:rPr lang="en-US" sz="19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48855" name="Rectangle 21"/>
            <p:cNvSpPr>
              <a:spLocks noChangeArrowheads="1"/>
            </p:cNvSpPr>
            <p:nvPr/>
          </p:nvSpPr>
          <p:spPr bwMode="auto">
            <a:xfrm>
              <a:off x="3838" y="2603"/>
              <a:ext cx="77" cy="185"/>
            </a:xfrm>
            <a:prstGeom prst="rect">
              <a:avLst/>
            </a:prstGeom>
            <a:noFill/>
            <a:ln w="9525">
              <a:noFill/>
              <a:miter lim="800000"/>
              <a:headEnd/>
              <a:tailEnd/>
            </a:ln>
          </p:spPr>
          <p:txBody>
            <a:bodyPr wrap="none" lIns="0" tIns="0" rIns="0" bIns="0">
              <a:spAutoFit/>
            </a:bodyPr>
            <a:lstStyle/>
            <a:p>
              <a:pPr>
                <a:spcBef>
                  <a:spcPct val="50000"/>
                </a:spcBef>
              </a:pPr>
              <a:r>
                <a:rPr lang="en-US" sz="1900" i="1" dirty="0">
                  <a:solidFill>
                    <a:srgbClr val="000000"/>
                  </a:solidFill>
                  <a:latin typeface="Times New Roman" pitchFamily="18" charset="0"/>
                </a:rPr>
                <a:t>n</a:t>
              </a:r>
              <a:endParaRPr lang="en-US" baseline="-25000" dirty="0">
                <a:solidFill>
                  <a:schemeClr val="bg1"/>
                </a:solidFill>
                <a:latin typeface="Times New Roman" pitchFamily="18" charset="0"/>
              </a:endParaRPr>
            </a:p>
          </p:txBody>
        </p:sp>
        <p:sp>
          <p:nvSpPr>
            <p:cNvPr id="248856" name="Rectangle 22"/>
            <p:cNvSpPr>
              <a:spLocks noChangeArrowheads="1"/>
            </p:cNvSpPr>
            <p:nvPr/>
          </p:nvSpPr>
          <p:spPr bwMode="auto">
            <a:xfrm>
              <a:off x="3777" y="2918"/>
              <a:ext cx="43" cy="185"/>
            </a:xfrm>
            <a:prstGeom prst="rect">
              <a:avLst/>
            </a:prstGeom>
            <a:noFill/>
            <a:ln w="9525">
              <a:noFill/>
              <a:miter lim="800000"/>
              <a:headEnd/>
              <a:tailEnd/>
            </a:ln>
          </p:spPr>
          <p:txBody>
            <a:bodyPr wrap="none" lIns="0" tIns="0" rIns="0" bIns="0">
              <a:spAutoFit/>
            </a:bodyPr>
            <a:lstStyle/>
            <a:p>
              <a:pPr>
                <a:spcBef>
                  <a:spcPct val="50000"/>
                </a:spcBef>
              </a:pPr>
              <a:r>
                <a:rPr lang="en-US" sz="1900" i="1" dirty="0" err="1">
                  <a:solidFill>
                    <a:srgbClr val="000000"/>
                  </a:solidFill>
                  <a:latin typeface="Times New Roman" pitchFamily="18" charset="0"/>
                </a:rPr>
                <a:t>i</a:t>
              </a:r>
              <a:endParaRPr lang="en-US" baseline="-25000" dirty="0">
                <a:solidFill>
                  <a:schemeClr val="bg1"/>
                </a:solidFill>
                <a:latin typeface="Times New Roman" pitchFamily="18" charset="0"/>
              </a:endParaRPr>
            </a:p>
          </p:txBody>
        </p:sp>
        <p:sp>
          <p:nvSpPr>
            <p:cNvPr id="248857" name="Rectangle 23"/>
            <p:cNvSpPr>
              <a:spLocks noChangeArrowheads="1"/>
            </p:cNvSpPr>
            <p:nvPr/>
          </p:nvSpPr>
          <p:spPr bwMode="auto">
            <a:xfrm>
              <a:off x="4678" y="2675"/>
              <a:ext cx="43" cy="185"/>
            </a:xfrm>
            <a:prstGeom prst="rect">
              <a:avLst/>
            </a:prstGeom>
            <a:noFill/>
            <a:ln w="9525">
              <a:noFill/>
              <a:miter lim="800000"/>
              <a:headEnd/>
              <a:tailEnd/>
            </a:ln>
          </p:spPr>
          <p:txBody>
            <a:bodyPr wrap="none" lIns="0" tIns="0" rIns="0" bIns="0">
              <a:spAutoFit/>
            </a:bodyPr>
            <a:lstStyle/>
            <a:p>
              <a:pPr>
                <a:spcBef>
                  <a:spcPct val="50000"/>
                </a:spcBef>
              </a:pPr>
              <a:r>
                <a:rPr lang="en-US" sz="1900" i="1" dirty="0" err="1">
                  <a:solidFill>
                    <a:srgbClr val="000000"/>
                  </a:solidFill>
                  <a:latin typeface="Times New Roman" pitchFamily="18" charset="0"/>
                </a:rPr>
                <a:t>i</a:t>
              </a:r>
              <a:endParaRPr lang="en-US" baseline="-25000" dirty="0">
                <a:solidFill>
                  <a:schemeClr val="bg1"/>
                </a:solidFill>
                <a:latin typeface="Times New Roman" pitchFamily="18" charset="0"/>
              </a:endParaRPr>
            </a:p>
          </p:txBody>
        </p:sp>
        <p:sp>
          <p:nvSpPr>
            <p:cNvPr id="248858" name="Rectangle 24"/>
            <p:cNvSpPr>
              <a:spLocks noChangeArrowheads="1"/>
            </p:cNvSpPr>
            <p:nvPr/>
          </p:nvSpPr>
          <p:spPr bwMode="auto">
            <a:xfrm>
              <a:off x="4285" y="2664"/>
              <a:ext cx="43" cy="185"/>
            </a:xfrm>
            <a:prstGeom prst="rect">
              <a:avLst/>
            </a:prstGeom>
            <a:noFill/>
            <a:ln w="9525">
              <a:noFill/>
              <a:miter lim="800000"/>
              <a:headEnd/>
              <a:tailEnd/>
            </a:ln>
          </p:spPr>
          <p:txBody>
            <a:bodyPr wrap="none" lIns="0" tIns="0" rIns="0" bIns="0">
              <a:spAutoFit/>
            </a:bodyPr>
            <a:lstStyle/>
            <a:p>
              <a:pPr>
                <a:spcBef>
                  <a:spcPct val="50000"/>
                </a:spcBef>
              </a:pPr>
              <a:r>
                <a:rPr lang="en-US" sz="1900" i="1" dirty="0" err="1">
                  <a:solidFill>
                    <a:srgbClr val="000000"/>
                  </a:solidFill>
                  <a:latin typeface="Times New Roman" pitchFamily="18" charset="0"/>
                </a:rPr>
                <a:t>i</a:t>
              </a:r>
              <a:endParaRPr lang="en-US" baseline="-25000" dirty="0">
                <a:solidFill>
                  <a:schemeClr val="bg1"/>
                </a:solidFill>
                <a:latin typeface="Times New Roman" pitchFamily="18" charset="0"/>
              </a:endParaRPr>
            </a:p>
          </p:txBody>
        </p:sp>
        <p:sp>
          <p:nvSpPr>
            <p:cNvPr id="248859" name="Rectangle 25"/>
            <p:cNvSpPr>
              <a:spLocks noChangeArrowheads="1"/>
            </p:cNvSpPr>
            <p:nvPr/>
          </p:nvSpPr>
          <p:spPr bwMode="auto">
            <a:xfrm>
              <a:off x="4281" y="2867"/>
              <a:ext cx="112" cy="269"/>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n</a:t>
              </a:r>
              <a:endParaRPr lang="en-US" baseline="-25000" dirty="0">
                <a:solidFill>
                  <a:schemeClr val="bg1"/>
                </a:solidFill>
                <a:latin typeface="Times New Roman" pitchFamily="18" charset="0"/>
              </a:endParaRPr>
            </a:p>
          </p:txBody>
        </p:sp>
        <p:sp>
          <p:nvSpPr>
            <p:cNvPr id="248860" name="Rectangle 26"/>
            <p:cNvSpPr>
              <a:spLocks noChangeArrowheads="1"/>
            </p:cNvSpPr>
            <p:nvPr/>
          </p:nvSpPr>
          <p:spPr bwMode="auto">
            <a:xfrm>
              <a:off x="4495" y="2589"/>
              <a:ext cx="149" cy="269"/>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N</a:t>
              </a:r>
              <a:endParaRPr lang="en-US" baseline="-25000" dirty="0">
                <a:solidFill>
                  <a:schemeClr val="bg1"/>
                </a:solidFill>
                <a:latin typeface="Times New Roman" pitchFamily="18" charset="0"/>
              </a:endParaRPr>
            </a:p>
          </p:txBody>
        </p:sp>
        <p:sp>
          <p:nvSpPr>
            <p:cNvPr id="248861" name="Rectangle 27"/>
            <p:cNvSpPr>
              <a:spLocks noChangeArrowheads="1"/>
            </p:cNvSpPr>
            <p:nvPr/>
          </p:nvSpPr>
          <p:spPr bwMode="auto">
            <a:xfrm>
              <a:off x="4107" y="2578"/>
              <a:ext cx="149" cy="269"/>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N</a:t>
              </a:r>
              <a:endParaRPr lang="en-US" baseline="-25000" dirty="0">
                <a:solidFill>
                  <a:schemeClr val="bg1"/>
                </a:solidFill>
                <a:latin typeface="Times New Roman" pitchFamily="18" charset="0"/>
              </a:endParaRPr>
            </a:p>
          </p:txBody>
        </p:sp>
        <p:sp>
          <p:nvSpPr>
            <p:cNvPr id="248862" name="Rectangle 28"/>
            <p:cNvSpPr>
              <a:spLocks noChangeArrowheads="1"/>
            </p:cNvSpPr>
            <p:nvPr/>
          </p:nvSpPr>
          <p:spPr bwMode="auto">
            <a:xfrm>
              <a:off x="3337" y="2721"/>
              <a:ext cx="112" cy="269"/>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S</a:t>
              </a:r>
              <a:endParaRPr lang="en-US" baseline="-25000" dirty="0">
                <a:solidFill>
                  <a:schemeClr val="bg1"/>
                </a:solidFill>
                <a:latin typeface="Times New Roman" pitchFamily="18" charset="0"/>
              </a:endParaRPr>
            </a:p>
          </p:txBody>
        </p:sp>
        <p:sp>
          <p:nvSpPr>
            <p:cNvPr id="248863" name="Rectangle 29"/>
            <p:cNvSpPr>
              <a:spLocks noChangeArrowheads="1"/>
            </p:cNvSpPr>
            <p:nvPr/>
          </p:nvSpPr>
          <p:spPr bwMode="auto">
            <a:xfrm>
              <a:off x="3462" y="2854"/>
              <a:ext cx="60" cy="107"/>
            </a:xfrm>
            <a:prstGeom prst="rect">
              <a:avLst/>
            </a:prstGeom>
            <a:noFill/>
            <a:ln w="9525">
              <a:noFill/>
              <a:miter lim="800000"/>
              <a:headEnd/>
              <a:tailEnd/>
            </a:ln>
          </p:spPr>
          <p:txBody>
            <a:bodyPr wrap="none" lIns="0" tIns="0" rIns="0" bIns="0">
              <a:spAutoFit/>
            </a:bodyPr>
            <a:lstStyle/>
            <a:p>
              <a:pPr>
                <a:spcBef>
                  <a:spcPct val="50000"/>
                </a:spcBef>
              </a:pPr>
              <a:r>
                <a:rPr lang="en-US" sz="11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48864" name="Rectangle 30"/>
            <p:cNvSpPr>
              <a:spLocks noChangeArrowheads="1"/>
            </p:cNvSpPr>
            <p:nvPr/>
          </p:nvSpPr>
          <p:spPr bwMode="auto">
            <a:xfrm>
              <a:off x="3910" y="2918"/>
              <a:ext cx="77" cy="185"/>
            </a:xfrm>
            <a:prstGeom prst="rect">
              <a:avLst/>
            </a:prstGeom>
            <a:noFill/>
            <a:ln w="9525">
              <a:noFill/>
              <a:miter lim="800000"/>
              <a:headEnd/>
              <a:tailEnd/>
            </a:ln>
          </p:spPr>
          <p:txBody>
            <a:bodyPr wrap="none" lIns="0" tIns="0" rIns="0" bIns="0">
              <a:spAutoFit/>
            </a:bodyPr>
            <a:lstStyle/>
            <a:p>
              <a:pPr>
                <a:spcBef>
                  <a:spcPct val="50000"/>
                </a:spcBef>
              </a:pPr>
              <a:r>
                <a:rPr lang="en-US" sz="1900" dirty="0">
                  <a:solidFill>
                    <a:srgbClr val="000000"/>
                  </a:solidFill>
                  <a:latin typeface="Times New Roman" pitchFamily="18" charset="0"/>
                </a:rPr>
                <a:t>1</a:t>
              </a:r>
              <a:endParaRPr lang="en-US" baseline="-25000" dirty="0">
                <a:solidFill>
                  <a:schemeClr val="bg1"/>
                </a:solidFill>
                <a:latin typeface="Times New Roman" pitchFamily="18" charset="0"/>
              </a:endParaRPr>
            </a:p>
          </p:txBody>
        </p:sp>
        <p:sp>
          <p:nvSpPr>
            <p:cNvPr id="248865" name="Rectangle 31"/>
            <p:cNvSpPr>
              <a:spLocks noChangeArrowheads="1"/>
            </p:cNvSpPr>
            <p:nvPr/>
          </p:nvSpPr>
          <p:spPr bwMode="auto">
            <a:xfrm>
              <a:off x="4806" y="2505"/>
              <a:ext cx="77" cy="185"/>
            </a:xfrm>
            <a:prstGeom prst="rect">
              <a:avLst/>
            </a:prstGeom>
            <a:noFill/>
            <a:ln w="9525">
              <a:noFill/>
              <a:miter lim="800000"/>
              <a:headEnd/>
              <a:tailEnd/>
            </a:ln>
          </p:spPr>
          <p:txBody>
            <a:bodyPr wrap="none" lIns="0" tIns="0" rIns="0" bIns="0">
              <a:spAutoFit/>
            </a:bodyPr>
            <a:lstStyle/>
            <a:p>
              <a:pPr>
                <a:spcBef>
                  <a:spcPct val="50000"/>
                </a:spcBef>
              </a:pPr>
              <a:r>
                <a:rPr lang="en-US" sz="1900" dirty="0">
                  <a:solidFill>
                    <a:srgbClr val="000000"/>
                  </a:solidFill>
                  <a:latin typeface="Times New Roman" pitchFamily="18" charset="0"/>
                </a:rPr>
                <a:t>2</a:t>
              </a:r>
              <a:endParaRPr lang="en-US" baseline="-25000" dirty="0">
                <a:solidFill>
                  <a:schemeClr val="bg1"/>
                </a:solidFill>
                <a:latin typeface="Times New Roman" pitchFamily="18" charset="0"/>
              </a:endParaRPr>
            </a:p>
          </p:txBody>
        </p:sp>
        <p:sp>
          <p:nvSpPr>
            <p:cNvPr id="248866" name="Rectangle 32"/>
            <p:cNvSpPr>
              <a:spLocks noChangeArrowheads="1"/>
            </p:cNvSpPr>
            <p:nvPr/>
          </p:nvSpPr>
          <p:spPr bwMode="auto">
            <a:xfrm>
              <a:off x="4529" y="2867"/>
              <a:ext cx="112"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Times New Roman" pitchFamily="18" charset="0"/>
                </a:rPr>
                <a:t>1</a:t>
              </a:r>
              <a:endParaRPr lang="en-US" baseline="-25000" dirty="0">
                <a:solidFill>
                  <a:schemeClr val="bg1"/>
                </a:solidFill>
                <a:latin typeface="Times New Roman" pitchFamily="18" charset="0"/>
              </a:endParaRPr>
            </a:p>
          </p:txBody>
        </p:sp>
        <p:sp>
          <p:nvSpPr>
            <p:cNvPr id="248867" name="Rectangle 33"/>
            <p:cNvSpPr>
              <a:spLocks noChangeArrowheads="1"/>
            </p:cNvSpPr>
            <p:nvPr/>
          </p:nvSpPr>
          <p:spPr bwMode="auto">
            <a:xfrm>
              <a:off x="4726" y="2550"/>
              <a:ext cx="75"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48868" name="Rectangle 34"/>
            <p:cNvSpPr>
              <a:spLocks noChangeArrowheads="1"/>
            </p:cNvSpPr>
            <p:nvPr/>
          </p:nvSpPr>
          <p:spPr bwMode="auto">
            <a:xfrm>
              <a:off x="4019" y="2550"/>
              <a:ext cx="75" cy="269"/>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48869" name="Rectangle 35"/>
            <p:cNvSpPr>
              <a:spLocks noChangeArrowheads="1"/>
            </p:cNvSpPr>
            <p:nvPr/>
          </p:nvSpPr>
          <p:spPr bwMode="auto">
            <a:xfrm>
              <a:off x="5068" y="2463"/>
              <a:ext cx="44" cy="106"/>
            </a:xfrm>
            <a:prstGeom prst="rect">
              <a:avLst/>
            </a:prstGeom>
            <a:noFill/>
            <a:ln w="9525">
              <a:noFill/>
              <a:miter lim="800000"/>
              <a:headEnd/>
              <a:tailEnd/>
            </a:ln>
          </p:spPr>
          <p:txBody>
            <a:bodyPr wrap="none" lIns="0" tIns="0" rIns="0" bIns="0">
              <a:spAutoFit/>
            </a:bodyPr>
            <a:lstStyle/>
            <a:p>
              <a:pPr>
                <a:spcBef>
                  <a:spcPct val="50000"/>
                </a:spcBef>
              </a:pPr>
              <a:r>
                <a:rPr lang="en-US" sz="1100" dirty="0">
                  <a:solidFill>
                    <a:srgbClr val="000000"/>
                  </a:solidFill>
                  <a:latin typeface="Times New Roman" pitchFamily="18" charset="0"/>
                </a:rPr>
                <a:t>2</a:t>
              </a:r>
              <a:endParaRPr lang="en-US" baseline="-25000" dirty="0">
                <a:solidFill>
                  <a:schemeClr val="bg1"/>
                </a:solidFill>
                <a:latin typeface="Times New Roman" pitchFamily="18" charset="0"/>
              </a:endParaRPr>
            </a:p>
          </p:txBody>
        </p:sp>
        <p:sp>
          <p:nvSpPr>
            <p:cNvPr id="248870" name="Rectangle 36"/>
            <p:cNvSpPr>
              <a:spLocks noChangeArrowheads="1"/>
            </p:cNvSpPr>
            <p:nvPr/>
          </p:nvSpPr>
          <p:spPr bwMode="auto">
            <a:xfrm>
              <a:off x="5030" y="2463"/>
              <a:ext cx="24" cy="106"/>
            </a:xfrm>
            <a:prstGeom prst="rect">
              <a:avLst/>
            </a:prstGeom>
            <a:noFill/>
            <a:ln w="9525">
              <a:noFill/>
              <a:miter lim="800000"/>
              <a:headEnd/>
              <a:tailEnd/>
            </a:ln>
          </p:spPr>
          <p:txBody>
            <a:bodyPr wrap="none" lIns="0" tIns="0" rIns="0" bIns="0">
              <a:spAutoFit/>
            </a:bodyPr>
            <a:lstStyle/>
            <a:p>
              <a:pPr>
                <a:spcBef>
                  <a:spcPct val="50000"/>
                </a:spcBef>
              </a:pPr>
              <a:r>
                <a:rPr lang="en-US" sz="11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48871" name="Rectangle 37"/>
            <p:cNvSpPr>
              <a:spLocks noChangeArrowheads="1"/>
            </p:cNvSpPr>
            <p:nvPr/>
          </p:nvSpPr>
          <p:spPr bwMode="auto">
            <a:xfrm>
              <a:off x="4980" y="2463"/>
              <a:ext cx="44" cy="106"/>
            </a:xfrm>
            <a:prstGeom prst="rect">
              <a:avLst/>
            </a:prstGeom>
            <a:noFill/>
            <a:ln w="9525">
              <a:noFill/>
              <a:miter lim="800000"/>
              <a:headEnd/>
              <a:tailEnd/>
            </a:ln>
          </p:spPr>
          <p:txBody>
            <a:bodyPr wrap="none" lIns="0" tIns="0" rIns="0" bIns="0">
              <a:spAutoFit/>
            </a:bodyPr>
            <a:lstStyle/>
            <a:p>
              <a:pPr>
                <a:spcBef>
                  <a:spcPct val="50000"/>
                </a:spcBef>
              </a:pPr>
              <a:r>
                <a:rPr lang="en-US" sz="1100" dirty="0">
                  <a:solidFill>
                    <a:srgbClr val="000000"/>
                  </a:solidFill>
                  <a:latin typeface="Times New Roman" pitchFamily="18" charset="0"/>
                </a:rPr>
                <a:t>1</a:t>
              </a:r>
              <a:endParaRPr lang="en-US" baseline="-25000" dirty="0">
                <a:solidFill>
                  <a:schemeClr val="bg1"/>
                </a:solidFill>
                <a:latin typeface="Times New Roman" pitchFamily="18" charset="0"/>
              </a:endParaRPr>
            </a:p>
          </p:txBody>
        </p:sp>
      </p:gr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Footer Placeholder 2"/>
          <p:cNvSpPr>
            <a:spLocks noGrp="1"/>
          </p:cNvSpPr>
          <p:nvPr>
            <p:ph type="ftr" sz="quarter" idx="10"/>
          </p:nvPr>
        </p:nvSpPr>
        <p:spPr/>
        <p:txBody>
          <a:bodyPr/>
          <a:lstStyle/>
          <a:p>
            <a:r>
              <a:rPr lang="en-US" smtClean="0"/>
              <a:t>Carpenter EPMA Overview 2013</a:t>
            </a:r>
            <a:endParaRPr lang="en-US"/>
          </a:p>
        </p:txBody>
      </p:sp>
      <p:sp>
        <p:nvSpPr>
          <p:cNvPr id="249859" name="Slide Number Placeholder 3"/>
          <p:cNvSpPr>
            <a:spLocks noGrp="1"/>
          </p:cNvSpPr>
          <p:nvPr>
            <p:ph type="sldNum" sz="quarter" idx="11"/>
          </p:nvPr>
        </p:nvSpPr>
        <p:spPr/>
        <p:txBody>
          <a:bodyPr/>
          <a:lstStyle/>
          <a:p>
            <a:fld id="{C0156322-8FFF-4C6C-B72C-7FE8D635B264}" type="slidenum">
              <a:rPr lang="en-US"/>
              <a:pPr/>
              <a:t>198</a:t>
            </a:fld>
            <a:endParaRPr lang="en-US"/>
          </a:p>
        </p:txBody>
      </p:sp>
      <p:grpSp>
        <p:nvGrpSpPr>
          <p:cNvPr id="249860" name="Group 14"/>
          <p:cNvGrpSpPr>
            <a:grpSpLocks/>
          </p:cNvGrpSpPr>
          <p:nvPr/>
        </p:nvGrpSpPr>
        <p:grpSpPr bwMode="auto">
          <a:xfrm>
            <a:off x="914402" y="685801"/>
            <a:ext cx="7508875" cy="5324475"/>
            <a:chOff x="576" y="768"/>
            <a:chExt cx="4730" cy="3354"/>
          </a:xfrm>
        </p:grpSpPr>
        <p:pic>
          <p:nvPicPr>
            <p:cNvPr id="249864" name="Picture 3"/>
            <p:cNvPicPr>
              <a:picLocks noChangeAspect="1" noChangeArrowheads="1"/>
            </p:cNvPicPr>
            <p:nvPr/>
          </p:nvPicPr>
          <p:blipFill>
            <a:blip r:embed="rId2" cstate="print"/>
            <a:srcRect/>
            <a:stretch>
              <a:fillRect/>
            </a:stretch>
          </p:blipFill>
          <p:spPr bwMode="auto">
            <a:xfrm>
              <a:off x="576" y="768"/>
              <a:ext cx="4730" cy="3354"/>
            </a:xfrm>
            <a:prstGeom prst="rect">
              <a:avLst/>
            </a:prstGeom>
            <a:noFill/>
            <a:ln w="25400">
              <a:solidFill>
                <a:schemeClr val="accent2"/>
              </a:solidFill>
              <a:miter lim="800000"/>
              <a:headEnd type="none" w="sm" len="sm"/>
              <a:tailEnd type="none" w="sm" len="sm"/>
            </a:ln>
          </p:spPr>
        </p:pic>
        <p:sp>
          <p:nvSpPr>
            <p:cNvPr id="249865" name="Line 4"/>
            <p:cNvSpPr>
              <a:spLocks noChangeShapeType="1"/>
            </p:cNvSpPr>
            <p:nvPr/>
          </p:nvSpPr>
          <p:spPr bwMode="auto">
            <a:xfrm flipH="1">
              <a:off x="2944" y="2160"/>
              <a:ext cx="469" cy="576"/>
            </a:xfrm>
            <a:prstGeom prst="line">
              <a:avLst/>
            </a:prstGeom>
            <a:noFill/>
            <a:ln w="50800">
              <a:solidFill>
                <a:schemeClr val="hlink"/>
              </a:solidFill>
              <a:round/>
              <a:headEnd type="none" w="sm" len="sm"/>
              <a:tailEnd type="triangle" w="med" len="med"/>
            </a:ln>
          </p:spPr>
          <p:txBody>
            <a:bodyPr/>
            <a:lstStyle/>
            <a:p>
              <a:endParaRPr lang="en-US"/>
            </a:p>
          </p:txBody>
        </p:sp>
        <p:sp>
          <p:nvSpPr>
            <p:cNvPr id="249866" name="Line 5"/>
            <p:cNvSpPr>
              <a:spLocks noChangeShapeType="1"/>
            </p:cNvSpPr>
            <p:nvPr/>
          </p:nvSpPr>
          <p:spPr bwMode="auto">
            <a:xfrm flipH="1">
              <a:off x="3413" y="2160"/>
              <a:ext cx="0" cy="816"/>
            </a:xfrm>
            <a:prstGeom prst="line">
              <a:avLst/>
            </a:prstGeom>
            <a:noFill/>
            <a:ln w="50800">
              <a:solidFill>
                <a:schemeClr val="hlink"/>
              </a:solidFill>
              <a:round/>
              <a:headEnd type="none" w="sm" len="sm"/>
              <a:tailEnd type="triangle" w="med" len="med"/>
            </a:ln>
          </p:spPr>
          <p:txBody>
            <a:bodyPr/>
            <a:lstStyle/>
            <a:p>
              <a:endParaRPr lang="en-US"/>
            </a:p>
          </p:txBody>
        </p:sp>
        <p:sp>
          <p:nvSpPr>
            <p:cNvPr id="249867" name="Text Box 7"/>
            <p:cNvSpPr txBox="1">
              <a:spLocks noChangeArrowheads="1"/>
            </p:cNvSpPr>
            <p:nvPr/>
          </p:nvSpPr>
          <p:spPr bwMode="auto">
            <a:xfrm>
              <a:off x="2064" y="1872"/>
              <a:ext cx="2976" cy="296"/>
            </a:xfrm>
            <a:prstGeom prst="rect">
              <a:avLst/>
            </a:prstGeom>
            <a:solidFill>
              <a:schemeClr val="tx1"/>
            </a:solidFill>
            <a:ln w="12700">
              <a:solidFill>
                <a:schemeClr val="accent2"/>
              </a:solidFill>
              <a:miter lim="800000"/>
              <a:headEnd type="none" w="sm" len="sm"/>
              <a:tailEnd type="none" w="sm" len="sm"/>
            </a:ln>
          </p:spPr>
          <p:txBody>
            <a:bodyPr>
              <a:spAutoFit/>
            </a:bodyPr>
            <a:lstStyle/>
            <a:p>
              <a:r>
                <a:rPr lang="en-US">
                  <a:solidFill>
                    <a:schemeClr val="bg1"/>
                  </a:solidFill>
                  <a:latin typeface="Times New Roman" pitchFamily="18" charset="0"/>
                </a:rPr>
                <a:t>Hf L</a:t>
              </a:r>
              <a:r>
                <a:rPr lang="en-US">
                  <a:solidFill>
                    <a:schemeClr val="bg1"/>
                  </a:solidFill>
                  <a:latin typeface="Symbol" pitchFamily="18" charset="2"/>
                </a:rPr>
                <a:t>a</a:t>
              </a:r>
              <a:r>
                <a:rPr lang="en-US">
                  <a:solidFill>
                    <a:schemeClr val="bg1"/>
                  </a:solidFill>
                  <a:latin typeface="Times New Roman" pitchFamily="18" charset="0"/>
                </a:rPr>
                <a:t> and L</a:t>
              </a:r>
              <a:r>
                <a:rPr lang="en-US">
                  <a:solidFill>
                    <a:schemeClr val="bg1"/>
                  </a:solidFill>
                  <a:latin typeface="Symbol" pitchFamily="18" charset="2"/>
                </a:rPr>
                <a:t>b</a:t>
              </a:r>
              <a:r>
                <a:rPr lang="en-US">
                  <a:solidFill>
                    <a:schemeClr val="bg1"/>
                  </a:solidFill>
                  <a:latin typeface="Times New Roman" pitchFamily="18" charset="0"/>
                </a:rPr>
                <a:t> in Zircon (~1 wt%)</a:t>
              </a:r>
            </a:p>
          </p:txBody>
        </p:sp>
        <p:grpSp>
          <p:nvGrpSpPr>
            <p:cNvPr id="249868" name="Group 8"/>
            <p:cNvGrpSpPr>
              <a:grpSpLocks/>
            </p:cNvGrpSpPr>
            <p:nvPr/>
          </p:nvGrpSpPr>
          <p:grpSpPr bwMode="auto">
            <a:xfrm>
              <a:off x="3504" y="3072"/>
              <a:ext cx="985" cy="297"/>
              <a:chOff x="3863" y="2400"/>
              <a:chExt cx="985" cy="297"/>
            </a:xfrm>
          </p:grpSpPr>
          <p:sp>
            <p:nvSpPr>
              <p:cNvPr id="249869" name="Line 9"/>
              <p:cNvSpPr>
                <a:spLocks noChangeShapeType="1"/>
              </p:cNvSpPr>
              <p:nvPr/>
            </p:nvSpPr>
            <p:spPr bwMode="auto">
              <a:xfrm>
                <a:off x="3936" y="2448"/>
                <a:ext cx="0" cy="240"/>
              </a:xfrm>
              <a:prstGeom prst="line">
                <a:avLst/>
              </a:prstGeom>
              <a:noFill/>
              <a:ln w="38100">
                <a:solidFill>
                  <a:schemeClr val="accent2"/>
                </a:solidFill>
                <a:round/>
                <a:headEnd/>
                <a:tailEnd/>
              </a:ln>
            </p:spPr>
            <p:txBody>
              <a:bodyPr lIns="0" rIns="0">
                <a:spAutoFit/>
              </a:bodyPr>
              <a:lstStyle/>
              <a:p>
                <a:endParaRPr lang="en-US"/>
              </a:p>
            </p:txBody>
          </p:sp>
          <p:sp>
            <p:nvSpPr>
              <p:cNvPr id="249870" name="Line 10"/>
              <p:cNvSpPr>
                <a:spLocks noChangeShapeType="1"/>
              </p:cNvSpPr>
              <p:nvPr/>
            </p:nvSpPr>
            <p:spPr bwMode="auto">
              <a:xfrm>
                <a:off x="3863" y="2448"/>
                <a:ext cx="144" cy="0"/>
              </a:xfrm>
              <a:prstGeom prst="line">
                <a:avLst/>
              </a:prstGeom>
              <a:noFill/>
              <a:ln w="38100">
                <a:solidFill>
                  <a:srgbClr val="FF0000"/>
                </a:solidFill>
                <a:round/>
                <a:headEnd/>
                <a:tailEnd/>
              </a:ln>
            </p:spPr>
            <p:txBody>
              <a:bodyPr lIns="0" rIns="0">
                <a:spAutoFit/>
              </a:bodyPr>
              <a:lstStyle/>
              <a:p>
                <a:endParaRPr lang="en-US"/>
              </a:p>
            </p:txBody>
          </p:sp>
          <p:sp>
            <p:nvSpPr>
              <p:cNvPr id="249871" name="Line 11"/>
              <p:cNvSpPr>
                <a:spLocks noChangeShapeType="1"/>
              </p:cNvSpPr>
              <p:nvPr/>
            </p:nvSpPr>
            <p:spPr bwMode="auto">
              <a:xfrm>
                <a:off x="3863" y="2688"/>
                <a:ext cx="144" cy="0"/>
              </a:xfrm>
              <a:prstGeom prst="line">
                <a:avLst/>
              </a:prstGeom>
              <a:noFill/>
              <a:ln w="38100">
                <a:solidFill>
                  <a:srgbClr val="FF0000"/>
                </a:solidFill>
                <a:round/>
                <a:headEnd/>
                <a:tailEnd/>
              </a:ln>
            </p:spPr>
            <p:txBody>
              <a:bodyPr lIns="0" rIns="0">
                <a:spAutoFit/>
              </a:bodyPr>
              <a:lstStyle/>
              <a:p>
                <a:endParaRPr lang="en-US"/>
              </a:p>
            </p:txBody>
          </p:sp>
          <p:sp>
            <p:nvSpPr>
              <p:cNvPr id="249872" name="Text Box 12"/>
              <p:cNvSpPr txBox="1">
                <a:spLocks noChangeArrowheads="1"/>
              </p:cNvSpPr>
              <p:nvPr/>
            </p:nvSpPr>
            <p:spPr bwMode="auto">
              <a:xfrm>
                <a:off x="4080" y="2400"/>
                <a:ext cx="768" cy="297"/>
              </a:xfrm>
              <a:prstGeom prst="rect">
                <a:avLst/>
              </a:prstGeom>
              <a:solidFill>
                <a:srgbClr val="C0C0C0">
                  <a:alpha val="59999"/>
                </a:srgbClr>
              </a:solidFill>
              <a:ln w="12700">
                <a:noFill/>
                <a:miter lim="800000"/>
                <a:headEnd type="none" w="sm" len="sm"/>
                <a:tailEnd type="none" w="sm" len="sm"/>
              </a:ln>
            </p:spPr>
            <p:txBody>
              <a:bodyPr>
                <a:spAutoFit/>
              </a:bodyPr>
              <a:lstStyle/>
              <a:p>
                <a:r>
                  <a:rPr lang="en-US">
                    <a:solidFill>
                      <a:schemeClr val="bg1"/>
                    </a:solidFill>
                    <a:latin typeface="Times New Roman" pitchFamily="18" charset="0"/>
                    <a:cs typeface="Times New Roman" pitchFamily="18" charset="0"/>
                  </a:rPr>
                  <a:t>±</a:t>
                </a:r>
                <a:r>
                  <a:rPr lang="en-US">
                    <a:solidFill>
                      <a:schemeClr val="bg1"/>
                    </a:solidFill>
                    <a:latin typeface="Times New Roman" pitchFamily="18" charset="0"/>
                  </a:rPr>
                  <a:t>3</a:t>
                </a:r>
                <a:r>
                  <a:rPr lang="en-US">
                    <a:solidFill>
                      <a:schemeClr val="bg1"/>
                    </a:solidFill>
                    <a:latin typeface="Symbol" pitchFamily="18" charset="2"/>
                  </a:rPr>
                  <a:t>s</a:t>
                </a:r>
                <a:r>
                  <a:rPr lang="en-US" baseline="-25000">
                    <a:solidFill>
                      <a:schemeClr val="bg1"/>
                    </a:solidFill>
                    <a:latin typeface="Times New Roman" pitchFamily="18" charset="0"/>
                  </a:rPr>
                  <a:t>bkgd</a:t>
                </a:r>
              </a:p>
            </p:txBody>
          </p:sp>
          <p:sp>
            <p:nvSpPr>
              <p:cNvPr id="249873" name="Line 13"/>
              <p:cNvSpPr>
                <a:spLocks noChangeShapeType="1"/>
              </p:cNvSpPr>
              <p:nvPr/>
            </p:nvSpPr>
            <p:spPr bwMode="auto">
              <a:xfrm>
                <a:off x="3868" y="2564"/>
                <a:ext cx="144" cy="0"/>
              </a:xfrm>
              <a:prstGeom prst="line">
                <a:avLst/>
              </a:prstGeom>
              <a:noFill/>
              <a:ln w="38100">
                <a:solidFill>
                  <a:schemeClr val="bg1"/>
                </a:solidFill>
                <a:round/>
                <a:headEnd/>
                <a:tailEnd/>
              </a:ln>
            </p:spPr>
            <p:txBody>
              <a:bodyPr lIns="0" rIns="0">
                <a:spAutoFit/>
              </a:bodyPr>
              <a:lstStyle/>
              <a:p>
                <a:endParaRPr lang="en-US"/>
              </a:p>
            </p:txBody>
          </p:sp>
        </p:grpSp>
      </p:grpSp>
      <p:sp>
        <p:nvSpPr>
          <p:cNvPr id="249861" name="Rectangle 2"/>
          <p:cNvSpPr>
            <a:spLocks noGrp="1" noChangeArrowheads="1"/>
          </p:cNvSpPr>
          <p:nvPr>
            <p:ph type="title"/>
          </p:nvPr>
        </p:nvSpPr>
        <p:spPr>
          <a:xfrm>
            <a:off x="227014" y="90488"/>
            <a:ext cx="8610599" cy="523875"/>
          </a:xfrm>
        </p:spPr>
        <p:txBody>
          <a:bodyPr/>
          <a:lstStyle/>
          <a:p>
            <a:r>
              <a:rPr lang="en-US" smtClean="0"/>
              <a:t>Are These Peaks Real?</a:t>
            </a:r>
          </a:p>
        </p:txBody>
      </p:sp>
      <p:sp>
        <p:nvSpPr>
          <p:cNvPr id="249862" name="Text Box 6"/>
          <p:cNvSpPr txBox="1">
            <a:spLocks noChangeArrowheads="1"/>
          </p:cNvSpPr>
          <p:nvPr/>
        </p:nvSpPr>
        <p:spPr bwMode="auto">
          <a:xfrm>
            <a:off x="1219200" y="762000"/>
            <a:ext cx="6858000" cy="121549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To be statistically significant (exist):</a:t>
            </a:r>
            <a:br>
              <a:rPr lang="en-US">
                <a:solidFill>
                  <a:schemeClr val="bg1"/>
                </a:solidFill>
                <a:latin typeface="Times New Roman" pitchFamily="18" charset="0"/>
              </a:rPr>
            </a:br>
            <a:r>
              <a:rPr lang="en-US">
                <a:solidFill>
                  <a:schemeClr val="bg1"/>
                </a:solidFill>
                <a:latin typeface="Times New Roman" pitchFamily="18" charset="0"/>
              </a:rPr>
              <a:t>Peak must exceed the background intensity by 3</a:t>
            </a:r>
            <a:r>
              <a:rPr lang="en-US">
                <a:solidFill>
                  <a:schemeClr val="bg1"/>
                </a:solidFill>
                <a:latin typeface="Symbol" pitchFamily="18" charset="2"/>
              </a:rPr>
              <a:t>s</a:t>
            </a:r>
            <a:r>
              <a:rPr lang="en-US" baseline="-25000">
                <a:solidFill>
                  <a:schemeClr val="bg1"/>
                </a:solidFill>
                <a:latin typeface="Times New Roman" pitchFamily="18" charset="0"/>
              </a:rPr>
              <a:t>bkgd</a:t>
            </a:r>
            <a:r>
              <a:rPr lang="en-US">
                <a:solidFill>
                  <a:schemeClr val="bg1"/>
                </a:solidFill>
                <a:latin typeface="Times New Roman" pitchFamily="18" charset="0"/>
              </a:rPr>
              <a:t/>
            </a:r>
            <a:br>
              <a:rPr lang="en-US">
                <a:solidFill>
                  <a:schemeClr val="bg1"/>
                </a:solidFill>
                <a:latin typeface="Times New Roman" pitchFamily="18" charset="0"/>
              </a:rPr>
            </a:br>
            <a:r>
              <a:rPr lang="en-US">
                <a:solidFill>
                  <a:schemeClr val="bg1"/>
                </a:solidFill>
                <a:latin typeface="Symbol" pitchFamily="18" charset="2"/>
              </a:rPr>
              <a:t>s</a:t>
            </a:r>
            <a:r>
              <a:rPr lang="en-US" baseline="-25000">
                <a:solidFill>
                  <a:schemeClr val="bg1"/>
                </a:solidFill>
                <a:latin typeface="Times New Roman" pitchFamily="18" charset="0"/>
              </a:rPr>
              <a:t>bkgd</a:t>
            </a:r>
            <a:r>
              <a:rPr lang="en-US">
                <a:solidFill>
                  <a:schemeClr val="bg1"/>
                </a:solidFill>
                <a:latin typeface="Times New Roman" pitchFamily="18" charset="0"/>
              </a:rPr>
              <a:t> = (N</a:t>
            </a:r>
            <a:r>
              <a:rPr lang="en-US" baseline="-25000">
                <a:solidFill>
                  <a:schemeClr val="bg1"/>
                </a:solidFill>
                <a:latin typeface="Times New Roman" pitchFamily="18" charset="0"/>
              </a:rPr>
              <a:t>B</a:t>
            </a:r>
            <a:r>
              <a:rPr lang="en-US">
                <a:solidFill>
                  <a:schemeClr val="bg1"/>
                </a:solidFill>
                <a:latin typeface="Times New Roman" pitchFamily="18" charset="0"/>
              </a:rPr>
              <a:t>)</a:t>
            </a:r>
            <a:r>
              <a:rPr lang="en-US" baseline="30000">
                <a:solidFill>
                  <a:schemeClr val="bg1"/>
                </a:solidFill>
                <a:latin typeface="Times New Roman" pitchFamily="18" charset="0"/>
              </a:rPr>
              <a:t>1/2</a:t>
            </a:r>
            <a:r>
              <a:rPr lang="en-US">
                <a:solidFill>
                  <a:schemeClr val="bg1"/>
                </a:solidFill>
                <a:latin typeface="Times New Roman" pitchFamily="18" charset="0"/>
              </a:rPr>
              <a:t> … So P &gt; 3 * (N</a:t>
            </a:r>
            <a:r>
              <a:rPr lang="en-US" baseline="-25000">
                <a:solidFill>
                  <a:schemeClr val="bg1"/>
                </a:solidFill>
                <a:latin typeface="Times New Roman" pitchFamily="18" charset="0"/>
              </a:rPr>
              <a:t>B</a:t>
            </a:r>
            <a:r>
              <a:rPr lang="en-US">
                <a:solidFill>
                  <a:schemeClr val="bg1"/>
                </a:solidFill>
                <a:latin typeface="Times New Roman" pitchFamily="18" charset="0"/>
              </a:rPr>
              <a:t>)</a:t>
            </a:r>
            <a:r>
              <a:rPr lang="en-US" baseline="30000">
                <a:solidFill>
                  <a:schemeClr val="bg1"/>
                </a:solidFill>
                <a:latin typeface="Times New Roman" pitchFamily="18" charset="0"/>
              </a:rPr>
              <a:t>1/2</a:t>
            </a:r>
            <a:r>
              <a:rPr lang="en-US">
                <a:solidFill>
                  <a:schemeClr val="bg1"/>
                </a:solidFill>
                <a:latin typeface="Times New Roman" pitchFamily="18" charset="0"/>
              </a:rPr>
              <a:t> </a:t>
            </a:r>
          </a:p>
        </p:txBody>
      </p:sp>
      <p:sp>
        <p:nvSpPr>
          <p:cNvPr id="249863" name="Text Box 15"/>
          <p:cNvSpPr txBox="1">
            <a:spLocks noChangeArrowheads="1"/>
          </p:cNvSpPr>
          <p:nvPr/>
        </p:nvSpPr>
        <p:spPr bwMode="auto">
          <a:xfrm>
            <a:off x="304800" y="5105400"/>
            <a:ext cx="6324600"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Which of these peaks satisfy this?</a:t>
            </a:r>
            <a:br>
              <a:rPr lang="en-US">
                <a:solidFill>
                  <a:schemeClr val="bg1"/>
                </a:solidFill>
                <a:latin typeface="Times New Roman" pitchFamily="18" charset="0"/>
              </a:rPr>
            </a:br>
            <a:r>
              <a:rPr lang="en-US">
                <a:solidFill>
                  <a:schemeClr val="bg1"/>
                </a:solidFill>
                <a:latin typeface="Times New Roman" pitchFamily="18" charset="0"/>
              </a:rPr>
              <a:t>Is a visually observed peak sufficiently resolved?</a:t>
            </a: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Footer Placeholder 3"/>
          <p:cNvSpPr>
            <a:spLocks noGrp="1"/>
          </p:cNvSpPr>
          <p:nvPr>
            <p:ph type="ftr" sz="quarter" idx="10"/>
          </p:nvPr>
        </p:nvSpPr>
        <p:spPr/>
        <p:txBody>
          <a:bodyPr/>
          <a:lstStyle/>
          <a:p>
            <a:r>
              <a:rPr lang="en-US" smtClean="0"/>
              <a:t>Carpenter EPMA Overview 2013</a:t>
            </a:r>
            <a:endParaRPr lang="en-US"/>
          </a:p>
        </p:txBody>
      </p:sp>
      <p:sp>
        <p:nvSpPr>
          <p:cNvPr id="250883" name="Slide Number Placeholder 4"/>
          <p:cNvSpPr>
            <a:spLocks noGrp="1"/>
          </p:cNvSpPr>
          <p:nvPr>
            <p:ph type="sldNum" sz="quarter" idx="11"/>
          </p:nvPr>
        </p:nvSpPr>
        <p:spPr/>
        <p:txBody>
          <a:bodyPr/>
          <a:lstStyle/>
          <a:p>
            <a:fld id="{E726DB68-C3B9-4A9D-B043-FC822FF0F355}" type="slidenum">
              <a:rPr lang="en-US"/>
              <a:pPr/>
              <a:t>199</a:t>
            </a:fld>
            <a:endParaRPr lang="en-US"/>
          </a:p>
        </p:txBody>
      </p:sp>
      <p:sp>
        <p:nvSpPr>
          <p:cNvPr id="250884" name="Rectangle 2"/>
          <p:cNvSpPr>
            <a:spLocks noGrp="1" noChangeArrowheads="1"/>
          </p:cNvSpPr>
          <p:nvPr>
            <p:ph type="title"/>
          </p:nvPr>
        </p:nvSpPr>
        <p:spPr>
          <a:xfrm>
            <a:off x="227014" y="90488"/>
            <a:ext cx="8610599" cy="381000"/>
          </a:xfrm>
        </p:spPr>
        <p:txBody>
          <a:bodyPr/>
          <a:lstStyle/>
          <a:p>
            <a:r>
              <a:rPr lang="en-US" smtClean="0"/>
              <a:t>Detection Limit</a:t>
            </a:r>
          </a:p>
        </p:txBody>
      </p:sp>
      <p:sp>
        <p:nvSpPr>
          <p:cNvPr id="250885" name="Rectangle 3"/>
          <p:cNvSpPr>
            <a:spLocks noGrp="1" noChangeArrowheads="1"/>
          </p:cNvSpPr>
          <p:nvPr>
            <p:ph type="body" idx="1"/>
          </p:nvPr>
        </p:nvSpPr>
        <p:spPr>
          <a:xfrm>
            <a:off x="609601" y="762000"/>
            <a:ext cx="8229600" cy="5638800"/>
          </a:xfrm>
        </p:spPr>
        <p:txBody>
          <a:bodyPr/>
          <a:lstStyle/>
          <a:p>
            <a:r>
              <a:rPr lang="en-US" smtClean="0"/>
              <a:t>An element is present when the peak exceeds 3 times the standard deviation of the background intensity measured at the peak position.  This is a statistical approach, 3 </a:t>
            </a:r>
            <a:r>
              <a:rPr lang="en-US" smtClean="0">
                <a:latin typeface="Symbol" pitchFamily="18" charset="2"/>
              </a:rPr>
              <a:t>s</a:t>
            </a:r>
            <a:r>
              <a:rPr lang="en-US" smtClean="0"/>
              <a:t> is 99% of the background variation and any counts outside of that range must be a “peak”.</a:t>
            </a:r>
            <a:br>
              <a:rPr lang="en-US" smtClean="0"/>
            </a:br>
            <a:r>
              <a:rPr lang="en-US" smtClean="0"/>
              <a:t>	N</a:t>
            </a:r>
            <a:r>
              <a:rPr lang="en-US" baseline="-25000" smtClean="0"/>
              <a:t>p</a:t>
            </a:r>
            <a:r>
              <a:rPr lang="en-US" smtClean="0"/>
              <a:t> &gt; 3(N</a:t>
            </a:r>
            <a:r>
              <a:rPr lang="en-US" baseline="-25000" smtClean="0"/>
              <a:t>b</a:t>
            </a:r>
            <a:r>
              <a:rPr lang="en-US" smtClean="0"/>
              <a:t>)</a:t>
            </a:r>
            <a:r>
              <a:rPr lang="en-US" baseline="30000" smtClean="0"/>
              <a:t>1/2</a:t>
            </a:r>
            <a:r>
              <a:rPr lang="en-US" smtClean="0"/>
              <a:t>, Np is peak, Nb is background</a:t>
            </a:r>
          </a:p>
          <a:p>
            <a:r>
              <a:rPr lang="en-US" smtClean="0"/>
              <a:t>A convenient formula for calculation of detection limit is that of Ziebold (1967):</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where t is the time of measurement, n is # of repetitions, P is count rate on pure element, P/B is peak-to-background of pure element, and a is the c/k factor (i.e. ZAF). P</a:t>
            </a:r>
            <a:r>
              <a:rPr lang="en-US" baseline="30000" smtClean="0"/>
              <a:t>2</a:t>
            </a:r>
            <a:r>
              <a:rPr lang="en-US" smtClean="0"/>
              <a:t>/B is the figure of merit.</a:t>
            </a:r>
          </a:p>
        </p:txBody>
      </p:sp>
      <p:sp>
        <p:nvSpPr>
          <p:cNvPr id="250886" name="Rectangle 4"/>
          <p:cNvSpPr>
            <a:spLocks noChangeArrowheads="1"/>
          </p:cNvSpPr>
          <p:nvPr/>
        </p:nvSpPr>
        <p:spPr bwMode="auto">
          <a:xfrm>
            <a:off x="2794000" y="2800351"/>
            <a:ext cx="9144000" cy="466703"/>
          </a:xfrm>
          <a:prstGeom prst="rect">
            <a:avLst/>
          </a:prstGeom>
          <a:noFill/>
          <a:ln w="12700">
            <a:noFill/>
            <a:miter lim="800000"/>
            <a:headEnd type="none" w="sm" len="sm"/>
            <a:tailEnd type="none" w="sm" len="sm"/>
          </a:ln>
        </p:spPr>
        <p:txBody>
          <a:bodyPr lIns="91432" tIns="45716" rIns="91432" bIns="45716">
            <a:spAutoFit/>
          </a:bodyPr>
          <a:lstStyle/>
          <a:p>
            <a:endParaRPr lang="en-US"/>
          </a:p>
        </p:txBody>
      </p:sp>
      <p:sp>
        <p:nvSpPr>
          <p:cNvPr id="250887" name="Rectangle 5"/>
          <p:cNvSpPr>
            <a:spLocks noChangeArrowheads="1"/>
          </p:cNvSpPr>
          <p:nvPr/>
        </p:nvSpPr>
        <p:spPr bwMode="auto">
          <a:xfrm>
            <a:off x="2794000" y="2800351"/>
            <a:ext cx="9144000" cy="466703"/>
          </a:xfrm>
          <a:prstGeom prst="rect">
            <a:avLst/>
          </a:prstGeom>
          <a:noFill/>
          <a:ln w="12700">
            <a:noFill/>
            <a:miter lim="800000"/>
            <a:headEnd type="none" w="sm" len="sm"/>
            <a:tailEnd type="none" w="sm" len="sm"/>
          </a:ln>
        </p:spPr>
        <p:txBody>
          <a:bodyPr lIns="91432" tIns="45716" rIns="91432" bIns="45716">
            <a:spAutoFit/>
          </a:bodyPr>
          <a:lstStyle/>
          <a:p>
            <a:endParaRPr lang="en-US"/>
          </a:p>
        </p:txBody>
      </p:sp>
      <p:grpSp>
        <p:nvGrpSpPr>
          <p:cNvPr id="250888" name="Group 6"/>
          <p:cNvGrpSpPr>
            <a:grpSpLocks noChangeAspect="1"/>
          </p:cNvGrpSpPr>
          <p:nvPr/>
        </p:nvGrpSpPr>
        <p:grpSpPr bwMode="auto">
          <a:xfrm>
            <a:off x="3322638" y="3733800"/>
            <a:ext cx="2971800" cy="958850"/>
            <a:chOff x="2093" y="2352"/>
            <a:chExt cx="1872" cy="604"/>
          </a:xfrm>
        </p:grpSpPr>
        <p:sp>
          <p:nvSpPr>
            <p:cNvPr id="250889" name="AutoShape 7"/>
            <p:cNvSpPr>
              <a:spLocks noChangeAspect="1" noChangeArrowheads="1" noTextEdit="1"/>
            </p:cNvSpPr>
            <p:nvPr/>
          </p:nvSpPr>
          <p:spPr bwMode="auto">
            <a:xfrm>
              <a:off x="2093" y="2352"/>
              <a:ext cx="1872" cy="604"/>
            </a:xfrm>
            <a:prstGeom prst="rect">
              <a:avLst/>
            </a:prstGeom>
            <a:noFill/>
            <a:ln w="12700" algn="ctr">
              <a:solidFill>
                <a:schemeClr val="accent2"/>
              </a:solidFill>
              <a:miter lim="800000"/>
              <a:headEnd type="none" w="sm" len="sm"/>
              <a:tailEnd type="none" w="sm" len="sm"/>
            </a:ln>
          </p:spPr>
          <p:txBody>
            <a:bodyPr/>
            <a:lstStyle/>
            <a:p>
              <a:endParaRPr lang="en-US"/>
            </a:p>
          </p:txBody>
        </p:sp>
        <p:sp>
          <p:nvSpPr>
            <p:cNvPr id="250890" name="Line 8"/>
            <p:cNvSpPr>
              <a:spLocks noChangeShapeType="1"/>
            </p:cNvSpPr>
            <p:nvPr/>
          </p:nvSpPr>
          <p:spPr bwMode="auto">
            <a:xfrm>
              <a:off x="2632" y="2594"/>
              <a:ext cx="1293" cy="0"/>
            </a:xfrm>
            <a:prstGeom prst="line">
              <a:avLst/>
            </a:prstGeom>
            <a:noFill/>
            <a:ln w="12700">
              <a:solidFill>
                <a:srgbClr val="000000"/>
              </a:solidFill>
              <a:round/>
              <a:headEnd/>
              <a:tailEnd/>
            </a:ln>
          </p:spPr>
          <p:txBody>
            <a:bodyPr/>
            <a:lstStyle/>
            <a:p>
              <a:endParaRPr lang="en-US"/>
            </a:p>
          </p:txBody>
        </p:sp>
        <p:sp>
          <p:nvSpPr>
            <p:cNvPr id="250891" name="Rectangle 9"/>
            <p:cNvSpPr>
              <a:spLocks noChangeArrowheads="1"/>
            </p:cNvSpPr>
            <p:nvPr/>
          </p:nvSpPr>
          <p:spPr bwMode="auto">
            <a:xfrm>
              <a:off x="3681" y="2619"/>
              <a:ext cx="91" cy="328"/>
            </a:xfrm>
            <a:prstGeom prst="rect">
              <a:avLst/>
            </a:prstGeom>
            <a:noFill/>
            <a:ln w="9525">
              <a:noFill/>
              <a:miter lim="800000"/>
              <a:headEnd/>
              <a:tailEnd/>
            </a:ln>
          </p:spPr>
          <p:txBody>
            <a:bodyPr wrap="none" lIns="0" tIns="0" rIns="0" bIns="0">
              <a:spAutoFit/>
            </a:bodyPr>
            <a:lstStyle/>
            <a:p>
              <a:pPr>
                <a:spcBef>
                  <a:spcPct val="50000"/>
                </a:spcBef>
              </a:pPr>
              <a:r>
                <a:rPr lang="en-US" sz="34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50892" name="Rectangle 10"/>
            <p:cNvSpPr>
              <a:spLocks noChangeArrowheads="1"/>
            </p:cNvSpPr>
            <p:nvPr/>
          </p:nvSpPr>
          <p:spPr bwMode="auto">
            <a:xfrm>
              <a:off x="3388" y="2619"/>
              <a:ext cx="76" cy="328"/>
            </a:xfrm>
            <a:prstGeom prst="rect">
              <a:avLst/>
            </a:prstGeom>
            <a:noFill/>
            <a:ln w="9525">
              <a:noFill/>
              <a:miter lim="800000"/>
              <a:headEnd/>
              <a:tailEnd/>
            </a:ln>
          </p:spPr>
          <p:txBody>
            <a:bodyPr wrap="none" lIns="0" tIns="0" rIns="0" bIns="0">
              <a:spAutoFit/>
            </a:bodyPr>
            <a:lstStyle/>
            <a:p>
              <a:pPr>
                <a:spcBef>
                  <a:spcPct val="50000"/>
                </a:spcBef>
              </a:pPr>
              <a:r>
                <a:rPr lang="en-US" sz="34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50893" name="Rectangle 11"/>
            <p:cNvSpPr>
              <a:spLocks noChangeArrowheads="1"/>
            </p:cNvSpPr>
            <p:nvPr/>
          </p:nvSpPr>
          <p:spPr bwMode="auto">
            <a:xfrm>
              <a:off x="2638" y="2619"/>
              <a:ext cx="91" cy="328"/>
            </a:xfrm>
            <a:prstGeom prst="rect">
              <a:avLst/>
            </a:prstGeom>
            <a:noFill/>
            <a:ln w="9525">
              <a:noFill/>
              <a:miter lim="800000"/>
              <a:headEnd/>
              <a:tailEnd/>
            </a:ln>
          </p:spPr>
          <p:txBody>
            <a:bodyPr wrap="none" lIns="0" tIns="0" rIns="0" bIns="0">
              <a:spAutoFit/>
            </a:bodyPr>
            <a:lstStyle/>
            <a:p>
              <a:pPr>
                <a:spcBef>
                  <a:spcPct val="50000"/>
                </a:spcBef>
              </a:pPr>
              <a:r>
                <a:rPr lang="en-US" sz="34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50894" name="Rectangle 12"/>
            <p:cNvSpPr>
              <a:spLocks noChangeArrowheads="1"/>
            </p:cNvSpPr>
            <p:nvPr/>
          </p:nvSpPr>
          <p:spPr bwMode="auto">
            <a:xfrm>
              <a:off x="3862" y="2602"/>
              <a:ext cx="53" cy="126"/>
            </a:xfrm>
            <a:prstGeom prst="rect">
              <a:avLst/>
            </a:prstGeom>
            <a:noFill/>
            <a:ln w="9525">
              <a:noFill/>
              <a:miter lim="800000"/>
              <a:headEnd/>
              <a:tailEnd/>
            </a:ln>
          </p:spPr>
          <p:txBody>
            <a:bodyPr wrap="none" lIns="0" tIns="0" rIns="0" bIns="0">
              <a:spAutoFit/>
            </a:bodyPr>
            <a:lstStyle/>
            <a:p>
              <a:pPr>
                <a:spcBef>
                  <a:spcPct val="50000"/>
                </a:spcBef>
              </a:pPr>
              <a:r>
                <a:rPr lang="en-US" sz="1300" dirty="0">
                  <a:solidFill>
                    <a:srgbClr val="000000"/>
                  </a:solidFill>
                  <a:latin typeface="Times New Roman" pitchFamily="18" charset="0"/>
                </a:rPr>
                <a:t>2</a:t>
              </a:r>
              <a:endParaRPr lang="en-US" baseline="-25000" dirty="0">
                <a:solidFill>
                  <a:schemeClr val="bg1"/>
                </a:solidFill>
                <a:latin typeface="Times New Roman" pitchFamily="18" charset="0"/>
              </a:endParaRPr>
            </a:p>
          </p:txBody>
        </p:sp>
        <p:sp>
          <p:nvSpPr>
            <p:cNvPr id="250895" name="Rectangle 13"/>
            <p:cNvSpPr>
              <a:spLocks noChangeArrowheads="1"/>
            </p:cNvSpPr>
            <p:nvPr/>
          </p:nvSpPr>
          <p:spPr bwMode="auto">
            <a:xfrm>
              <a:off x="3817" y="2602"/>
              <a:ext cx="29" cy="126"/>
            </a:xfrm>
            <a:prstGeom prst="rect">
              <a:avLst/>
            </a:prstGeom>
            <a:noFill/>
            <a:ln w="9525">
              <a:noFill/>
              <a:miter lim="800000"/>
              <a:headEnd/>
              <a:tailEnd/>
            </a:ln>
          </p:spPr>
          <p:txBody>
            <a:bodyPr wrap="none" lIns="0" tIns="0" rIns="0" bIns="0">
              <a:spAutoFit/>
            </a:bodyPr>
            <a:lstStyle/>
            <a:p>
              <a:pPr>
                <a:spcBef>
                  <a:spcPct val="50000"/>
                </a:spcBef>
              </a:pPr>
              <a:r>
                <a:rPr lang="en-US" sz="13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50896" name="Rectangle 14"/>
            <p:cNvSpPr>
              <a:spLocks noChangeArrowheads="1"/>
            </p:cNvSpPr>
            <p:nvPr/>
          </p:nvSpPr>
          <p:spPr bwMode="auto">
            <a:xfrm>
              <a:off x="3760" y="2602"/>
              <a:ext cx="53" cy="126"/>
            </a:xfrm>
            <a:prstGeom prst="rect">
              <a:avLst/>
            </a:prstGeom>
            <a:noFill/>
            <a:ln w="9525">
              <a:noFill/>
              <a:miter lim="800000"/>
              <a:headEnd/>
              <a:tailEnd/>
            </a:ln>
          </p:spPr>
          <p:txBody>
            <a:bodyPr wrap="none" lIns="0" tIns="0" rIns="0" bIns="0">
              <a:spAutoFit/>
            </a:bodyPr>
            <a:lstStyle/>
            <a:p>
              <a:pPr>
                <a:spcBef>
                  <a:spcPct val="50000"/>
                </a:spcBef>
              </a:pPr>
              <a:r>
                <a:rPr lang="en-US" sz="1300" dirty="0">
                  <a:solidFill>
                    <a:srgbClr val="000000"/>
                  </a:solidFill>
                  <a:latin typeface="Times New Roman" pitchFamily="18" charset="0"/>
                </a:rPr>
                <a:t>1</a:t>
              </a:r>
              <a:endParaRPr lang="en-US" baseline="-25000" dirty="0">
                <a:solidFill>
                  <a:schemeClr val="bg1"/>
                </a:solidFill>
                <a:latin typeface="Times New Roman" pitchFamily="18" charset="0"/>
              </a:endParaRPr>
            </a:p>
          </p:txBody>
        </p:sp>
        <p:sp>
          <p:nvSpPr>
            <p:cNvPr id="250897" name="Rectangle 15"/>
            <p:cNvSpPr>
              <a:spLocks noChangeArrowheads="1"/>
            </p:cNvSpPr>
            <p:nvPr/>
          </p:nvSpPr>
          <p:spPr bwMode="auto">
            <a:xfrm>
              <a:off x="3206" y="2364"/>
              <a:ext cx="188" cy="226"/>
            </a:xfrm>
            <a:prstGeom prst="rect">
              <a:avLst/>
            </a:prstGeom>
            <a:noFill/>
            <a:ln w="9525">
              <a:noFill/>
              <a:miter lim="800000"/>
              <a:headEnd/>
              <a:tailEnd/>
            </a:ln>
          </p:spPr>
          <p:txBody>
            <a:bodyPr wrap="none" lIns="0" tIns="0" rIns="0" bIns="0">
              <a:spAutoFit/>
            </a:bodyPr>
            <a:lstStyle/>
            <a:p>
              <a:pPr>
                <a:spcBef>
                  <a:spcPct val="50000"/>
                </a:spcBef>
              </a:pPr>
              <a:r>
                <a:rPr lang="en-US" sz="2300" dirty="0">
                  <a:solidFill>
                    <a:srgbClr val="000000"/>
                  </a:solidFill>
                  <a:latin typeface="Times New Roman" pitchFamily="18" charset="0"/>
                </a:rPr>
                <a:t>29</a:t>
              </a:r>
              <a:endParaRPr lang="en-US" baseline="-25000" dirty="0">
                <a:solidFill>
                  <a:schemeClr val="bg1"/>
                </a:solidFill>
                <a:latin typeface="Times New Roman" pitchFamily="18" charset="0"/>
              </a:endParaRPr>
            </a:p>
          </p:txBody>
        </p:sp>
        <p:sp>
          <p:nvSpPr>
            <p:cNvPr id="250898" name="Rectangle 16"/>
            <p:cNvSpPr>
              <a:spLocks noChangeArrowheads="1"/>
            </p:cNvSpPr>
            <p:nvPr/>
          </p:nvSpPr>
          <p:spPr bwMode="auto">
            <a:xfrm>
              <a:off x="3161" y="2364"/>
              <a:ext cx="47" cy="226"/>
            </a:xfrm>
            <a:prstGeom prst="rect">
              <a:avLst/>
            </a:prstGeom>
            <a:noFill/>
            <a:ln w="9525">
              <a:noFill/>
              <a:miter lim="800000"/>
              <a:headEnd/>
              <a:tailEnd/>
            </a:ln>
          </p:spPr>
          <p:txBody>
            <a:bodyPr wrap="none" lIns="0" tIns="0" rIns="0" bIns="0">
              <a:spAutoFit/>
            </a:bodyPr>
            <a:lstStyle/>
            <a:p>
              <a:pPr>
                <a:spcBef>
                  <a:spcPct val="50000"/>
                </a:spcBef>
              </a:pPr>
              <a:r>
                <a:rPr lang="en-US" sz="2300" dirty="0">
                  <a:solidFill>
                    <a:srgbClr val="000000"/>
                  </a:solidFill>
                  <a:latin typeface="Times New Roman" pitchFamily="18" charset="0"/>
                </a:rPr>
                <a:t>.</a:t>
              </a:r>
              <a:endParaRPr lang="en-US" baseline="-25000" dirty="0">
                <a:solidFill>
                  <a:schemeClr val="bg1"/>
                </a:solidFill>
                <a:latin typeface="Times New Roman" pitchFamily="18" charset="0"/>
              </a:endParaRPr>
            </a:p>
          </p:txBody>
        </p:sp>
        <p:sp>
          <p:nvSpPr>
            <p:cNvPr id="250899" name="Rectangle 17"/>
            <p:cNvSpPr>
              <a:spLocks noChangeArrowheads="1"/>
            </p:cNvSpPr>
            <p:nvPr/>
          </p:nvSpPr>
          <p:spPr bwMode="auto">
            <a:xfrm>
              <a:off x="3070" y="2364"/>
              <a:ext cx="94" cy="226"/>
            </a:xfrm>
            <a:prstGeom prst="rect">
              <a:avLst/>
            </a:prstGeom>
            <a:noFill/>
            <a:ln w="9525">
              <a:noFill/>
              <a:miter lim="800000"/>
              <a:headEnd/>
              <a:tailEnd/>
            </a:ln>
          </p:spPr>
          <p:txBody>
            <a:bodyPr wrap="none" lIns="0" tIns="0" rIns="0" bIns="0">
              <a:spAutoFit/>
            </a:bodyPr>
            <a:lstStyle/>
            <a:p>
              <a:pPr>
                <a:spcBef>
                  <a:spcPct val="50000"/>
                </a:spcBef>
              </a:pPr>
              <a:r>
                <a:rPr lang="en-US" sz="2300" dirty="0">
                  <a:solidFill>
                    <a:srgbClr val="000000"/>
                  </a:solidFill>
                  <a:latin typeface="Times New Roman" pitchFamily="18" charset="0"/>
                </a:rPr>
                <a:t>3</a:t>
              </a:r>
              <a:endParaRPr lang="en-US" baseline="-25000" dirty="0">
                <a:solidFill>
                  <a:schemeClr val="bg1"/>
                </a:solidFill>
                <a:latin typeface="Times New Roman" pitchFamily="18" charset="0"/>
              </a:endParaRPr>
            </a:p>
          </p:txBody>
        </p:sp>
        <p:sp>
          <p:nvSpPr>
            <p:cNvPr id="250900" name="Rectangle 18"/>
            <p:cNvSpPr>
              <a:spLocks noChangeArrowheads="1"/>
            </p:cNvSpPr>
            <p:nvPr/>
          </p:nvSpPr>
          <p:spPr bwMode="auto">
            <a:xfrm>
              <a:off x="3514" y="2619"/>
              <a:ext cx="167" cy="328"/>
            </a:xfrm>
            <a:prstGeom prst="rect">
              <a:avLst/>
            </a:prstGeom>
            <a:noFill/>
            <a:ln w="9525">
              <a:noFill/>
              <a:miter lim="800000"/>
              <a:headEnd/>
              <a:tailEnd/>
            </a:ln>
          </p:spPr>
          <p:txBody>
            <a:bodyPr wrap="none" lIns="0" tIns="0" rIns="0" bIns="0">
              <a:spAutoFit/>
            </a:bodyPr>
            <a:lstStyle/>
            <a:p>
              <a:pPr>
                <a:spcBef>
                  <a:spcPct val="50000"/>
                </a:spcBef>
              </a:pPr>
              <a:r>
                <a:rPr lang="en-US" sz="3400" i="1" dirty="0">
                  <a:solidFill>
                    <a:srgbClr val="000000"/>
                  </a:solidFill>
                  <a:latin typeface="Times New Roman" pitchFamily="18" charset="0"/>
                </a:rPr>
                <a:t>B</a:t>
              </a:r>
              <a:endParaRPr lang="en-US" baseline="-25000" dirty="0">
                <a:solidFill>
                  <a:schemeClr val="bg1"/>
                </a:solidFill>
                <a:latin typeface="Times New Roman" pitchFamily="18" charset="0"/>
              </a:endParaRPr>
            </a:p>
          </p:txBody>
        </p:sp>
        <p:sp>
          <p:nvSpPr>
            <p:cNvPr id="250901" name="Rectangle 19"/>
            <p:cNvSpPr>
              <a:spLocks noChangeArrowheads="1"/>
            </p:cNvSpPr>
            <p:nvPr/>
          </p:nvSpPr>
          <p:spPr bwMode="auto">
            <a:xfrm>
              <a:off x="3182" y="2619"/>
              <a:ext cx="167" cy="328"/>
            </a:xfrm>
            <a:prstGeom prst="rect">
              <a:avLst/>
            </a:prstGeom>
            <a:noFill/>
            <a:ln w="9525">
              <a:noFill/>
              <a:miter lim="800000"/>
              <a:headEnd/>
              <a:tailEnd/>
            </a:ln>
          </p:spPr>
          <p:txBody>
            <a:bodyPr wrap="none" lIns="0" tIns="0" rIns="0" bIns="0">
              <a:spAutoFit/>
            </a:bodyPr>
            <a:lstStyle/>
            <a:p>
              <a:pPr>
                <a:spcBef>
                  <a:spcPct val="50000"/>
                </a:spcBef>
              </a:pPr>
              <a:r>
                <a:rPr lang="en-US" sz="3400" i="1" dirty="0">
                  <a:solidFill>
                    <a:srgbClr val="000000"/>
                  </a:solidFill>
                  <a:latin typeface="Times New Roman" pitchFamily="18" charset="0"/>
                </a:rPr>
                <a:t>P</a:t>
              </a:r>
              <a:endParaRPr lang="en-US" baseline="-25000" dirty="0">
                <a:solidFill>
                  <a:schemeClr val="bg1"/>
                </a:solidFill>
                <a:latin typeface="Times New Roman" pitchFamily="18" charset="0"/>
              </a:endParaRPr>
            </a:p>
          </p:txBody>
        </p:sp>
        <p:sp>
          <p:nvSpPr>
            <p:cNvPr id="250902" name="Rectangle 20"/>
            <p:cNvSpPr>
              <a:spLocks noChangeArrowheads="1"/>
            </p:cNvSpPr>
            <p:nvPr/>
          </p:nvSpPr>
          <p:spPr bwMode="auto">
            <a:xfrm>
              <a:off x="2729" y="2619"/>
              <a:ext cx="379" cy="328"/>
            </a:xfrm>
            <a:prstGeom prst="rect">
              <a:avLst/>
            </a:prstGeom>
            <a:noFill/>
            <a:ln w="9525">
              <a:noFill/>
              <a:miter lim="800000"/>
              <a:headEnd/>
              <a:tailEnd/>
            </a:ln>
          </p:spPr>
          <p:txBody>
            <a:bodyPr wrap="none" lIns="0" tIns="0" rIns="0" bIns="0">
              <a:spAutoFit/>
            </a:bodyPr>
            <a:lstStyle/>
            <a:p>
              <a:pPr>
                <a:spcBef>
                  <a:spcPct val="50000"/>
                </a:spcBef>
              </a:pPr>
              <a:r>
                <a:rPr lang="en-US" sz="3400" i="1" dirty="0" err="1">
                  <a:solidFill>
                    <a:srgbClr val="000000"/>
                  </a:solidFill>
                  <a:latin typeface="Times New Roman" pitchFamily="18" charset="0"/>
                </a:rPr>
                <a:t>ntP</a:t>
              </a:r>
              <a:endParaRPr lang="en-US" baseline="-25000" dirty="0">
                <a:solidFill>
                  <a:schemeClr val="bg1"/>
                </a:solidFill>
                <a:latin typeface="Times New Roman" pitchFamily="18" charset="0"/>
              </a:endParaRPr>
            </a:p>
          </p:txBody>
        </p:sp>
        <p:sp>
          <p:nvSpPr>
            <p:cNvPr id="250903" name="Rectangle 21"/>
            <p:cNvSpPr>
              <a:spLocks noChangeArrowheads="1"/>
            </p:cNvSpPr>
            <p:nvPr/>
          </p:nvSpPr>
          <p:spPr bwMode="auto">
            <a:xfrm>
              <a:off x="2110" y="2454"/>
              <a:ext cx="183" cy="328"/>
            </a:xfrm>
            <a:prstGeom prst="rect">
              <a:avLst/>
            </a:prstGeom>
            <a:noFill/>
            <a:ln w="9525">
              <a:noFill/>
              <a:miter lim="800000"/>
              <a:headEnd/>
              <a:tailEnd/>
            </a:ln>
          </p:spPr>
          <p:txBody>
            <a:bodyPr wrap="none" lIns="0" tIns="0" rIns="0" bIns="0">
              <a:spAutoFit/>
            </a:bodyPr>
            <a:lstStyle/>
            <a:p>
              <a:pPr>
                <a:spcBef>
                  <a:spcPct val="50000"/>
                </a:spcBef>
              </a:pPr>
              <a:r>
                <a:rPr lang="en-US" sz="34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50904" name="Rectangle 22"/>
            <p:cNvSpPr>
              <a:spLocks noChangeArrowheads="1"/>
            </p:cNvSpPr>
            <p:nvPr/>
          </p:nvSpPr>
          <p:spPr bwMode="auto">
            <a:xfrm>
              <a:off x="3390" y="2364"/>
              <a:ext cx="94" cy="226"/>
            </a:xfrm>
            <a:prstGeom prst="rect">
              <a:avLst/>
            </a:prstGeom>
            <a:noFill/>
            <a:ln w="9525">
              <a:noFill/>
              <a:miter lim="800000"/>
              <a:headEnd/>
              <a:tailEnd/>
            </a:ln>
          </p:spPr>
          <p:txBody>
            <a:bodyPr wrap="none" lIns="0" tIns="0" rIns="0" bIns="0">
              <a:spAutoFit/>
            </a:bodyPr>
            <a:lstStyle/>
            <a:p>
              <a:pPr>
                <a:spcBef>
                  <a:spcPct val="50000"/>
                </a:spcBef>
              </a:pPr>
              <a:r>
                <a:rPr lang="en-US" sz="23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50905" name="Rectangle 23"/>
            <p:cNvSpPr>
              <a:spLocks noChangeArrowheads="1"/>
            </p:cNvSpPr>
            <p:nvPr/>
          </p:nvSpPr>
          <p:spPr bwMode="auto">
            <a:xfrm>
              <a:off x="2310" y="2614"/>
              <a:ext cx="134" cy="126"/>
            </a:xfrm>
            <a:prstGeom prst="rect">
              <a:avLst/>
            </a:prstGeom>
            <a:noFill/>
            <a:ln w="9525">
              <a:noFill/>
              <a:miter lim="800000"/>
              <a:headEnd/>
              <a:tailEnd/>
            </a:ln>
          </p:spPr>
          <p:txBody>
            <a:bodyPr wrap="none" lIns="0" tIns="0" rIns="0" bIns="0">
              <a:spAutoFit/>
            </a:bodyPr>
            <a:lstStyle/>
            <a:p>
              <a:pPr>
                <a:spcBef>
                  <a:spcPct val="50000"/>
                </a:spcBef>
              </a:pPr>
              <a:r>
                <a:rPr lang="en-US" sz="1300" i="1" dirty="0">
                  <a:solidFill>
                    <a:srgbClr val="000000"/>
                  </a:solidFill>
                  <a:latin typeface="Times New Roman" pitchFamily="18" charset="0"/>
                </a:rPr>
                <a:t>DL</a:t>
              </a:r>
              <a:endParaRPr lang="en-US" baseline="-25000" dirty="0">
                <a:solidFill>
                  <a:schemeClr val="bg1"/>
                </a:solidFill>
                <a:latin typeface="Times New Roman" pitchFamily="18" charset="0"/>
              </a:endParaRPr>
            </a:p>
          </p:txBody>
        </p:sp>
        <p:sp>
          <p:nvSpPr>
            <p:cNvPr id="250906" name="Rectangle 24"/>
            <p:cNvSpPr>
              <a:spLocks noChangeArrowheads="1"/>
            </p:cNvSpPr>
            <p:nvPr/>
          </p:nvSpPr>
          <p:spPr bwMode="auto">
            <a:xfrm>
              <a:off x="3108" y="2588"/>
              <a:ext cx="68" cy="328"/>
            </a:xfrm>
            <a:prstGeom prst="rect">
              <a:avLst/>
            </a:prstGeom>
            <a:noFill/>
            <a:ln w="9525">
              <a:noFill/>
              <a:miter lim="800000"/>
              <a:headEnd/>
              <a:tailEnd/>
            </a:ln>
          </p:spPr>
          <p:txBody>
            <a:bodyPr wrap="none" lIns="0" tIns="0" rIns="0" bIns="0">
              <a:spAutoFit/>
            </a:bodyPr>
            <a:lstStyle/>
            <a:p>
              <a:pPr>
                <a:spcBef>
                  <a:spcPct val="50000"/>
                </a:spcBef>
              </a:pPr>
              <a:r>
                <a:rPr lang="en-US" sz="34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50907" name="Rectangle 25"/>
            <p:cNvSpPr>
              <a:spLocks noChangeArrowheads="1"/>
            </p:cNvSpPr>
            <p:nvPr/>
          </p:nvSpPr>
          <p:spPr bwMode="auto">
            <a:xfrm>
              <a:off x="2487" y="2457"/>
              <a:ext cx="104" cy="226"/>
            </a:xfrm>
            <a:prstGeom prst="rect">
              <a:avLst/>
            </a:prstGeom>
            <a:noFill/>
            <a:ln w="9525">
              <a:noFill/>
              <a:miter lim="800000"/>
              <a:headEnd/>
              <a:tailEnd/>
            </a:ln>
          </p:spPr>
          <p:txBody>
            <a:bodyPr wrap="none" lIns="0" tIns="0" rIns="0" bIns="0">
              <a:spAutoFit/>
            </a:bodyPr>
            <a:lstStyle/>
            <a:p>
              <a:pPr>
                <a:spcBef>
                  <a:spcPct val="50000"/>
                </a:spcBef>
              </a:pPr>
              <a:r>
                <a:rPr lang="en-US" sz="2300" dirty="0">
                  <a:solidFill>
                    <a:srgbClr val="000000"/>
                  </a:solidFill>
                  <a:latin typeface="Symbol" pitchFamily="18" charset="2"/>
                </a:rPr>
                <a:t>³</a:t>
              </a:r>
              <a:endParaRPr lang="en-US" baseline="-25000" dirty="0">
                <a:solidFill>
                  <a:schemeClr val="bg1"/>
                </a:solidFill>
                <a:latin typeface="Times New Roman"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oter Placeholder 3"/>
          <p:cNvSpPr>
            <a:spLocks noGrp="1"/>
          </p:cNvSpPr>
          <p:nvPr>
            <p:ph type="ftr" sz="quarter" idx="10"/>
          </p:nvPr>
        </p:nvSpPr>
        <p:spPr/>
        <p:txBody>
          <a:bodyPr/>
          <a:lstStyle/>
          <a:p>
            <a:r>
              <a:rPr lang="en-US" smtClean="0"/>
              <a:t>Carpenter EPMA Overview 2013</a:t>
            </a:r>
            <a:endParaRPr lang="en-US"/>
          </a:p>
        </p:txBody>
      </p:sp>
      <p:sp>
        <p:nvSpPr>
          <p:cNvPr id="24579" name="Slide Number Placeholder 4"/>
          <p:cNvSpPr>
            <a:spLocks noGrp="1"/>
          </p:cNvSpPr>
          <p:nvPr>
            <p:ph type="sldNum" sz="quarter" idx="11"/>
          </p:nvPr>
        </p:nvSpPr>
        <p:spPr/>
        <p:txBody>
          <a:bodyPr/>
          <a:lstStyle/>
          <a:p>
            <a:fld id="{45469CB8-EA5B-477E-BA10-391037AB25F0}" type="slidenum">
              <a:rPr lang="en-US"/>
              <a:pPr/>
              <a:t>2</a:t>
            </a:fld>
            <a:endParaRPr lang="en-US"/>
          </a:p>
        </p:txBody>
      </p:sp>
      <p:sp>
        <p:nvSpPr>
          <p:cNvPr id="24580" name="Rectangle 2"/>
          <p:cNvSpPr>
            <a:spLocks noGrp="1" noChangeArrowheads="1"/>
          </p:cNvSpPr>
          <p:nvPr>
            <p:ph type="title"/>
          </p:nvPr>
        </p:nvSpPr>
        <p:spPr/>
        <p:txBody>
          <a:bodyPr/>
          <a:lstStyle/>
          <a:p>
            <a:r>
              <a:rPr lang="en-US" dirty="0" smtClean="0"/>
              <a:t>Summary of EPMA</a:t>
            </a:r>
          </a:p>
        </p:txBody>
      </p:sp>
      <p:sp>
        <p:nvSpPr>
          <p:cNvPr id="24581" name="Rectangle 3"/>
          <p:cNvSpPr>
            <a:spLocks noGrp="1" noChangeArrowheads="1"/>
          </p:cNvSpPr>
          <p:nvPr>
            <p:ph type="body" idx="1"/>
          </p:nvPr>
        </p:nvSpPr>
        <p:spPr>
          <a:xfrm>
            <a:off x="304800" y="838200"/>
            <a:ext cx="6553200" cy="5410200"/>
          </a:xfrm>
        </p:spPr>
        <p:txBody>
          <a:bodyPr/>
          <a:lstStyle/>
          <a:p>
            <a:r>
              <a:rPr lang="en-US" sz="1800" dirty="0" smtClean="0"/>
              <a:t>“Electron-probe microanalysis”, EPMA, the instrument:</a:t>
            </a:r>
            <a:br>
              <a:rPr lang="en-US" sz="1800" dirty="0" smtClean="0"/>
            </a:br>
            <a:r>
              <a:rPr lang="en-US" sz="1800" dirty="0" smtClean="0"/>
              <a:t>	Stabilized electron column (gun, probe current) </a:t>
            </a:r>
            <a:br>
              <a:rPr lang="en-US" sz="1800" dirty="0" smtClean="0"/>
            </a:br>
            <a:r>
              <a:rPr lang="en-US" sz="1800" dirty="0" smtClean="0"/>
              <a:t>	Optical microscope: z-axis sample positioning</a:t>
            </a:r>
            <a:br>
              <a:rPr lang="en-US" sz="1800" dirty="0" smtClean="0"/>
            </a:br>
            <a:r>
              <a:rPr lang="en-US" sz="1800" dirty="0" smtClean="0"/>
              <a:t>	Wavelength and energy-dispersive spectrometers</a:t>
            </a:r>
          </a:p>
          <a:p>
            <a:r>
              <a:rPr lang="en-US" sz="1800" dirty="0" smtClean="0"/>
              <a:t>Characteristic x-rays measured on flat, polished material at known x-ray takeoff angle to spectrometer.</a:t>
            </a:r>
            <a:br>
              <a:rPr lang="en-US" sz="1800" dirty="0" smtClean="0"/>
            </a:br>
            <a:r>
              <a:rPr lang="en-US" sz="1800" dirty="0" smtClean="0"/>
              <a:t>	Elements Be-U at ~0.01-100 wt%</a:t>
            </a:r>
          </a:p>
          <a:p>
            <a:r>
              <a:rPr lang="en-US" sz="1800" dirty="0" smtClean="0"/>
              <a:t>Comparative technique: Ratio of x-ray intensity on sample is made to same on standard (“k-ratio”) using background-</a:t>
            </a:r>
            <a:r>
              <a:rPr lang="en-US" sz="1800" dirty="0" err="1" smtClean="0"/>
              <a:t>substracted</a:t>
            </a:r>
            <a:r>
              <a:rPr lang="en-US" sz="1800" dirty="0" smtClean="0"/>
              <a:t> peak intensities:</a:t>
            </a:r>
            <a:br>
              <a:rPr lang="en-US" sz="1800" dirty="0" smtClean="0"/>
            </a:br>
            <a:r>
              <a:rPr lang="en-US" sz="1800" dirty="0" smtClean="0"/>
              <a:t>	k = (P-B)</a:t>
            </a:r>
            <a:r>
              <a:rPr lang="en-US" sz="1800" baseline="30000" dirty="0" smtClean="0"/>
              <a:t>sample</a:t>
            </a:r>
            <a:r>
              <a:rPr lang="en-US" sz="1800" dirty="0" smtClean="0"/>
              <a:t> / (P-B)</a:t>
            </a:r>
            <a:r>
              <a:rPr lang="en-US" sz="1800" baseline="30000" dirty="0" smtClean="0"/>
              <a:t>standard</a:t>
            </a:r>
          </a:p>
          <a:p>
            <a:r>
              <a:rPr lang="en-US" sz="1800" dirty="0" smtClean="0"/>
              <a:t>Measured x-ray intensities are converted to concentration units via:</a:t>
            </a:r>
            <a:br>
              <a:rPr lang="en-US" sz="1800" dirty="0" smtClean="0"/>
            </a:br>
            <a:r>
              <a:rPr lang="en-US" sz="1800" dirty="0" smtClean="0"/>
              <a:t> 	</a:t>
            </a:r>
            <a:r>
              <a:rPr lang="en-US" sz="1800" dirty="0" err="1" smtClean="0"/>
              <a:t>C</a:t>
            </a:r>
            <a:r>
              <a:rPr lang="en-US" sz="1800" baseline="-25000" dirty="0" err="1" smtClean="0"/>
              <a:t>sample</a:t>
            </a:r>
            <a:r>
              <a:rPr lang="en-US" sz="1800" dirty="0" smtClean="0"/>
              <a:t> = </a:t>
            </a:r>
            <a:r>
              <a:rPr lang="en-US" sz="1800" dirty="0" err="1" smtClean="0"/>
              <a:t>C</a:t>
            </a:r>
            <a:r>
              <a:rPr lang="en-US" sz="1800" baseline="-25000" dirty="0" err="1" smtClean="0"/>
              <a:t>std</a:t>
            </a:r>
            <a:r>
              <a:rPr lang="en-US" sz="1800" dirty="0" smtClean="0"/>
              <a:t> K * Z A F,  K = (P-B)</a:t>
            </a:r>
            <a:r>
              <a:rPr lang="en-US" sz="1800" baseline="30000" dirty="0" smtClean="0"/>
              <a:t>sample</a:t>
            </a:r>
            <a:r>
              <a:rPr lang="en-US" sz="1800" dirty="0" smtClean="0"/>
              <a:t> / (P-B)</a:t>
            </a:r>
            <a:r>
              <a:rPr lang="en-US" sz="1800" baseline="30000" dirty="0" smtClean="0"/>
              <a:t>standard</a:t>
            </a:r>
            <a:br>
              <a:rPr lang="en-US" sz="1800" baseline="30000" dirty="0" smtClean="0"/>
            </a:br>
            <a:r>
              <a:rPr lang="en-US" sz="1800" dirty="0" smtClean="0"/>
              <a:t>The ZAF correction is a function of composition</a:t>
            </a:r>
          </a:p>
          <a:p>
            <a:r>
              <a:rPr lang="en-US" sz="1800" dirty="0" smtClean="0"/>
              <a:t>Precision is calculated from </a:t>
            </a:r>
            <a:r>
              <a:rPr lang="en-US" sz="1800" dirty="0" smtClean="0">
                <a:latin typeface="Symbol" pitchFamily="18" charset="2"/>
              </a:rPr>
              <a:t>s</a:t>
            </a:r>
            <a:r>
              <a:rPr lang="en-US" sz="1800" dirty="0" smtClean="0"/>
              <a:t> = </a:t>
            </a:r>
            <a:r>
              <a:rPr lang="en-US" sz="1800" dirty="0" err="1" smtClean="0"/>
              <a:t>sqrt</a:t>
            </a:r>
            <a:r>
              <a:rPr lang="en-US" sz="1800" dirty="0" smtClean="0"/>
              <a:t>(N) for N counts</a:t>
            </a:r>
          </a:p>
          <a:p>
            <a:r>
              <a:rPr lang="en-US" sz="1800" dirty="0" smtClean="0"/>
              <a:t>“Analytical volume” described by electron scattering and energy-dependent x-ray production volumes</a:t>
            </a:r>
          </a:p>
        </p:txBody>
      </p:sp>
      <p:pic>
        <p:nvPicPr>
          <p:cNvPr id="6" name="Picture 6"/>
          <p:cNvPicPr>
            <a:picLocks noChangeAspect="1" noChangeArrowheads="1"/>
          </p:cNvPicPr>
          <p:nvPr/>
        </p:nvPicPr>
        <p:blipFill>
          <a:blip r:embed="rId2" cstate="print"/>
          <a:srcRect/>
          <a:stretch>
            <a:fillRect/>
          </a:stretch>
        </p:blipFill>
        <p:spPr bwMode="auto">
          <a:xfrm>
            <a:off x="6781800" y="1295400"/>
            <a:ext cx="2172229" cy="30480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oter Placeholder 3"/>
          <p:cNvSpPr>
            <a:spLocks noGrp="1"/>
          </p:cNvSpPr>
          <p:nvPr>
            <p:ph type="ftr" sz="quarter" idx="10"/>
          </p:nvPr>
        </p:nvSpPr>
        <p:spPr/>
        <p:txBody>
          <a:bodyPr/>
          <a:lstStyle/>
          <a:p>
            <a:r>
              <a:rPr lang="en-US" smtClean="0"/>
              <a:t>Carpenter EPMA Overview 2013</a:t>
            </a:r>
            <a:endParaRPr lang="en-US"/>
          </a:p>
        </p:txBody>
      </p:sp>
      <p:sp>
        <p:nvSpPr>
          <p:cNvPr id="41987" name="Slide Number Placeholder 4"/>
          <p:cNvSpPr>
            <a:spLocks noGrp="1"/>
          </p:cNvSpPr>
          <p:nvPr>
            <p:ph type="sldNum" sz="quarter" idx="11"/>
          </p:nvPr>
        </p:nvSpPr>
        <p:spPr/>
        <p:txBody>
          <a:bodyPr/>
          <a:lstStyle/>
          <a:p>
            <a:fld id="{CAA11206-D1EA-4C07-8089-F058C9321DE7}" type="slidenum">
              <a:rPr lang="en-US"/>
              <a:pPr/>
              <a:t>20</a:t>
            </a:fld>
            <a:endParaRPr lang="en-US"/>
          </a:p>
        </p:txBody>
      </p:sp>
      <p:sp>
        <p:nvSpPr>
          <p:cNvPr id="41988" name="Rectangle 1026"/>
          <p:cNvSpPr>
            <a:spLocks noGrp="1" noChangeArrowheads="1"/>
          </p:cNvSpPr>
          <p:nvPr>
            <p:ph type="title"/>
          </p:nvPr>
        </p:nvSpPr>
        <p:spPr/>
        <p:txBody>
          <a:bodyPr/>
          <a:lstStyle/>
          <a:p>
            <a:r>
              <a:rPr lang="en-US" smtClean="0"/>
              <a:t>Books on EPMA and Quantitative Analysis</a:t>
            </a:r>
          </a:p>
        </p:txBody>
      </p:sp>
      <p:sp>
        <p:nvSpPr>
          <p:cNvPr id="41989" name="Rectangle 1027"/>
          <p:cNvSpPr>
            <a:spLocks noGrp="1" noChangeArrowheads="1"/>
          </p:cNvSpPr>
          <p:nvPr>
            <p:ph type="body" idx="1"/>
          </p:nvPr>
        </p:nvSpPr>
        <p:spPr>
          <a:xfrm>
            <a:off x="717551" y="1449389"/>
            <a:ext cx="7772400" cy="4686300"/>
          </a:xfrm>
        </p:spPr>
        <p:txBody>
          <a:bodyPr/>
          <a:lstStyle/>
          <a:p>
            <a:r>
              <a:rPr lang="en-US" sz="2000" u="sng" dirty="0" smtClean="0"/>
              <a:t>Scanning Electron Microscopy and X-ray Microanalysis</a:t>
            </a:r>
            <a:r>
              <a:rPr lang="en-US" sz="2000" dirty="0" smtClean="0"/>
              <a:t>, 3rd Ed., Goldstein et. al. 2003 Plenum.  Mandatory! – Previous editions very good</a:t>
            </a:r>
          </a:p>
          <a:p>
            <a:r>
              <a:rPr lang="en-US" sz="2000" u="sng" dirty="0" smtClean="0"/>
              <a:t>Electron Probe Quantitation</a:t>
            </a:r>
            <a:r>
              <a:rPr lang="en-US" sz="2000" dirty="0" smtClean="0"/>
              <a:t>, Heinrich and Newbury.  1991 Plenum. “The green book”.</a:t>
            </a:r>
          </a:p>
          <a:p>
            <a:r>
              <a:rPr lang="en-US" sz="2000" u="sng" dirty="0" smtClean="0"/>
              <a:t>Electron Microprobe Analysis</a:t>
            </a:r>
            <a:r>
              <a:rPr lang="en-US" sz="2000" dirty="0" smtClean="0"/>
              <a:t>, 2</a:t>
            </a:r>
            <a:r>
              <a:rPr lang="en-US" sz="2000" baseline="30000" dirty="0" smtClean="0"/>
              <a:t>nd</a:t>
            </a:r>
            <a:r>
              <a:rPr lang="en-US" sz="2000" dirty="0" smtClean="0"/>
              <a:t> Ed., Reed. 1997 Cambridge. Very good.</a:t>
            </a:r>
          </a:p>
          <a:p>
            <a:r>
              <a:rPr lang="en-US" sz="2000" u="sng" dirty="0" smtClean="0"/>
              <a:t>Electron Microprobe Analysis and Scanning Electron Microscopy in Geology</a:t>
            </a:r>
            <a:r>
              <a:rPr lang="en-US" sz="2000" dirty="0" smtClean="0"/>
              <a:t>, 2</a:t>
            </a:r>
            <a:r>
              <a:rPr lang="en-US" sz="2000" baseline="30000" dirty="0" smtClean="0"/>
              <a:t>nd</a:t>
            </a:r>
            <a:r>
              <a:rPr lang="en-US" sz="2000" dirty="0" smtClean="0"/>
              <a:t> Ed. Reed. 2006 Cambridge. </a:t>
            </a:r>
          </a:p>
          <a:p>
            <a:r>
              <a:rPr lang="en-US" sz="2000" u="sng" dirty="0" smtClean="0"/>
              <a:t>X-ray Spectrometry in Electron Beam Instruments</a:t>
            </a:r>
            <a:r>
              <a:rPr lang="en-US" sz="2000" dirty="0" smtClean="0"/>
              <a:t>, Williams, Goldstein, and Newbury. 1995 Plenum.</a:t>
            </a:r>
          </a:p>
          <a:p>
            <a:r>
              <a:rPr lang="en-US" sz="2000" u="sng" dirty="0" smtClean="0"/>
              <a:t>Quantitative Electron-Probe Microanalysis</a:t>
            </a:r>
            <a:r>
              <a:rPr lang="en-US" sz="2000" dirty="0" smtClean="0"/>
              <a:t>, Scott and Love, 2</a:t>
            </a:r>
            <a:r>
              <a:rPr lang="en-US" sz="2000" baseline="30000" dirty="0" smtClean="0"/>
              <a:t>nd</a:t>
            </a:r>
            <a:r>
              <a:rPr lang="en-US" sz="2000" dirty="0" smtClean="0"/>
              <a:t> Ed., 1995 Prentice Hall.</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Footer Placeholder 2"/>
          <p:cNvSpPr>
            <a:spLocks noGrp="1"/>
          </p:cNvSpPr>
          <p:nvPr>
            <p:ph type="ftr" sz="quarter" idx="10"/>
          </p:nvPr>
        </p:nvSpPr>
        <p:spPr/>
        <p:txBody>
          <a:bodyPr/>
          <a:lstStyle/>
          <a:p>
            <a:r>
              <a:rPr lang="en-US" smtClean="0"/>
              <a:t>Carpenter EPMA Overview 2013</a:t>
            </a:r>
            <a:endParaRPr lang="en-US"/>
          </a:p>
        </p:txBody>
      </p:sp>
      <p:sp>
        <p:nvSpPr>
          <p:cNvPr id="251907" name="Slide Number Placeholder 3"/>
          <p:cNvSpPr>
            <a:spLocks noGrp="1"/>
          </p:cNvSpPr>
          <p:nvPr>
            <p:ph type="sldNum" sz="quarter" idx="11"/>
          </p:nvPr>
        </p:nvSpPr>
        <p:spPr/>
        <p:txBody>
          <a:bodyPr/>
          <a:lstStyle/>
          <a:p>
            <a:fld id="{312A91BD-06B1-4435-ACD7-CE9C42108544}" type="slidenum">
              <a:rPr lang="en-US"/>
              <a:pPr/>
              <a:t>200</a:t>
            </a:fld>
            <a:endParaRPr lang="en-US"/>
          </a:p>
        </p:txBody>
      </p:sp>
      <p:pic>
        <p:nvPicPr>
          <p:cNvPr id="251908" name="Picture 2"/>
          <p:cNvPicPr>
            <a:picLocks noChangeAspect="1" noChangeArrowheads="1"/>
          </p:cNvPicPr>
          <p:nvPr/>
        </p:nvPicPr>
        <p:blipFill>
          <a:blip r:embed="rId2" cstate="print">
            <a:lum bright="-30000" contrast="58000"/>
          </a:blip>
          <a:srcRect/>
          <a:stretch>
            <a:fillRect/>
          </a:stretch>
        </p:blipFill>
        <p:spPr bwMode="auto">
          <a:xfrm>
            <a:off x="533401" y="1143001"/>
            <a:ext cx="6908799" cy="5394325"/>
          </a:xfrm>
          <a:prstGeom prst="rect">
            <a:avLst/>
          </a:prstGeom>
          <a:noFill/>
          <a:ln w="25400">
            <a:solidFill>
              <a:schemeClr val="accent2"/>
            </a:solidFill>
            <a:miter lim="800000"/>
            <a:headEnd type="none" w="sm" len="sm"/>
            <a:tailEnd type="none" w="sm" len="sm"/>
          </a:ln>
        </p:spPr>
      </p:pic>
      <p:sp>
        <p:nvSpPr>
          <p:cNvPr id="251909" name="Rectangle 3"/>
          <p:cNvSpPr>
            <a:spLocks noGrp="1" noChangeArrowheads="1"/>
          </p:cNvSpPr>
          <p:nvPr>
            <p:ph type="title"/>
          </p:nvPr>
        </p:nvSpPr>
        <p:spPr>
          <a:xfrm>
            <a:off x="547688" y="179388"/>
            <a:ext cx="8210550" cy="404812"/>
          </a:xfrm>
        </p:spPr>
        <p:txBody>
          <a:bodyPr/>
          <a:lstStyle/>
          <a:p>
            <a:r>
              <a:rPr lang="en-US" smtClean="0"/>
              <a:t>Detection Limit</a:t>
            </a:r>
          </a:p>
        </p:txBody>
      </p:sp>
      <p:sp>
        <p:nvSpPr>
          <p:cNvPr id="251910" name="Rectangle 4"/>
          <p:cNvSpPr>
            <a:spLocks noChangeArrowheads="1"/>
          </p:cNvSpPr>
          <p:nvPr/>
        </p:nvSpPr>
        <p:spPr bwMode="auto">
          <a:xfrm>
            <a:off x="2514601" y="3271848"/>
            <a:ext cx="4876800" cy="466703"/>
          </a:xfrm>
          <a:prstGeom prst="rect">
            <a:avLst/>
          </a:prstGeom>
          <a:solidFill>
            <a:srgbClr val="00CCFF">
              <a:alpha val="20000"/>
            </a:srgbClr>
          </a:solidFill>
          <a:ln w="12700">
            <a:solidFill>
              <a:schemeClr val="accent2"/>
            </a:solidFill>
            <a:miter lim="800000"/>
            <a:headEnd/>
            <a:tailEnd/>
          </a:ln>
        </p:spPr>
        <p:txBody>
          <a:bodyPr lIns="0" tIns="45716" rIns="0" bIns="45716" anchor="ctr">
            <a:spAutoFit/>
          </a:bodyPr>
          <a:lstStyle/>
          <a:p>
            <a:endParaRPr lang="en-US"/>
          </a:p>
        </p:txBody>
      </p:sp>
      <p:sp>
        <p:nvSpPr>
          <p:cNvPr id="251911" name="Text Box 5"/>
          <p:cNvSpPr txBox="1">
            <a:spLocks noChangeArrowheads="1"/>
          </p:cNvSpPr>
          <p:nvPr/>
        </p:nvSpPr>
        <p:spPr bwMode="auto">
          <a:xfrm>
            <a:off x="6934201" y="3505200"/>
            <a:ext cx="15240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Peak test</a:t>
            </a:r>
          </a:p>
        </p:txBody>
      </p:sp>
      <p:sp>
        <p:nvSpPr>
          <p:cNvPr id="251912" name="Text Box 6"/>
          <p:cNvSpPr txBox="1">
            <a:spLocks noChangeArrowheads="1"/>
          </p:cNvSpPr>
          <p:nvPr/>
        </p:nvSpPr>
        <p:spPr bwMode="auto">
          <a:xfrm>
            <a:off x="4953000" y="5334000"/>
            <a:ext cx="17526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Cs conc std</a:t>
            </a:r>
          </a:p>
        </p:txBody>
      </p:sp>
      <p:sp>
        <p:nvSpPr>
          <p:cNvPr id="251913" name="Text Box 7"/>
          <p:cNvSpPr txBox="1">
            <a:spLocks noChangeArrowheads="1"/>
          </p:cNvSpPr>
          <p:nvPr/>
        </p:nvSpPr>
        <p:spPr bwMode="auto">
          <a:xfrm>
            <a:off x="5486401" y="2209800"/>
            <a:ext cx="23622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Ns counts on  std</a:t>
            </a:r>
          </a:p>
        </p:txBody>
      </p:sp>
      <p:sp>
        <p:nvSpPr>
          <p:cNvPr id="251914" name="Rectangle 8"/>
          <p:cNvSpPr>
            <a:spLocks noChangeArrowheads="1"/>
          </p:cNvSpPr>
          <p:nvPr/>
        </p:nvSpPr>
        <p:spPr bwMode="auto">
          <a:xfrm>
            <a:off x="1143000" y="3271848"/>
            <a:ext cx="1371600" cy="466703"/>
          </a:xfrm>
          <a:prstGeom prst="rect">
            <a:avLst/>
          </a:prstGeom>
          <a:solidFill>
            <a:srgbClr val="FF0000">
              <a:alpha val="20000"/>
            </a:srgbClr>
          </a:solidFill>
          <a:ln w="12700">
            <a:solidFill>
              <a:schemeClr val="accent2"/>
            </a:solidFill>
            <a:miter lim="800000"/>
            <a:headEnd/>
            <a:tailEnd/>
          </a:ln>
        </p:spPr>
        <p:txBody>
          <a:bodyPr lIns="0" tIns="45716" rIns="0" bIns="45716" anchor="ctr">
            <a:spAutoFit/>
          </a:bodyPr>
          <a:lstStyle/>
          <a:p>
            <a:endParaRPr lang="en-US"/>
          </a:p>
        </p:txBody>
      </p:sp>
      <p:sp>
        <p:nvSpPr>
          <p:cNvPr id="251915" name="Text Box 9"/>
          <p:cNvSpPr txBox="1">
            <a:spLocks noChangeArrowheads="1"/>
          </p:cNvSpPr>
          <p:nvPr/>
        </p:nvSpPr>
        <p:spPr bwMode="auto">
          <a:xfrm>
            <a:off x="990601" y="2438400"/>
            <a:ext cx="1219200" cy="121549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N(B) Bkgd Counts</a:t>
            </a:r>
          </a:p>
        </p:txBody>
      </p:sp>
      <p:sp>
        <p:nvSpPr>
          <p:cNvPr id="251916" name="Text Box 10"/>
          <p:cNvSpPr txBox="1">
            <a:spLocks noChangeArrowheads="1"/>
          </p:cNvSpPr>
          <p:nvPr/>
        </p:nvSpPr>
        <p:spPr bwMode="auto">
          <a:xfrm>
            <a:off x="609600" y="1219200"/>
            <a:ext cx="3886200" cy="46990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C</a:t>
            </a:r>
            <a:r>
              <a:rPr lang="en-US" baseline="-25000">
                <a:solidFill>
                  <a:schemeClr val="bg1"/>
                </a:solidFill>
                <a:latin typeface="Times New Roman" pitchFamily="18" charset="0"/>
              </a:rPr>
              <a:t>DL</a:t>
            </a:r>
            <a:r>
              <a:rPr lang="en-US">
                <a:solidFill>
                  <a:schemeClr val="bg1"/>
                </a:solidFill>
                <a:latin typeface="Times New Roman" pitchFamily="18" charset="0"/>
              </a:rPr>
              <a:t> conc @ detection limit</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Footer Placeholder 2"/>
          <p:cNvSpPr>
            <a:spLocks noGrp="1"/>
          </p:cNvSpPr>
          <p:nvPr>
            <p:ph type="ftr" sz="quarter" idx="10"/>
          </p:nvPr>
        </p:nvSpPr>
        <p:spPr/>
        <p:txBody>
          <a:bodyPr/>
          <a:lstStyle/>
          <a:p>
            <a:r>
              <a:rPr lang="en-US" smtClean="0"/>
              <a:t>Carpenter EPMA Overview 2013</a:t>
            </a:r>
            <a:endParaRPr lang="en-US"/>
          </a:p>
        </p:txBody>
      </p:sp>
      <p:sp>
        <p:nvSpPr>
          <p:cNvPr id="252931" name="Slide Number Placeholder 3"/>
          <p:cNvSpPr>
            <a:spLocks noGrp="1"/>
          </p:cNvSpPr>
          <p:nvPr>
            <p:ph type="sldNum" sz="quarter" idx="11"/>
          </p:nvPr>
        </p:nvSpPr>
        <p:spPr/>
        <p:txBody>
          <a:bodyPr/>
          <a:lstStyle/>
          <a:p>
            <a:fld id="{6E5D5F52-863D-4D0D-9A6B-9B0572C06A85}" type="slidenum">
              <a:rPr lang="en-US"/>
              <a:pPr/>
              <a:t>201</a:t>
            </a:fld>
            <a:endParaRPr lang="en-US"/>
          </a:p>
        </p:txBody>
      </p:sp>
      <p:sp>
        <p:nvSpPr>
          <p:cNvPr id="252932" name="Rectangle 2"/>
          <p:cNvSpPr>
            <a:spLocks noGrp="1" noChangeArrowheads="1"/>
          </p:cNvSpPr>
          <p:nvPr>
            <p:ph type="title"/>
          </p:nvPr>
        </p:nvSpPr>
        <p:spPr>
          <a:xfrm>
            <a:off x="227013" y="90488"/>
            <a:ext cx="8545512" cy="476250"/>
          </a:xfrm>
        </p:spPr>
        <p:txBody>
          <a:bodyPr/>
          <a:lstStyle/>
          <a:p>
            <a:r>
              <a:rPr lang="en-US" smtClean="0"/>
              <a:t>Detection Limit EDS vs. WDS</a:t>
            </a:r>
          </a:p>
        </p:txBody>
      </p:sp>
      <p:pic>
        <p:nvPicPr>
          <p:cNvPr id="252933" name="Picture 3"/>
          <p:cNvPicPr>
            <a:picLocks noChangeAspect="1" noChangeArrowheads="1"/>
          </p:cNvPicPr>
          <p:nvPr/>
        </p:nvPicPr>
        <p:blipFill>
          <a:blip r:embed="rId2" cstate="print">
            <a:lum bright="-16000" contrast="38000"/>
          </a:blip>
          <a:srcRect/>
          <a:stretch>
            <a:fillRect/>
          </a:stretch>
        </p:blipFill>
        <p:spPr bwMode="auto">
          <a:xfrm>
            <a:off x="1625600" y="1143001"/>
            <a:ext cx="5961063" cy="5427663"/>
          </a:xfrm>
          <a:prstGeom prst="rect">
            <a:avLst/>
          </a:prstGeom>
          <a:noFill/>
          <a:ln w="25400">
            <a:solidFill>
              <a:schemeClr val="accent2"/>
            </a:solidFill>
            <a:miter lim="800000"/>
            <a:headEnd type="none" w="sm" len="sm"/>
            <a:tailEnd type="none" w="sm" len="sm"/>
          </a:ln>
        </p:spPr>
      </p:pic>
      <p:sp>
        <p:nvSpPr>
          <p:cNvPr id="252934" name="Rectangle 4"/>
          <p:cNvSpPr>
            <a:spLocks noChangeArrowheads="1"/>
          </p:cNvSpPr>
          <p:nvPr/>
        </p:nvSpPr>
        <p:spPr bwMode="auto">
          <a:xfrm>
            <a:off x="6553201" y="3424249"/>
            <a:ext cx="685800" cy="466703"/>
          </a:xfrm>
          <a:prstGeom prst="rect">
            <a:avLst/>
          </a:prstGeom>
          <a:noFill/>
          <a:ln w="12700">
            <a:solidFill>
              <a:schemeClr val="accent2"/>
            </a:solidFill>
            <a:miter lim="800000"/>
            <a:headEnd/>
            <a:tailEnd/>
          </a:ln>
        </p:spPr>
        <p:txBody>
          <a:bodyPr lIns="0" tIns="45716" rIns="0" bIns="45716" anchor="ctr">
            <a:spAutoFit/>
          </a:bodyPr>
          <a:lstStyle/>
          <a:p>
            <a:endParaRPr lang="en-US"/>
          </a:p>
        </p:txBody>
      </p:sp>
      <p:sp>
        <p:nvSpPr>
          <p:cNvPr id="252935" name="Rectangle 5"/>
          <p:cNvSpPr>
            <a:spLocks noChangeArrowheads="1"/>
          </p:cNvSpPr>
          <p:nvPr/>
        </p:nvSpPr>
        <p:spPr bwMode="auto">
          <a:xfrm>
            <a:off x="6553201" y="4695836"/>
            <a:ext cx="685800" cy="466703"/>
          </a:xfrm>
          <a:prstGeom prst="rect">
            <a:avLst/>
          </a:prstGeom>
          <a:noFill/>
          <a:ln w="12700">
            <a:solidFill>
              <a:schemeClr val="accent2"/>
            </a:solidFill>
            <a:miter lim="800000"/>
            <a:headEnd/>
            <a:tailEnd/>
          </a:ln>
        </p:spPr>
        <p:txBody>
          <a:bodyPr lIns="0" tIns="45716" rIns="0" bIns="45716" anchor="ctr">
            <a:spAutoFit/>
          </a:bodyPr>
          <a:lstStyle/>
          <a:p>
            <a:endParaRPr lang="en-US"/>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Footer Placeholder 3"/>
          <p:cNvSpPr>
            <a:spLocks noGrp="1"/>
          </p:cNvSpPr>
          <p:nvPr>
            <p:ph type="ftr" sz="quarter" idx="10"/>
          </p:nvPr>
        </p:nvSpPr>
        <p:spPr/>
        <p:txBody>
          <a:bodyPr/>
          <a:lstStyle/>
          <a:p>
            <a:r>
              <a:rPr lang="en-US" smtClean="0"/>
              <a:t>Carpenter EPMA Overview 2013</a:t>
            </a:r>
            <a:endParaRPr lang="en-US"/>
          </a:p>
        </p:txBody>
      </p:sp>
      <p:sp>
        <p:nvSpPr>
          <p:cNvPr id="261123" name="Slide Number Placeholder 4"/>
          <p:cNvSpPr>
            <a:spLocks noGrp="1"/>
          </p:cNvSpPr>
          <p:nvPr>
            <p:ph type="sldNum" sz="quarter" idx="11"/>
          </p:nvPr>
        </p:nvSpPr>
        <p:spPr/>
        <p:txBody>
          <a:bodyPr/>
          <a:lstStyle/>
          <a:p>
            <a:fld id="{C1F13D77-FF48-4BEA-A3BF-AC4BD3DA5692}" type="slidenum">
              <a:rPr lang="en-US"/>
              <a:pPr/>
              <a:t>202</a:t>
            </a:fld>
            <a:endParaRPr lang="en-US"/>
          </a:p>
        </p:txBody>
      </p:sp>
      <p:sp>
        <p:nvSpPr>
          <p:cNvPr id="261124" name="Rectangle 2"/>
          <p:cNvSpPr>
            <a:spLocks noGrp="1" noChangeArrowheads="1"/>
          </p:cNvSpPr>
          <p:nvPr>
            <p:ph type="title"/>
          </p:nvPr>
        </p:nvSpPr>
        <p:spPr>
          <a:xfrm>
            <a:off x="547688" y="179388"/>
            <a:ext cx="8210550" cy="404812"/>
          </a:xfrm>
        </p:spPr>
        <p:txBody>
          <a:bodyPr/>
          <a:lstStyle/>
          <a:p>
            <a:r>
              <a:rPr lang="en-US" smtClean="0"/>
              <a:t>What is the Accuracy of Microanalysis?</a:t>
            </a:r>
          </a:p>
        </p:txBody>
      </p:sp>
      <p:sp>
        <p:nvSpPr>
          <p:cNvPr id="261125" name="Rectangle 3"/>
          <p:cNvSpPr>
            <a:spLocks noGrp="1" noChangeArrowheads="1"/>
          </p:cNvSpPr>
          <p:nvPr>
            <p:ph type="body" idx="1"/>
          </p:nvPr>
        </p:nvSpPr>
        <p:spPr>
          <a:xfrm>
            <a:off x="381000" y="838200"/>
            <a:ext cx="8610599" cy="5638800"/>
          </a:xfrm>
        </p:spPr>
        <p:txBody>
          <a:bodyPr/>
          <a:lstStyle/>
          <a:p>
            <a:pPr>
              <a:lnSpc>
                <a:spcPct val="90000"/>
              </a:lnSpc>
            </a:pPr>
            <a:r>
              <a:rPr lang="en-US" sz="2000" dirty="0" smtClean="0"/>
              <a:t>Precision is determined by the total number of x-rays counted for a given element.  In general, measurements are made to better precision than accuracy warrants.</a:t>
            </a:r>
          </a:p>
          <a:p>
            <a:pPr>
              <a:lnSpc>
                <a:spcPct val="90000"/>
              </a:lnSpc>
            </a:pPr>
            <a:r>
              <a:rPr lang="en-US" sz="2000" dirty="0" smtClean="0"/>
              <a:t>Do not confuse precision with accuracy: replication of measurements does not tell you anything about the accuracy.</a:t>
            </a:r>
          </a:p>
          <a:p>
            <a:pPr>
              <a:lnSpc>
                <a:spcPct val="90000"/>
              </a:lnSpc>
            </a:pPr>
            <a:r>
              <a:rPr lang="en-US" sz="2000" dirty="0" smtClean="0"/>
              <a:t>Accuracy is dependent on all aspects of measurement:</a:t>
            </a:r>
            <a:br>
              <a:rPr lang="en-US" sz="2000" dirty="0" smtClean="0"/>
            </a:br>
            <a:r>
              <a:rPr lang="en-US" sz="2000" dirty="0" smtClean="0"/>
              <a:t>Standards—how well characterized are the compositions?</a:t>
            </a:r>
            <a:br>
              <a:rPr lang="en-US" sz="2000" dirty="0" smtClean="0"/>
            </a:br>
            <a:r>
              <a:rPr lang="en-US" sz="2000" dirty="0" smtClean="0"/>
              <a:t>Measurement process—systematic errors (takeoff angle?) instrument stable?  Same conditions for std and </a:t>
            </a:r>
            <a:r>
              <a:rPr lang="en-US" sz="2000" dirty="0" err="1" smtClean="0"/>
              <a:t>smp</a:t>
            </a:r>
            <a:r>
              <a:rPr lang="en-US" sz="2000" dirty="0" smtClean="0"/>
              <a:t>?</a:t>
            </a:r>
            <a:br>
              <a:rPr lang="en-US" sz="2000" dirty="0" smtClean="0"/>
            </a:br>
            <a:r>
              <a:rPr lang="en-US" sz="2000" dirty="0" smtClean="0"/>
              <a:t>Peak fitting procedure—calibration differences sample vs. standard, other artifacts of peak stripping?</a:t>
            </a:r>
            <a:br>
              <a:rPr lang="en-US" sz="2000" dirty="0" smtClean="0"/>
            </a:br>
            <a:r>
              <a:rPr lang="en-US" sz="2000" dirty="0" smtClean="0"/>
              <a:t>X-ray correction algorithms and data sets—how accurate are the calculated results given “perfect” measurements?</a:t>
            </a:r>
          </a:p>
          <a:p>
            <a:pPr>
              <a:lnSpc>
                <a:spcPct val="90000"/>
              </a:lnSpc>
            </a:pPr>
            <a:r>
              <a:rPr lang="en-US" sz="2000" dirty="0" smtClean="0"/>
              <a:t>There is no global “accuracy” for EPMA measurements!</a:t>
            </a: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Footer Placeholder 3"/>
          <p:cNvSpPr>
            <a:spLocks noGrp="1"/>
          </p:cNvSpPr>
          <p:nvPr>
            <p:ph type="ftr" sz="quarter" idx="10"/>
          </p:nvPr>
        </p:nvSpPr>
        <p:spPr/>
        <p:txBody>
          <a:bodyPr/>
          <a:lstStyle/>
          <a:p>
            <a:r>
              <a:rPr lang="en-US" smtClean="0"/>
              <a:t>Carpenter EPMA Overview 2013</a:t>
            </a:r>
            <a:endParaRPr lang="en-US"/>
          </a:p>
        </p:txBody>
      </p:sp>
      <p:sp>
        <p:nvSpPr>
          <p:cNvPr id="262147" name="Slide Number Placeholder 4"/>
          <p:cNvSpPr>
            <a:spLocks noGrp="1"/>
          </p:cNvSpPr>
          <p:nvPr>
            <p:ph type="sldNum" sz="quarter" idx="11"/>
          </p:nvPr>
        </p:nvSpPr>
        <p:spPr/>
        <p:txBody>
          <a:bodyPr/>
          <a:lstStyle/>
          <a:p>
            <a:fld id="{38BBFF9B-30DD-4D5F-8663-D02980FD1BE4}" type="slidenum">
              <a:rPr lang="en-US"/>
              <a:pPr/>
              <a:t>203</a:t>
            </a:fld>
            <a:endParaRPr lang="en-US"/>
          </a:p>
        </p:txBody>
      </p:sp>
      <p:sp>
        <p:nvSpPr>
          <p:cNvPr id="262148" name="Rectangle 2"/>
          <p:cNvSpPr>
            <a:spLocks noGrp="1" noChangeArrowheads="1"/>
          </p:cNvSpPr>
          <p:nvPr>
            <p:ph type="title"/>
          </p:nvPr>
        </p:nvSpPr>
        <p:spPr>
          <a:xfrm>
            <a:off x="227014" y="90489"/>
            <a:ext cx="8610599" cy="428625"/>
          </a:xfrm>
        </p:spPr>
        <p:txBody>
          <a:bodyPr/>
          <a:lstStyle/>
          <a:p>
            <a:r>
              <a:rPr lang="en-US" smtClean="0"/>
              <a:t>How Can Accuracy Be Determined?</a:t>
            </a:r>
          </a:p>
        </p:txBody>
      </p:sp>
      <p:sp>
        <p:nvSpPr>
          <p:cNvPr id="262149" name="Rectangle 3"/>
          <p:cNvSpPr>
            <a:spLocks noGrp="1" noChangeArrowheads="1"/>
          </p:cNvSpPr>
          <p:nvPr>
            <p:ph type="body" idx="1"/>
          </p:nvPr>
        </p:nvSpPr>
        <p:spPr>
          <a:xfrm>
            <a:off x="228600" y="838200"/>
            <a:ext cx="8534400" cy="5715000"/>
          </a:xfrm>
        </p:spPr>
        <p:txBody>
          <a:bodyPr/>
          <a:lstStyle/>
          <a:p>
            <a:pPr>
              <a:lnSpc>
                <a:spcPct val="90000"/>
              </a:lnSpc>
            </a:pPr>
            <a:r>
              <a:rPr lang="en-US" sz="2000" dirty="0" smtClean="0"/>
              <a:t>Analysis of a secondary standard as an unknown, under the same conditions as sample measurement, allows determination of accuracy.</a:t>
            </a:r>
          </a:p>
          <a:p>
            <a:pPr>
              <a:lnSpc>
                <a:spcPct val="90000"/>
              </a:lnSpc>
            </a:pPr>
            <a:r>
              <a:rPr lang="en-US" sz="2000" dirty="0" smtClean="0"/>
              <a:t>Accuracy should be calculated from:</a:t>
            </a:r>
            <a:br>
              <a:rPr lang="en-US" sz="2000" dirty="0" smtClean="0"/>
            </a:br>
            <a:r>
              <a:rPr lang="en-US" sz="2000" dirty="0" smtClean="0"/>
              <a:t>%</a:t>
            </a:r>
            <a:r>
              <a:rPr lang="en-US" sz="2000" dirty="0" err="1" smtClean="0"/>
              <a:t>Rel</a:t>
            </a:r>
            <a:r>
              <a:rPr lang="en-US" sz="2000" dirty="0" smtClean="0"/>
              <a:t> Acc = 100 * (</a:t>
            </a:r>
            <a:r>
              <a:rPr lang="en-US" sz="2000" dirty="0" err="1" smtClean="0"/>
              <a:t>Meas</a:t>
            </a:r>
            <a:r>
              <a:rPr lang="en-US" sz="2000" dirty="0" smtClean="0"/>
              <a:t> – Accepted) / (Accepted)</a:t>
            </a:r>
            <a:br>
              <a:rPr lang="en-US" sz="2000" dirty="0" smtClean="0"/>
            </a:br>
            <a:r>
              <a:rPr lang="en-US" sz="2000" dirty="0" smtClean="0"/>
              <a:t>The sign is important + is high, - is low.</a:t>
            </a:r>
          </a:p>
          <a:p>
            <a:pPr>
              <a:lnSpc>
                <a:spcPct val="90000"/>
              </a:lnSpc>
            </a:pPr>
            <a:r>
              <a:rPr lang="en-US" sz="2000" dirty="0" smtClean="0"/>
              <a:t>Evaluation of experimental binary alloy data sets using different x-ray correction algorithms yields </a:t>
            </a:r>
            <a:r>
              <a:rPr lang="en-US" sz="2000" dirty="0" err="1" smtClean="0"/>
              <a:t>k</a:t>
            </a:r>
            <a:r>
              <a:rPr lang="en-US" sz="2000" baseline="-25000" dirty="0" err="1" smtClean="0"/>
              <a:t>corr</a:t>
            </a:r>
            <a:r>
              <a:rPr lang="en-US" sz="2000" dirty="0" smtClean="0"/>
              <a:t> / </a:t>
            </a:r>
            <a:r>
              <a:rPr lang="en-US" sz="2000" dirty="0" err="1" smtClean="0"/>
              <a:t>k</a:t>
            </a:r>
            <a:r>
              <a:rPr lang="en-US" sz="2000" baseline="-25000" dirty="0" err="1" smtClean="0"/>
              <a:t>exp</a:t>
            </a:r>
            <a:r>
              <a:rPr lang="en-US" sz="2000" dirty="0" smtClean="0"/>
              <a:t> histograms.  But what if these data sets were used to develop the correction procedure?  Is this a test?</a:t>
            </a:r>
          </a:p>
          <a:p>
            <a:pPr>
              <a:lnSpc>
                <a:spcPct val="90000"/>
              </a:lnSpc>
            </a:pPr>
            <a:r>
              <a:rPr lang="en-US" sz="2000" dirty="0" smtClean="0"/>
              <a:t>Critical evaluation of experimental data sets suggests that for the best measurements the accuracy is ~1-2%, and is probably limited by precision. </a:t>
            </a:r>
          </a:p>
          <a:p>
            <a:pPr>
              <a:lnSpc>
                <a:spcPct val="90000"/>
              </a:lnSpc>
            </a:pPr>
            <a:r>
              <a:rPr lang="en-US" sz="2000" dirty="0" smtClean="0"/>
              <a:t>For “problem” elements the accuracy may be much worse, perhaps 5-10-20-50-100% !!  Depends on concentration too.</a:t>
            </a: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Footer Placeholder 2"/>
          <p:cNvSpPr>
            <a:spLocks noGrp="1"/>
          </p:cNvSpPr>
          <p:nvPr>
            <p:ph type="ftr" sz="quarter" idx="10"/>
          </p:nvPr>
        </p:nvSpPr>
        <p:spPr/>
        <p:txBody>
          <a:bodyPr/>
          <a:lstStyle/>
          <a:p>
            <a:r>
              <a:rPr lang="en-US" smtClean="0"/>
              <a:t>Carpenter EPMA Overview 2013</a:t>
            </a:r>
            <a:endParaRPr lang="en-US"/>
          </a:p>
        </p:txBody>
      </p:sp>
      <p:sp>
        <p:nvSpPr>
          <p:cNvPr id="263171" name="Slide Number Placeholder 3"/>
          <p:cNvSpPr>
            <a:spLocks noGrp="1"/>
          </p:cNvSpPr>
          <p:nvPr>
            <p:ph type="sldNum" sz="quarter" idx="11"/>
          </p:nvPr>
        </p:nvSpPr>
        <p:spPr/>
        <p:txBody>
          <a:bodyPr/>
          <a:lstStyle/>
          <a:p>
            <a:fld id="{42178920-9AF8-4B00-ACF5-46EE9A3A66BE}" type="slidenum">
              <a:rPr lang="en-US"/>
              <a:pPr/>
              <a:t>204</a:t>
            </a:fld>
            <a:endParaRPr lang="en-US"/>
          </a:p>
        </p:txBody>
      </p:sp>
      <p:sp>
        <p:nvSpPr>
          <p:cNvPr id="263172" name="Rectangle 2"/>
          <p:cNvSpPr>
            <a:spLocks noChangeArrowheads="1"/>
          </p:cNvSpPr>
          <p:nvPr/>
        </p:nvSpPr>
        <p:spPr bwMode="auto">
          <a:xfrm>
            <a:off x="881063" y="5638801"/>
            <a:ext cx="7134459" cy="838536"/>
          </a:xfrm>
          <a:prstGeom prst="rect">
            <a:avLst/>
          </a:prstGeom>
          <a:solidFill>
            <a:schemeClr val="tx1"/>
          </a:solidFill>
          <a:ln w="12700">
            <a:solidFill>
              <a:schemeClr val="accent2"/>
            </a:solidFill>
            <a:miter lim="800000"/>
            <a:headEnd/>
            <a:tailEnd/>
          </a:ln>
        </p:spPr>
        <p:txBody>
          <a:bodyPr wrap="none" lIns="90480" tIns="44447" rIns="90480" bIns="44447">
            <a:spAutoFit/>
          </a:bodyPr>
          <a:lstStyle/>
          <a:p>
            <a:r>
              <a:rPr lang="en-US">
                <a:solidFill>
                  <a:schemeClr val="bg1"/>
                </a:solidFill>
                <a:latin typeface="Times New Roman" pitchFamily="18" charset="0"/>
              </a:rPr>
              <a:t>This distribution has </a:t>
            </a:r>
            <a:r>
              <a:rPr lang="en-US">
                <a:solidFill>
                  <a:schemeClr val="bg1"/>
                </a:solidFill>
                <a:latin typeface="Symbol" pitchFamily="18" charset="2"/>
              </a:rPr>
              <a:t></a:t>
            </a:r>
            <a:r>
              <a:rPr lang="en-US">
                <a:solidFill>
                  <a:schemeClr val="bg1"/>
                </a:solidFill>
                <a:latin typeface="Times New Roman" pitchFamily="18" charset="0"/>
              </a:rPr>
              <a:t> = 2.5%.  95% of analyses are </a:t>
            </a:r>
          </a:p>
          <a:p>
            <a:r>
              <a:rPr lang="en-US">
                <a:solidFill>
                  <a:schemeClr val="bg1"/>
                </a:solidFill>
                <a:latin typeface="Times New Roman" pitchFamily="18" charset="0"/>
              </a:rPr>
              <a:t>expected to lie within ±5% relative of the correct value.</a:t>
            </a:r>
          </a:p>
        </p:txBody>
      </p:sp>
      <p:grpSp>
        <p:nvGrpSpPr>
          <p:cNvPr id="263173" name="Group 3"/>
          <p:cNvGrpSpPr>
            <a:grpSpLocks/>
          </p:cNvGrpSpPr>
          <p:nvPr/>
        </p:nvGrpSpPr>
        <p:grpSpPr bwMode="auto">
          <a:xfrm>
            <a:off x="1600201" y="1143000"/>
            <a:ext cx="5757863" cy="4419600"/>
            <a:chOff x="960" y="672"/>
            <a:chExt cx="4328" cy="3032"/>
          </a:xfrm>
        </p:grpSpPr>
        <p:pic>
          <p:nvPicPr>
            <p:cNvPr id="263177" name="Picture 4"/>
            <p:cNvPicPr>
              <a:picLocks noChangeArrowheads="1"/>
            </p:cNvPicPr>
            <p:nvPr/>
          </p:nvPicPr>
          <p:blipFill>
            <a:blip r:embed="rId2" cstate="print"/>
            <a:srcRect/>
            <a:stretch>
              <a:fillRect/>
            </a:stretch>
          </p:blipFill>
          <p:spPr bwMode="auto">
            <a:xfrm>
              <a:off x="960" y="672"/>
              <a:ext cx="4328" cy="3032"/>
            </a:xfrm>
            <a:prstGeom prst="rect">
              <a:avLst/>
            </a:prstGeom>
            <a:noFill/>
            <a:ln w="25400">
              <a:solidFill>
                <a:schemeClr val="accent2"/>
              </a:solidFill>
              <a:miter lim="800000"/>
              <a:headEnd/>
              <a:tailEnd/>
            </a:ln>
          </p:spPr>
        </p:pic>
        <p:sp>
          <p:nvSpPr>
            <p:cNvPr id="263178" name="Rectangle 5"/>
            <p:cNvSpPr>
              <a:spLocks noChangeArrowheads="1"/>
            </p:cNvSpPr>
            <p:nvPr/>
          </p:nvSpPr>
          <p:spPr bwMode="auto">
            <a:xfrm>
              <a:off x="1539" y="3286"/>
              <a:ext cx="3500" cy="322"/>
            </a:xfrm>
            <a:prstGeom prst="rect">
              <a:avLst/>
            </a:prstGeom>
            <a:noFill/>
            <a:ln w="25400">
              <a:noFill/>
              <a:miter lim="800000"/>
              <a:headEnd/>
              <a:tailEnd/>
            </a:ln>
          </p:spPr>
          <p:txBody>
            <a:bodyPr wrap="none" lIns="90488" tIns="44450" rIns="90488" bIns="44450">
              <a:spAutoFit/>
            </a:bodyPr>
            <a:lstStyle/>
            <a:p>
              <a:r>
                <a:rPr lang="en-US">
                  <a:solidFill>
                    <a:srgbClr val="FC0128"/>
                  </a:solidFill>
                </a:rPr>
                <a:t>-15   -10    -5     0      5    10    15</a:t>
              </a:r>
            </a:p>
          </p:txBody>
        </p:sp>
      </p:grpSp>
      <p:sp>
        <p:nvSpPr>
          <p:cNvPr id="263174" name="Rectangle 6"/>
          <p:cNvSpPr>
            <a:spLocks noChangeArrowheads="1"/>
          </p:cNvSpPr>
          <p:nvPr/>
        </p:nvSpPr>
        <p:spPr bwMode="auto">
          <a:xfrm>
            <a:off x="271464" y="2286000"/>
            <a:ext cx="3521075" cy="1212932"/>
          </a:xfrm>
          <a:prstGeom prst="rect">
            <a:avLst/>
          </a:prstGeom>
          <a:solidFill>
            <a:schemeClr val="tx1"/>
          </a:solidFill>
          <a:ln w="12700">
            <a:solidFill>
              <a:schemeClr val="accent2"/>
            </a:solidFill>
            <a:miter lim="800000"/>
            <a:headEnd/>
            <a:tailEnd/>
          </a:ln>
        </p:spPr>
        <p:txBody>
          <a:bodyPr lIns="90480" tIns="44447" rIns="90480" bIns="44447">
            <a:spAutoFit/>
          </a:bodyPr>
          <a:lstStyle/>
          <a:p>
            <a:r>
              <a:rPr lang="en-US">
                <a:solidFill>
                  <a:schemeClr val="bg1"/>
                </a:solidFill>
                <a:latin typeface="Times New Roman" pitchFamily="18" charset="0"/>
              </a:rPr>
              <a:t>C = C</a:t>
            </a:r>
            <a:r>
              <a:rPr lang="en-US" baseline="-25000">
                <a:solidFill>
                  <a:schemeClr val="bg1"/>
                </a:solidFill>
                <a:latin typeface="Times New Roman" pitchFamily="18" charset="0"/>
              </a:rPr>
              <a:t>std</a:t>
            </a:r>
            <a:r>
              <a:rPr lang="en-US">
                <a:solidFill>
                  <a:schemeClr val="bg1"/>
                </a:solidFill>
                <a:latin typeface="Times New Roman" pitchFamily="18" charset="0"/>
              </a:rPr>
              <a:t> k Z A F</a:t>
            </a:r>
          </a:p>
          <a:p>
            <a:r>
              <a:rPr lang="en-US">
                <a:solidFill>
                  <a:schemeClr val="bg1"/>
                </a:solidFill>
                <a:latin typeface="Times New Roman" pitchFamily="18" charset="0"/>
              </a:rPr>
              <a:t>Rel Error = (k</a:t>
            </a:r>
            <a:r>
              <a:rPr lang="en-US" baseline="-25000">
                <a:solidFill>
                  <a:schemeClr val="bg1"/>
                </a:solidFill>
                <a:latin typeface="Times New Roman" pitchFamily="18" charset="0"/>
              </a:rPr>
              <a:t>calc</a:t>
            </a:r>
            <a:r>
              <a:rPr lang="en-US">
                <a:solidFill>
                  <a:schemeClr val="bg1"/>
                </a:solidFill>
                <a:latin typeface="Times New Roman" pitchFamily="18" charset="0"/>
              </a:rPr>
              <a:t> / k</a:t>
            </a:r>
            <a:r>
              <a:rPr lang="en-US" baseline="-25000">
                <a:solidFill>
                  <a:schemeClr val="bg1"/>
                </a:solidFill>
                <a:latin typeface="Times New Roman" pitchFamily="18" charset="0"/>
              </a:rPr>
              <a:t>meas) </a:t>
            </a:r>
            <a:r>
              <a:rPr lang="en-US">
                <a:solidFill>
                  <a:schemeClr val="bg1"/>
                </a:solidFill>
                <a:latin typeface="Times New Roman" pitchFamily="18" charset="0"/>
              </a:rPr>
              <a:t>*100</a:t>
            </a:r>
          </a:p>
        </p:txBody>
      </p:sp>
      <p:sp>
        <p:nvSpPr>
          <p:cNvPr id="263175" name="Rectangle 7"/>
          <p:cNvSpPr>
            <a:spLocks noGrp="1" noChangeArrowheads="1"/>
          </p:cNvSpPr>
          <p:nvPr>
            <p:ph type="title"/>
          </p:nvPr>
        </p:nvSpPr>
        <p:spPr>
          <a:xfrm>
            <a:off x="228601" y="152400"/>
            <a:ext cx="8686800" cy="914400"/>
          </a:xfrm>
        </p:spPr>
        <p:txBody>
          <a:bodyPr/>
          <a:lstStyle/>
          <a:p>
            <a:r>
              <a:rPr lang="en-US" sz="2800" dirty="0" smtClean="0"/>
              <a:t>Error Distribution for Matrix Corrections with </a:t>
            </a:r>
            <a:br>
              <a:rPr lang="en-US" sz="2800" dirty="0" smtClean="0"/>
            </a:br>
            <a:r>
              <a:rPr lang="en-US" sz="2800" dirty="0" smtClean="0"/>
              <a:t>ZAF/Standards (Pure </a:t>
            </a:r>
            <a:r>
              <a:rPr lang="en-US" sz="2800" dirty="0" err="1" smtClean="0"/>
              <a:t>Elements,Binary</a:t>
            </a:r>
            <a:r>
              <a:rPr lang="en-US" sz="2800" dirty="0" smtClean="0"/>
              <a:t> Compounds)</a:t>
            </a:r>
          </a:p>
        </p:txBody>
      </p:sp>
      <p:sp>
        <p:nvSpPr>
          <p:cNvPr id="263176" name="Rectangle 8"/>
          <p:cNvSpPr>
            <a:spLocks noChangeArrowheads="1"/>
          </p:cNvSpPr>
          <p:nvPr/>
        </p:nvSpPr>
        <p:spPr bwMode="auto">
          <a:xfrm>
            <a:off x="6027738" y="2362200"/>
            <a:ext cx="2612880" cy="951536"/>
          </a:xfrm>
          <a:prstGeom prst="rect">
            <a:avLst/>
          </a:prstGeom>
          <a:solidFill>
            <a:schemeClr val="tx1"/>
          </a:solidFill>
          <a:ln w="12700">
            <a:solidFill>
              <a:schemeClr val="accent2"/>
            </a:solidFill>
            <a:miter lim="800000"/>
            <a:headEnd/>
            <a:tailEnd/>
          </a:ln>
        </p:spPr>
        <p:txBody>
          <a:bodyPr wrap="none" lIns="90480" tIns="44447" rIns="90480" bIns="44447">
            <a:spAutoFit/>
          </a:bodyPr>
          <a:lstStyle/>
          <a:p>
            <a:r>
              <a:rPr lang="en-US" sz="2800" dirty="0">
                <a:solidFill>
                  <a:srgbClr val="FC0128"/>
                </a:solidFill>
                <a:latin typeface="Times New Roman" pitchFamily="18" charset="0"/>
              </a:rPr>
              <a:t>Error bins are </a:t>
            </a:r>
          </a:p>
          <a:p>
            <a:r>
              <a:rPr lang="en-US" sz="2800" dirty="0">
                <a:solidFill>
                  <a:srgbClr val="FC0128"/>
                </a:solidFill>
                <a:latin typeface="Times New Roman" pitchFamily="18" charset="0"/>
              </a:rPr>
              <a:t>1% relative wide</a:t>
            </a:r>
          </a:p>
        </p:txBody>
      </p:sp>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Footer Placeholder 3"/>
          <p:cNvSpPr>
            <a:spLocks noGrp="1"/>
          </p:cNvSpPr>
          <p:nvPr>
            <p:ph type="ftr" sz="quarter" idx="10"/>
          </p:nvPr>
        </p:nvSpPr>
        <p:spPr/>
        <p:txBody>
          <a:bodyPr/>
          <a:lstStyle/>
          <a:p>
            <a:r>
              <a:rPr lang="en-US" smtClean="0"/>
              <a:t>Carpenter EPMA Overview 2013</a:t>
            </a:r>
            <a:endParaRPr lang="en-US"/>
          </a:p>
        </p:txBody>
      </p:sp>
      <p:sp>
        <p:nvSpPr>
          <p:cNvPr id="264195" name="Slide Number Placeholder 4"/>
          <p:cNvSpPr>
            <a:spLocks noGrp="1"/>
          </p:cNvSpPr>
          <p:nvPr>
            <p:ph type="sldNum" sz="quarter" idx="11"/>
          </p:nvPr>
        </p:nvSpPr>
        <p:spPr/>
        <p:txBody>
          <a:bodyPr/>
          <a:lstStyle/>
          <a:p>
            <a:fld id="{3C4B4961-6638-41B5-AE73-4C4A68AAF859}" type="slidenum">
              <a:rPr lang="en-US"/>
              <a:pPr/>
              <a:t>205</a:t>
            </a:fld>
            <a:endParaRPr lang="en-US"/>
          </a:p>
        </p:txBody>
      </p:sp>
      <p:sp>
        <p:nvSpPr>
          <p:cNvPr id="264196" name="Rectangle 2"/>
          <p:cNvSpPr>
            <a:spLocks noGrp="1" noChangeArrowheads="1"/>
          </p:cNvSpPr>
          <p:nvPr>
            <p:ph type="title"/>
          </p:nvPr>
        </p:nvSpPr>
        <p:spPr>
          <a:xfrm>
            <a:off x="304800" y="0"/>
            <a:ext cx="8458200" cy="1066800"/>
          </a:xfrm>
          <a:noFill/>
        </p:spPr>
        <p:txBody>
          <a:bodyPr lIns="90480" tIns="44447" rIns="90480" bIns="44447" anchor="ctr"/>
          <a:lstStyle/>
          <a:p>
            <a:r>
              <a:rPr lang="en-US" smtClean="0"/>
              <a:t>What Does This Error Distribution Mean?</a:t>
            </a:r>
          </a:p>
        </p:txBody>
      </p:sp>
      <p:sp>
        <p:nvSpPr>
          <p:cNvPr id="264197" name="Rectangle 3"/>
          <p:cNvSpPr>
            <a:spLocks noChangeArrowheads="1"/>
          </p:cNvSpPr>
          <p:nvPr/>
        </p:nvSpPr>
        <p:spPr bwMode="auto">
          <a:xfrm>
            <a:off x="609600" y="1295400"/>
            <a:ext cx="7842724" cy="464140"/>
          </a:xfrm>
          <a:prstGeom prst="rect">
            <a:avLst/>
          </a:prstGeom>
          <a:noFill/>
          <a:ln w="25400">
            <a:noFill/>
            <a:miter lim="800000"/>
            <a:headEnd/>
            <a:tailEnd/>
          </a:ln>
        </p:spPr>
        <p:txBody>
          <a:bodyPr wrap="none" lIns="90480" tIns="44447" rIns="90480" bIns="44447">
            <a:spAutoFit/>
          </a:bodyPr>
          <a:lstStyle/>
          <a:p>
            <a:r>
              <a:rPr lang="en-US">
                <a:solidFill>
                  <a:schemeClr val="bg1"/>
                </a:solidFill>
              </a:rPr>
              <a:t>Oddsmaker’s Guide to Quantitative X-ray Microanalysis</a:t>
            </a:r>
          </a:p>
        </p:txBody>
      </p:sp>
      <p:sp>
        <p:nvSpPr>
          <p:cNvPr id="264198" name="Rectangle 4"/>
          <p:cNvSpPr>
            <a:spLocks noChangeArrowheads="1"/>
          </p:cNvSpPr>
          <p:nvPr/>
        </p:nvSpPr>
        <p:spPr bwMode="auto">
          <a:xfrm>
            <a:off x="271463" y="0"/>
            <a:ext cx="2029387" cy="520649"/>
          </a:xfrm>
          <a:prstGeom prst="rect">
            <a:avLst/>
          </a:prstGeom>
          <a:noFill/>
          <a:ln w="25400">
            <a:noFill/>
            <a:miter lim="800000"/>
            <a:headEnd/>
            <a:tailEnd/>
          </a:ln>
        </p:spPr>
        <p:txBody>
          <a:bodyPr wrap="none" lIns="90480" tIns="44447" rIns="90480" bIns="44447">
            <a:spAutoFit/>
          </a:bodyPr>
          <a:lstStyle/>
          <a:p>
            <a:r>
              <a:rPr lang="en-US" sz="2800" b="1" dirty="0"/>
              <a:t>		</a:t>
            </a:r>
          </a:p>
        </p:txBody>
      </p:sp>
      <p:sp useBgFill="1">
        <p:nvSpPr>
          <p:cNvPr id="264199" name="Rectangle 5"/>
          <p:cNvSpPr>
            <a:spLocks noChangeArrowheads="1"/>
          </p:cNvSpPr>
          <p:nvPr/>
        </p:nvSpPr>
        <p:spPr bwMode="auto">
          <a:xfrm>
            <a:off x="609601" y="5105401"/>
            <a:ext cx="7875769" cy="1212932"/>
          </a:xfrm>
          <a:prstGeom prst="rect">
            <a:avLst/>
          </a:prstGeom>
          <a:ln w="25400">
            <a:noFill/>
            <a:miter lim="800000"/>
            <a:headEnd/>
            <a:tailEnd/>
          </a:ln>
        </p:spPr>
        <p:txBody>
          <a:bodyPr wrap="none" lIns="90480" tIns="44447" rIns="90480" bIns="44447">
            <a:spAutoFit/>
          </a:bodyPr>
          <a:lstStyle/>
          <a:p>
            <a:r>
              <a:rPr lang="en-US">
                <a:solidFill>
                  <a:schemeClr val="bg1"/>
                </a:solidFill>
              </a:rPr>
              <a:t>Conditions: flat, polished samples</a:t>
            </a:r>
          </a:p>
          <a:p>
            <a:r>
              <a:rPr lang="en-US">
                <a:solidFill>
                  <a:schemeClr val="bg1"/>
                </a:solidFill>
              </a:rPr>
              <a:t>EDS: Concentrations &gt; 5%  WDS: Concentrations &gt; 1%</a:t>
            </a:r>
          </a:p>
          <a:p>
            <a:r>
              <a:rPr lang="en-US">
                <a:solidFill>
                  <a:schemeClr val="bg1"/>
                </a:solidFill>
              </a:rPr>
              <a:t>Source: Harvey “The Fixer” Yakowitz</a:t>
            </a:r>
          </a:p>
        </p:txBody>
      </p:sp>
      <p:graphicFrame>
        <p:nvGraphicFramePr>
          <p:cNvPr id="698394" name="Group 26"/>
          <p:cNvGraphicFramePr>
            <a:graphicFrameLocks noGrp="1"/>
          </p:cNvGraphicFramePr>
          <p:nvPr/>
        </p:nvGraphicFramePr>
        <p:xfrm>
          <a:off x="1354139" y="2057401"/>
          <a:ext cx="6232525" cy="2633772"/>
        </p:xfrm>
        <a:graphic>
          <a:graphicData uri="http://schemas.openxmlformats.org/drawingml/2006/table">
            <a:tbl>
              <a:tblPr/>
              <a:tblGrid>
                <a:gridCol w="3063875"/>
                <a:gridCol w="3168650"/>
              </a:tblGrid>
              <a:tr h="76528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Relative Accuracy</a:t>
                      </a:r>
                    </a:p>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Needed</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Analyst’s Odds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r>
              <a:tr h="466725">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 1 %</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2:1 against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r>
              <a:tr h="46831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 2.5 %</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1:1 (even money)</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r>
              <a:tr h="46831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 5 %</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8:1 for</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r>
              <a:tr h="465138">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 10 %</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75:1 for</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2">
                        <a:alpha val="50000"/>
                      </a:schemeClr>
                    </a:solidFill>
                  </a:tcPr>
                </a:tc>
              </a:tr>
            </a:tbl>
          </a:graphicData>
        </a:graphic>
      </p:graphicFrame>
    </p:spTree>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Footer Placeholder 3"/>
          <p:cNvSpPr>
            <a:spLocks noGrp="1"/>
          </p:cNvSpPr>
          <p:nvPr>
            <p:ph type="ftr" sz="quarter" idx="10"/>
          </p:nvPr>
        </p:nvSpPr>
        <p:spPr/>
        <p:txBody>
          <a:bodyPr/>
          <a:lstStyle/>
          <a:p>
            <a:r>
              <a:rPr lang="en-US" smtClean="0"/>
              <a:t>Carpenter EPMA Overview 2013</a:t>
            </a:r>
            <a:endParaRPr lang="en-US"/>
          </a:p>
        </p:txBody>
      </p:sp>
      <p:sp>
        <p:nvSpPr>
          <p:cNvPr id="265219" name="Slide Number Placeholder 4"/>
          <p:cNvSpPr>
            <a:spLocks noGrp="1"/>
          </p:cNvSpPr>
          <p:nvPr>
            <p:ph type="sldNum" sz="quarter" idx="11"/>
          </p:nvPr>
        </p:nvSpPr>
        <p:spPr/>
        <p:txBody>
          <a:bodyPr/>
          <a:lstStyle/>
          <a:p>
            <a:fld id="{0B583C49-EB8D-4E1B-B2F4-A01F8C885E6E}" type="slidenum">
              <a:rPr lang="en-US"/>
              <a:pPr/>
              <a:t>206</a:t>
            </a:fld>
            <a:endParaRPr lang="en-US"/>
          </a:p>
        </p:txBody>
      </p:sp>
      <p:sp>
        <p:nvSpPr>
          <p:cNvPr id="265220" name="Rectangle 2"/>
          <p:cNvSpPr>
            <a:spLocks noGrp="1" noChangeArrowheads="1"/>
          </p:cNvSpPr>
          <p:nvPr>
            <p:ph type="title"/>
          </p:nvPr>
        </p:nvSpPr>
        <p:spPr>
          <a:xfrm>
            <a:off x="819151" y="90489"/>
            <a:ext cx="7934325" cy="714375"/>
          </a:xfrm>
          <a:noFill/>
        </p:spPr>
        <p:txBody>
          <a:bodyPr lIns="90480" tIns="44447" rIns="90480" bIns="44447" anchor="ctr"/>
          <a:lstStyle/>
          <a:p>
            <a:r>
              <a:rPr lang="en-US" sz="2400" dirty="0" smtClean="0"/>
              <a:t>What If the </a:t>
            </a:r>
            <a:r>
              <a:rPr lang="en-US" sz="2400" dirty="0" smtClean="0">
                <a:latin typeface="Symbol" pitchFamily="18" charset="2"/>
              </a:rPr>
              <a:t>F</a:t>
            </a:r>
            <a:r>
              <a:rPr lang="en-US" sz="2400" dirty="0" smtClean="0"/>
              <a:t>(</a:t>
            </a:r>
            <a:r>
              <a:rPr lang="en-US" sz="2400" dirty="0" smtClean="0">
                <a:latin typeface="Symbol" pitchFamily="18" charset="2"/>
              </a:rPr>
              <a:t></a:t>
            </a:r>
            <a:r>
              <a:rPr lang="en-US" sz="2400" dirty="0" smtClean="0"/>
              <a:t>Z)/standards Method Is Used Instead of ZAF/standards?</a:t>
            </a:r>
          </a:p>
        </p:txBody>
      </p:sp>
      <p:pic>
        <p:nvPicPr>
          <p:cNvPr id="265221" name="Picture 3"/>
          <p:cNvPicPr>
            <a:picLocks noChangeArrowheads="1"/>
          </p:cNvPicPr>
          <p:nvPr/>
        </p:nvPicPr>
        <p:blipFill>
          <a:blip r:embed="rId2" cstate="print"/>
          <a:srcRect/>
          <a:stretch>
            <a:fillRect/>
          </a:stretch>
        </p:blipFill>
        <p:spPr bwMode="auto">
          <a:xfrm>
            <a:off x="381000" y="1066801"/>
            <a:ext cx="4094163" cy="3162300"/>
          </a:xfrm>
          <a:prstGeom prst="rect">
            <a:avLst/>
          </a:prstGeom>
          <a:noFill/>
          <a:ln w="25400">
            <a:noFill/>
            <a:miter lim="800000"/>
            <a:headEnd/>
            <a:tailEnd/>
          </a:ln>
        </p:spPr>
      </p:pic>
      <p:pic>
        <p:nvPicPr>
          <p:cNvPr id="265222" name="Picture 4"/>
          <p:cNvPicPr>
            <a:picLocks noChangeArrowheads="1"/>
          </p:cNvPicPr>
          <p:nvPr/>
        </p:nvPicPr>
        <p:blipFill>
          <a:blip r:embed="rId3" cstate="print"/>
          <a:srcRect/>
          <a:stretch>
            <a:fillRect/>
          </a:stretch>
        </p:blipFill>
        <p:spPr bwMode="auto">
          <a:xfrm>
            <a:off x="4572000" y="1066801"/>
            <a:ext cx="4360863" cy="3432175"/>
          </a:xfrm>
          <a:prstGeom prst="rect">
            <a:avLst/>
          </a:prstGeom>
          <a:noFill/>
          <a:ln w="25400">
            <a:noFill/>
            <a:miter lim="800000"/>
            <a:headEnd/>
            <a:tailEnd/>
          </a:ln>
        </p:spPr>
      </p:pic>
      <p:sp useBgFill="1">
        <p:nvSpPr>
          <p:cNvPr id="265223" name="Rectangle 5"/>
          <p:cNvSpPr>
            <a:spLocks noChangeArrowheads="1"/>
          </p:cNvSpPr>
          <p:nvPr/>
        </p:nvSpPr>
        <p:spPr bwMode="auto">
          <a:xfrm>
            <a:off x="376238" y="5026025"/>
            <a:ext cx="8803677" cy="1382424"/>
          </a:xfrm>
          <a:prstGeom prst="rect">
            <a:avLst/>
          </a:prstGeom>
          <a:ln w="25400">
            <a:noFill/>
            <a:miter lim="800000"/>
            <a:headEnd/>
            <a:tailEnd/>
          </a:ln>
        </p:spPr>
        <p:txBody>
          <a:bodyPr wrap="none" lIns="90480" tIns="44447" rIns="90480" bIns="44447">
            <a:spAutoFit/>
          </a:bodyPr>
          <a:lstStyle/>
          <a:p>
            <a:r>
              <a:rPr lang="en-US" sz="2800" dirty="0">
                <a:solidFill>
                  <a:schemeClr val="bg1"/>
                </a:solidFill>
              </a:rPr>
              <a:t>The relative error distribution </a:t>
            </a:r>
            <a:r>
              <a:rPr lang="en-US" sz="2800" u="sng" dirty="0">
                <a:solidFill>
                  <a:schemeClr val="bg1"/>
                </a:solidFill>
              </a:rPr>
              <a:t>may be</a:t>
            </a:r>
            <a:r>
              <a:rPr lang="en-US" sz="2800" dirty="0">
                <a:solidFill>
                  <a:schemeClr val="bg1"/>
                </a:solidFill>
              </a:rPr>
              <a:t> narrower yet!  </a:t>
            </a:r>
          </a:p>
          <a:p>
            <a:r>
              <a:rPr lang="en-US" sz="2800" dirty="0">
                <a:solidFill>
                  <a:schemeClr val="bg1"/>
                </a:solidFill>
              </a:rPr>
              <a:t>The improvement depends on the particular elements.</a:t>
            </a:r>
          </a:p>
          <a:p>
            <a:r>
              <a:rPr lang="en-US" sz="2800" dirty="0">
                <a:solidFill>
                  <a:schemeClr val="bg1"/>
                </a:solidFill>
              </a:rPr>
              <a:t>Light element quantitation is particularly improved.</a:t>
            </a:r>
          </a:p>
        </p:txBody>
      </p:sp>
      <p:sp>
        <p:nvSpPr>
          <p:cNvPr id="265224" name="Rectangle 6"/>
          <p:cNvSpPr>
            <a:spLocks noChangeArrowheads="1"/>
          </p:cNvSpPr>
          <p:nvPr/>
        </p:nvSpPr>
        <p:spPr bwMode="auto">
          <a:xfrm>
            <a:off x="4495800" y="4343401"/>
            <a:ext cx="4316872" cy="643760"/>
          </a:xfrm>
          <a:prstGeom prst="rect">
            <a:avLst/>
          </a:prstGeom>
          <a:noFill/>
          <a:ln w="25400">
            <a:noFill/>
            <a:miter lim="800000"/>
            <a:headEnd/>
            <a:tailEnd/>
          </a:ln>
        </p:spPr>
        <p:txBody>
          <a:bodyPr wrap="none" lIns="90480" tIns="44447" rIns="90480" bIns="44447">
            <a:spAutoFit/>
          </a:bodyPr>
          <a:lstStyle/>
          <a:p>
            <a:r>
              <a:rPr lang="en-US" sz="2800" dirty="0" err="1">
                <a:solidFill>
                  <a:schemeClr val="bg1"/>
                </a:solidFill>
              </a:rPr>
              <a:t>Pouchou</a:t>
            </a:r>
            <a:r>
              <a:rPr lang="en-US" sz="2800" dirty="0">
                <a:solidFill>
                  <a:schemeClr val="bg1"/>
                </a:solidFill>
              </a:rPr>
              <a:t> &amp; </a:t>
            </a:r>
            <a:r>
              <a:rPr lang="en-US" sz="2800" dirty="0" err="1">
                <a:solidFill>
                  <a:schemeClr val="bg1"/>
                </a:solidFill>
              </a:rPr>
              <a:t>Pichoir</a:t>
            </a:r>
            <a:r>
              <a:rPr lang="en-US" sz="2800" dirty="0">
                <a:solidFill>
                  <a:schemeClr val="bg1"/>
                </a:solidFill>
              </a:rPr>
              <a:t> </a:t>
            </a:r>
            <a:r>
              <a:rPr lang="en-US" sz="3600" dirty="0">
                <a:solidFill>
                  <a:schemeClr val="bg1"/>
                </a:solidFill>
                <a:latin typeface="Symbol" pitchFamily="18" charset="2"/>
              </a:rPr>
              <a:t>F</a:t>
            </a:r>
            <a:r>
              <a:rPr lang="en-US" sz="3600" dirty="0">
                <a:solidFill>
                  <a:schemeClr val="bg1"/>
                </a:solidFill>
                <a:latin typeface="Times New Roman" pitchFamily="18" charset="0"/>
              </a:rPr>
              <a:t>(</a:t>
            </a:r>
            <a:r>
              <a:rPr lang="en-US" sz="3600" dirty="0">
                <a:solidFill>
                  <a:schemeClr val="bg1"/>
                </a:solidFill>
                <a:latin typeface="Symbol" pitchFamily="18" charset="2"/>
              </a:rPr>
              <a:t></a:t>
            </a:r>
            <a:r>
              <a:rPr lang="en-US" sz="3600" dirty="0">
                <a:solidFill>
                  <a:schemeClr val="bg1"/>
                </a:solidFill>
                <a:latin typeface="Times New Roman" pitchFamily="18" charset="0"/>
              </a:rPr>
              <a:t>z)</a:t>
            </a:r>
          </a:p>
        </p:txBody>
      </p:sp>
      <p:sp>
        <p:nvSpPr>
          <p:cNvPr id="265225" name="Rectangle 7"/>
          <p:cNvSpPr>
            <a:spLocks noChangeArrowheads="1"/>
          </p:cNvSpPr>
          <p:nvPr/>
        </p:nvSpPr>
        <p:spPr bwMode="auto">
          <a:xfrm>
            <a:off x="901701" y="4473576"/>
            <a:ext cx="3032125" cy="515937"/>
          </a:xfrm>
          <a:prstGeom prst="rect">
            <a:avLst/>
          </a:prstGeom>
          <a:noFill/>
          <a:ln w="25400">
            <a:noFill/>
            <a:miter lim="800000"/>
            <a:headEnd/>
            <a:tailEnd/>
          </a:ln>
        </p:spPr>
        <p:txBody>
          <a:bodyPr wrap="none" lIns="90480" tIns="44447" rIns="90480" bIns="44447">
            <a:spAutoFit/>
          </a:bodyPr>
          <a:lstStyle/>
          <a:p>
            <a:r>
              <a:rPr lang="en-US" sz="2800" dirty="0">
                <a:solidFill>
                  <a:schemeClr val="bg1"/>
                </a:solidFill>
              </a:rPr>
              <a:t>Conventional ZAF</a:t>
            </a:r>
          </a:p>
        </p:txBody>
      </p:sp>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Footer Placeholder 2"/>
          <p:cNvSpPr>
            <a:spLocks noGrp="1"/>
          </p:cNvSpPr>
          <p:nvPr>
            <p:ph type="ftr" sz="quarter" idx="10"/>
          </p:nvPr>
        </p:nvSpPr>
        <p:spPr/>
        <p:txBody>
          <a:bodyPr/>
          <a:lstStyle/>
          <a:p>
            <a:r>
              <a:rPr lang="en-US" smtClean="0"/>
              <a:t>Carpenter EPMA Overview 2013</a:t>
            </a:r>
            <a:endParaRPr lang="en-US"/>
          </a:p>
        </p:txBody>
      </p:sp>
      <p:sp>
        <p:nvSpPr>
          <p:cNvPr id="266243" name="Slide Number Placeholder 3"/>
          <p:cNvSpPr>
            <a:spLocks noGrp="1"/>
          </p:cNvSpPr>
          <p:nvPr>
            <p:ph type="sldNum" sz="quarter" idx="11"/>
          </p:nvPr>
        </p:nvSpPr>
        <p:spPr/>
        <p:txBody>
          <a:bodyPr/>
          <a:lstStyle/>
          <a:p>
            <a:fld id="{CC2EB59D-1AA6-41D0-A1AB-18C7D09A05D7}" type="slidenum">
              <a:rPr lang="en-US"/>
              <a:pPr/>
              <a:t>207</a:t>
            </a:fld>
            <a:endParaRPr lang="en-US"/>
          </a:p>
        </p:txBody>
      </p:sp>
      <p:grpSp>
        <p:nvGrpSpPr>
          <p:cNvPr id="266244" name="Group 2"/>
          <p:cNvGrpSpPr>
            <a:grpSpLocks/>
          </p:cNvGrpSpPr>
          <p:nvPr/>
        </p:nvGrpSpPr>
        <p:grpSpPr bwMode="auto">
          <a:xfrm>
            <a:off x="990600" y="503238"/>
            <a:ext cx="7702331" cy="5978349"/>
            <a:chOff x="672" y="288"/>
            <a:chExt cx="4870" cy="3910"/>
          </a:xfrm>
        </p:grpSpPr>
        <p:pic>
          <p:nvPicPr>
            <p:cNvPr id="266246" name="Picture 3"/>
            <p:cNvPicPr>
              <a:picLocks noChangeAspect="1" noChangeArrowheads="1"/>
            </p:cNvPicPr>
            <p:nvPr/>
          </p:nvPicPr>
          <p:blipFill>
            <a:blip r:embed="rId3" cstate="print"/>
            <a:srcRect/>
            <a:stretch>
              <a:fillRect/>
            </a:stretch>
          </p:blipFill>
          <p:spPr bwMode="auto">
            <a:xfrm>
              <a:off x="672" y="288"/>
              <a:ext cx="4560" cy="3906"/>
            </a:xfrm>
            <a:prstGeom prst="rect">
              <a:avLst/>
            </a:prstGeom>
            <a:noFill/>
            <a:ln w="12700">
              <a:noFill/>
              <a:miter lim="800000"/>
              <a:headEnd type="none" w="sm" len="sm"/>
              <a:tailEnd type="none" w="sm" len="sm"/>
            </a:ln>
          </p:spPr>
        </p:pic>
        <p:sp>
          <p:nvSpPr>
            <p:cNvPr id="266247" name="Text Box 4"/>
            <p:cNvSpPr txBox="1">
              <a:spLocks noChangeArrowheads="1"/>
            </p:cNvSpPr>
            <p:nvPr/>
          </p:nvSpPr>
          <p:spPr bwMode="auto">
            <a:xfrm>
              <a:off x="2352" y="3856"/>
              <a:ext cx="1768" cy="342"/>
            </a:xfrm>
            <a:prstGeom prst="rect">
              <a:avLst/>
            </a:prstGeom>
            <a:noFill/>
            <a:ln w="12700">
              <a:noFill/>
              <a:miter lim="800000"/>
              <a:headEnd type="none" w="sm" len="sm"/>
              <a:tailEnd type="none" w="sm" len="sm"/>
            </a:ln>
          </p:spPr>
          <p:txBody>
            <a:bodyPr wrap="none">
              <a:spAutoFit/>
            </a:bodyPr>
            <a:lstStyle/>
            <a:p>
              <a:r>
                <a:rPr lang="en-US" sz="2800" dirty="0">
                  <a:latin typeface="Times New Roman" pitchFamily="18" charset="0"/>
                </a:rPr>
                <a:t>K </a:t>
              </a:r>
              <a:r>
                <a:rPr lang="en-US" sz="2800" baseline="-25000" dirty="0" err="1">
                  <a:latin typeface="Times New Roman" pitchFamily="18" charset="0"/>
                </a:rPr>
                <a:t>corr</a:t>
              </a:r>
              <a:r>
                <a:rPr lang="en-US" sz="2800" dirty="0">
                  <a:latin typeface="Times New Roman" pitchFamily="18" charset="0"/>
                </a:rPr>
                <a:t> / K </a:t>
              </a:r>
              <a:r>
                <a:rPr lang="en-US" sz="2800" baseline="-25000" dirty="0">
                  <a:latin typeface="Times New Roman" pitchFamily="18" charset="0"/>
                </a:rPr>
                <a:t>experimental</a:t>
              </a:r>
            </a:p>
          </p:txBody>
        </p:sp>
        <p:sp>
          <p:nvSpPr>
            <p:cNvPr id="266248" name="Text Box 5"/>
            <p:cNvSpPr txBox="1">
              <a:spLocks noChangeArrowheads="1"/>
            </p:cNvSpPr>
            <p:nvPr/>
          </p:nvSpPr>
          <p:spPr bwMode="auto">
            <a:xfrm rot="16200000">
              <a:off x="370" y="2071"/>
              <a:ext cx="989" cy="299"/>
            </a:xfrm>
            <a:prstGeom prst="rect">
              <a:avLst/>
            </a:prstGeom>
            <a:noFill/>
            <a:ln w="12700">
              <a:noFill/>
              <a:miter lim="800000"/>
              <a:headEnd type="none" w="sm" len="sm"/>
              <a:tailEnd type="none" w="sm" len="sm"/>
            </a:ln>
          </p:spPr>
          <p:txBody>
            <a:bodyPr wrap="none">
              <a:spAutoFit/>
            </a:bodyPr>
            <a:lstStyle/>
            <a:p>
              <a:r>
                <a:rPr lang="en-US">
                  <a:latin typeface="Times New Roman" pitchFamily="18" charset="0"/>
                </a:rPr>
                <a:t>Frequency</a:t>
              </a:r>
            </a:p>
          </p:txBody>
        </p:sp>
        <p:sp>
          <p:nvSpPr>
            <p:cNvPr id="266249" name="Text Box 6"/>
            <p:cNvSpPr txBox="1">
              <a:spLocks noChangeArrowheads="1"/>
            </p:cNvSpPr>
            <p:nvPr/>
          </p:nvSpPr>
          <p:spPr bwMode="auto">
            <a:xfrm>
              <a:off x="3600" y="1296"/>
              <a:ext cx="1942" cy="798"/>
            </a:xfrm>
            <a:prstGeom prst="rect">
              <a:avLst/>
            </a:prstGeom>
            <a:solidFill>
              <a:schemeClr val="tx1"/>
            </a:solidFill>
            <a:ln w="12700">
              <a:solidFill>
                <a:schemeClr val="accent2"/>
              </a:solidFill>
              <a:miter lim="800000"/>
              <a:headEnd type="none" w="sm" len="sm"/>
              <a:tailEnd type="none" w="sm" len="sm"/>
            </a:ln>
          </p:spPr>
          <p:txBody>
            <a:bodyPr wrap="none">
              <a:spAutoFit/>
            </a:bodyPr>
            <a:lstStyle/>
            <a:p>
              <a:r>
                <a:rPr lang="en-US">
                  <a:solidFill>
                    <a:schemeClr val="bg1"/>
                  </a:solidFill>
                </a:rPr>
                <a:t>Pouchou and Pichoir</a:t>
              </a:r>
            </a:p>
            <a:p>
              <a:r>
                <a:rPr lang="en-US">
                  <a:solidFill>
                    <a:schemeClr val="bg1"/>
                  </a:solidFill>
                </a:rPr>
                <a:t>756 Binary K-ratio</a:t>
              </a:r>
            </a:p>
            <a:p>
              <a:r>
                <a:rPr lang="en-US">
                  <a:solidFill>
                    <a:schemeClr val="bg1"/>
                  </a:solidFill>
                </a:rPr>
                <a:t>Armstrong </a:t>
              </a:r>
              <a:r>
                <a:rPr lang="en-US">
                  <a:solidFill>
                    <a:schemeClr val="bg1"/>
                  </a:solidFill>
                  <a:latin typeface="Symbol" pitchFamily="18" charset="2"/>
                </a:rPr>
                <a:t>F</a:t>
              </a:r>
              <a:r>
                <a:rPr lang="en-US">
                  <a:solidFill>
                    <a:schemeClr val="bg1"/>
                  </a:solidFill>
                </a:rPr>
                <a:t>(</a:t>
              </a:r>
              <a:r>
                <a:rPr lang="en-US">
                  <a:solidFill>
                    <a:schemeClr val="bg1"/>
                  </a:solidFill>
                  <a:latin typeface="Symbol" pitchFamily="18" charset="2"/>
                </a:rPr>
                <a:t>r</a:t>
              </a:r>
              <a:r>
                <a:rPr lang="en-US">
                  <a:solidFill>
                    <a:schemeClr val="bg1"/>
                  </a:solidFill>
                </a:rPr>
                <a:t>z)</a:t>
              </a:r>
            </a:p>
          </p:txBody>
        </p:sp>
      </p:grpSp>
      <p:sp>
        <p:nvSpPr>
          <p:cNvPr id="266245" name="Rectangle 7"/>
          <p:cNvSpPr>
            <a:spLocks noGrp="1" noChangeArrowheads="1"/>
          </p:cNvSpPr>
          <p:nvPr>
            <p:ph type="title"/>
          </p:nvPr>
        </p:nvSpPr>
        <p:spPr>
          <a:xfrm>
            <a:off x="838201" y="0"/>
            <a:ext cx="7772400" cy="1219200"/>
          </a:xfrm>
          <a:solidFill>
            <a:schemeClr val="tx1"/>
          </a:solidFill>
        </p:spPr>
        <p:txBody>
          <a:bodyPr/>
          <a:lstStyle/>
          <a:p>
            <a:r>
              <a:rPr lang="en-US" dirty="0" smtClean="0"/>
              <a:t>Heinrich 1966 vs. 1986</a:t>
            </a:r>
            <a:br>
              <a:rPr lang="en-US" dirty="0" smtClean="0"/>
            </a:br>
            <a:r>
              <a:rPr lang="en-US" sz="2800" dirty="0" smtClean="0"/>
              <a:t>Mass Absorption Coefficients</a:t>
            </a: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Footer Placeholder 3"/>
          <p:cNvSpPr>
            <a:spLocks noGrp="1"/>
          </p:cNvSpPr>
          <p:nvPr>
            <p:ph type="ftr" sz="quarter" idx="10"/>
          </p:nvPr>
        </p:nvSpPr>
        <p:spPr/>
        <p:txBody>
          <a:bodyPr/>
          <a:lstStyle/>
          <a:p>
            <a:r>
              <a:rPr lang="en-US" smtClean="0"/>
              <a:t>Carpenter EPMA Overview 2013</a:t>
            </a:r>
            <a:endParaRPr lang="en-US"/>
          </a:p>
        </p:txBody>
      </p:sp>
      <p:sp>
        <p:nvSpPr>
          <p:cNvPr id="267267" name="Slide Number Placeholder 4"/>
          <p:cNvSpPr>
            <a:spLocks noGrp="1"/>
          </p:cNvSpPr>
          <p:nvPr>
            <p:ph type="sldNum" sz="quarter" idx="11"/>
          </p:nvPr>
        </p:nvSpPr>
        <p:spPr/>
        <p:txBody>
          <a:bodyPr/>
          <a:lstStyle/>
          <a:p>
            <a:fld id="{F9D138F0-BAFA-4AE6-A480-11F33C36EE65}" type="slidenum">
              <a:rPr lang="en-US"/>
              <a:pPr/>
              <a:t>208</a:t>
            </a:fld>
            <a:endParaRPr lang="en-US"/>
          </a:p>
        </p:txBody>
      </p:sp>
      <p:sp>
        <p:nvSpPr>
          <p:cNvPr id="267268" name="Rectangle 2"/>
          <p:cNvSpPr>
            <a:spLocks noGrp="1" noChangeArrowheads="1"/>
          </p:cNvSpPr>
          <p:nvPr>
            <p:ph type="title"/>
          </p:nvPr>
        </p:nvSpPr>
        <p:spPr>
          <a:xfrm>
            <a:off x="227014" y="90489"/>
            <a:ext cx="8610599" cy="571500"/>
          </a:xfrm>
        </p:spPr>
        <p:txBody>
          <a:bodyPr/>
          <a:lstStyle/>
          <a:p>
            <a:r>
              <a:rPr lang="en-US" smtClean="0"/>
              <a:t>How to Evaluate Accuracy?</a:t>
            </a:r>
          </a:p>
        </p:txBody>
      </p:sp>
      <p:sp>
        <p:nvSpPr>
          <p:cNvPr id="267269" name="Rectangle 3"/>
          <p:cNvSpPr>
            <a:spLocks noGrp="1" noChangeArrowheads="1"/>
          </p:cNvSpPr>
          <p:nvPr>
            <p:ph type="body" idx="1"/>
          </p:nvPr>
        </p:nvSpPr>
        <p:spPr>
          <a:xfrm>
            <a:off x="609601" y="1143000"/>
            <a:ext cx="7924800" cy="5486400"/>
          </a:xfrm>
        </p:spPr>
        <p:txBody>
          <a:bodyPr/>
          <a:lstStyle/>
          <a:p>
            <a:pPr>
              <a:lnSpc>
                <a:spcPct val="90000"/>
              </a:lnSpc>
            </a:pPr>
            <a:r>
              <a:rPr lang="en-US" sz="2000" dirty="0" smtClean="0"/>
              <a:t>Experimental measurements in binary systems yield K-ratios, which have been used to develop and adjust correction algorithms.  How do we apply these data to </a:t>
            </a:r>
            <a:r>
              <a:rPr lang="en-US" sz="2000" dirty="0" err="1" smtClean="0"/>
              <a:t>multicomponent</a:t>
            </a:r>
            <a:r>
              <a:rPr lang="en-US" sz="2000" dirty="0" smtClean="0"/>
              <a:t> samples?</a:t>
            </a:r>
          </a:p>
          <a:p>
            <a:pPr>
              <a:lnSpc>
                <a:spcPct val="90000"/>
              </a:lnSpc>
            </a:pPr>
            <a:r>
              <a:rPr lang="en-US" sz="2000" dirty="0" smtClean="0"/>
              <a:t>Accuracy determined by analyzing secondary standards of known composition and performing error analysis, all relative to primary standards.</a:t>
            </a:r>
          </a:p>
          <a:p>
            <a:pPr>
              <a:lnSpc>
                <a:spcPct val="90000"/>
              </a:lnSpc>
            </a:pPr>
            <a:r>
              <a:rPr lang="en-US" sz="2000" dirty="0" smtClean="0"/>
              <a:t>What does the analysis of one secondary standard indicate about systematic errors as a function of composition?  Cu-Au binary.</a:t>
            </a:r>
          </a:p>
          <a:p>
            <a:pPr>
              <a:lnSpc>
                <a:spcPct val="90000"/>
              </a:lnSpc>
            </a:pPr>
            <a:r>
              <a:rPr lang="en-US" sz="2000" dirty="0" smtClean="0"/>
              <a:t>Need standards that are similar in composition to sample under consideration.  Typically do not exist.</a:t>
            </a:r>
          </a:p>
          <a:p>
            <a:pPr>
              <a:lnSpc>
                <a:spcPct val="90000"/>
              </a:lnSpc>
            </a:pPr>
            <a:r>
              <a:rPr lang="en-US" sz="2000" dirty="0" smtClean="0"/>
              <a:t>Standards may be readily synthesized for stoichiometric compounds or glasses, but systems exhibiting extensive solid solution are a problem.</a:t>
            </a:r>
          </a:p>
          <a:p>
            <a:pPr>
              <a:lnSpc>
                <a:spcPct val="90000"/>
              </a:lnSpc>
            </a:pPr>
            <a:endParaRPr lang="en-US" sz="2000" dirty="0" smtClean="0"/>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Footer Placeholder 2"/>
          <p:cNvSpPr>
            <a:spLocks noGrp="1"/>
          </p:cNvSpPr>
          <p:nvPr>
            <p:ph type="ftr" sz="quarter" idx="10"/>
          </p:nvPr>
        </p:nvSpPr>
        <p:spPr/>
        <p:txBody>
          <a:bodyPr/>
          <a:lstStyle/>
          <a:p>
            <a:r>
              <a:rPr lang="en-US" smtClean="0"/>
              <a:t>Carpenter EPMA Overview 2013</a:t>
            </a:r>
            <a:endParaRPr lang="en-US"/>
          </a:p>
        </p:txBody>
      </p:sp>
      <p:sp>
        <p:nvSpPr>
          <p:cNvPr id="268291" name="Slide Number Placeholder 3"/>
          <p:cNvSpPr>
            <a:spLocks noGrp="1"/>
          </p:cNvSpPr>
          <p:nvPr>
            <p:ph type="sldNum" sz="quarter" idx="11"/>
          </p:nvPr>
        </p:nvSpPr>
        <p:spPr/>
        <p:txBody>
          <a:bodyPr/>
          <a:lstStyle/>
          <a:p>
            <a:fld id="{7869CB6B-239A-4D97-BD46-A773AFF25378}" type="slidenum">
              <a:rPr lang="en-US"/>
              <a:pPr/>
              <a:t>209</a:t>
            </a:fld>
            <a:endParaRPr lang="en-US"/>
          </a:p>
        </p:txBody>
      </p:sp>
      <p:sp>
        <p:nvSpPr>
          <p:cNvPr id="268292" name="Rectangle 2"/>
          <p:cNvSpPr>
            <a:spLocks noGrp="1" noChangeArrowheads="1"/>
          </p:cNvSpPr>
          <p:nvPr>
            <p:ph type="title"/>
          </p:nvPr>
        </p:nvSpPr>
        <p:spPr>
          <a:xfrm>
            <a:off x="547688" y="179389"/>
            <a:ext cx="8210550" cy="493712"/>
          </a:xfrm>
        </p:spPr>
        <p:txBody>
          <a:bodyPr/>
          <a:lstStyle/>
          <a:p>
            <a:r>
              <a:rPr lang="en-US" smtClean="0"/>
              <a:t>Experimental Binary Data</a:t>
            </a:r>
          </a:p>
        </p:txBody>
      </p:sp>
      <p:grpSp>
        <p:nvGrpSpPr>
          <p:cNvPr id="268293" name="Group 3"/>
          <p:cNvGrpSpPr>
            <a:grpSpLocks/>
          </p:cNvGrpSpPr>
          <p:nvPr/>
        </p:nvGrpSpPr>
        <p:grpSpPr bwMode="auto">
          <a:xfrm>
            <a:off x="609601" y="1219201"/>
            <a:ext cx="8115300" cy="5248275"/>
            <a:chOff x="384" y="768"/>
            <a:chExt cx="5112" cy="3306"/>
          </a:xfrm>
        </p:grpSpPr>
        <p:pic>
          <p:nvPicPr>
            <p:cNvPr id="268294" name="Picture 4"/>
            <p:cNvPicPr>
              <a:picLocks noChangeAspect="1" noChangeArrowheads="1"/>
            </p:cNvPicPr>
            <p:nvPr/>
          </p:nvPicPr>
          <p:blipFill>
            <a:blip r:embed="rId3" cstate="print"/>
            <a:srcRect/>
            <a:stretch>
              <a:fillRect/>
            </a:stretch>
          </p:blipFill>
          <p:spPr bwMode="auto">
            <a:xfrm>
              <a:off x="384" y="768"/>
              <a:ext cx="5112" cy="3306"/>
            </a:xfrm>
            <a:prstGeom prst="rect">
              <a:avLst/>
            </a:prstGeom>
            <a:noFill/>
            <a:ln w="12700">
              <a:noFill/>
              <a:miter lim="800000"/>
              <a:headEnd type="none" w="sm" len="sm"/>
              <a:tailEnd type="none" w="sm" len="sm"/>
            </a:ln>
          </p:spPr>
        </p:pic>
        <p:sp>
          <p:nvSpPr>
            <p:cNvPr id="268295" name="Rectangle 5"/>
            <p:cNvSpPr>
              <a:spLocks noChangeArrowheads="1"/>
            </p:cNvSpPr>
            <p:nvPr/>
          </p:nvSpPr>
          <p:spPr bwMode="auto">
            <a:xfrm>
              <a:off x="3792" y="1536"/>
              <a:ext cx="1296"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296" name="Rectangle 6"/>
            <p:cNvSpPr>
              <a:spLocks noChangeArrowheads="1"/>
            </p:cNvSpPr>
            <p:nvPr/>
          </p:nvSpPr>
          <p:spPr bwMode="auto">
            <a:xfrm>
              <a:off x="3792" y="1824"/>
              <a:ext cx="100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297" name="Rectangle 7"/>
            <p:cNvSpPr>
              <a:spLocks noChangeArrowheads="1"/>
            </p:cNvSpPr>
            <p:nvPr/>
          </p:nvSpPr>
          <p:spPr bwMode="auto">
            <a:xfrm>
              <a:off x="1488" y="2112"/>
              <a:ext cx="1776"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298" name="Rectangle 8"/>
            <p:cNvSpPr>
              <a:spLocks noChangeArrowheads="1"/>
            </p:cNvSpPr>
            <p:nvPr/>
          </p:nvSpPr>
          <p:spPr bwMode="auto">
            <a:xfrm>
              <a:off x="1200" y="2400"/>
              <a:ext cx="1056"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299" name="Rectangle 9"/>
            <p:cNvSpPr>
              <a:spLocks noChangeArrowheads="1"/>
            </p:cNvSpPr>
            <p:nvPr/>
          </p:nvSpPr>
          <p:spPr bwMode="auto">
            <a:xfrm>
              <a:off x="2496" y="2400"/>
              <a:ext cx="76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0" name="Rectangle 10"/>
            <p:cNvSpPr>
              <a:spLocks noChangeArrowheads="1"/>
            </p:cNvSpPr>
            <p:nvPr/>
          </p:nvSpPr>
          <p:spPr bwMode="auto">
            <a:xfrm>
              <a:off x="3504" y="2112"/>
              <a:ext cx="1056"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1" name="Rectangle 11"/>
            <p:cNvSpPr>
              <a:spLocks noChangeArrowheads="1"/>
            </p:cNvSpPr>
            <p:nvPr/>
          </p:nvSpPr>
          <p:spPr bwMode="auto">
            <a:xfrm>
              <a:off x="3504" y="2400"/>
              <a:ext cx="1056"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2" name="Rectangle 12"/>
            <p:cNvSpPr>
              <a:spLocks noChangeArrowheads="1"/>
            </p:cNvSpPr>
            <p:nvPr/>
          </p:nvSpPr>
          <p:spPr bwMode="auto">
            <a:xfrm>
              <a:off x="672" y="1824"/>
              <a:ext cx="28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3" name="Rectangle 13"/>
            <p:cNvSpPr>
              <a:spLocks noChangeArrowheads="1"/>
            </p:cNvSpPr>
            <p:nvPr/>
          </p:nvSpPr>
          <p:spPr bwMode="auto">
            <a:xfrm>
              <a:off x="1200" y="3456"/>
              <a:ext cx="28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4" name="Rectangle 14"/>
            <p:cNvSpPr>
              <a:spLocks noChangeArrowheads="1"/>
            </p:cNvSpPr>
            <p:nvPr/>
          </p:nvSpPr>
          <p:spPr bwMode="auto">
            <a:xfrm>
              <a:off x="1968" y="3456"/>
              <a:ext cx="28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5" name="Rectangle 15"/>
            <p:cNvSpPr>
              <a:spLocks noChangeArrowheads="1"/>
            </p:cNvSpPr>
            <p:nvPr/>
          </p:nvSpPr>
          <p:spPr bwMode="auto">
            <a:xfrm>
              <a:off x="1968" y="3744"/>
              <a:ext cx="28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6" name="Rectangle 16"/>
            <p:cNvSpPr>
              <a:spLocks noChangeArrowheads="1"/>
            </p:cNvSpPr>
            <p:nvPr/>
          </p:nvSpPr>
          <p:spPr bwMode="auto">
            <a:xfrm>
              <a:off x="1728" y="2688"/>
              <a:ext cx="52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7" name="Rectangle 17"/>
            <p:cNvSpPr>
              <a:spLocks noChangeArrowheads="1"/>
            </p:cNvSpPr>
            <p:nvPr/>
          </p:nvSpPr>
          <p:spPr bwMode="auto">
            <a:xfrm>
              <a:off x="2736" y="2688"/>
              <a:ext cx="52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8" name="Rectangle 18"/>
            <p:cNvSpPr>
              <a:spLocks noChangeArrowheads="1"/>
            </p:cNvSpPr>
            <p:nvPr/>
          </p:nvSpPr>
          <p:spPr bwMode="auto">
            <a:xfrm>
              <a:off x="4032" y="2688"/>
              <a:ext cx="528" cy="288"/>
            </a:xfrm>
            <a:prstGeom prst="rect">
              <a:avLst/>
            </a:prstGeom>
            <a:solidFill>
              <a:schemeClr val="hlink">
                <a:alpha val="50195"/>
              </a:schemeClr>
            </a:solidFill>
            <a:ln w="12700">
              <a:solidFill>
                <a:schemeClr val="tx1"/>
              </a:solidFill>
              <a:miter lim="800000"/>
              <a:headEnd type="none" w="sm" len="sm"/>
              <a:tailEnd type="none" w="sm" len="sm"/>
            </a:ln>
          </p:spPr>
          <p:txBody>
            <a:bodyPr wrap="none" anchor="ctr"/>
            <a:lstStyle/>
            <a:p>
              <a:endParaRPr lang="en-US"/>
            </a:p>
          </p:txBody>
        </p:sp>
        <p:sp>
          <p:nvSpPr>
            <p:cNvPr id="268309" name="Rectangle 19"/>
            <p:cNvSpPr>
              <a:spLocks noChangeArrowheads="1"/>
            </p:cNvSpPr>
            <p:nvPr/>
          </p:nvSpPr>
          <p:spPr bwMode="auto">
            <a:xfrm>
              <a:off x="3264" y="2112"/>
              <a:ext cx="240" cy="864"/>
            </a:xfrm>
            <a:prstGeom prst="rect">
              <a:avLst/>
            </a:prstGeom>
            <a:solidFill>
              <a:schemeClr val="accent2">
                <a:alpha val="50195"/>
              </a:schemeClr>
            </a:solidFill>
            <a:ln w="12700">
              <a:solidFill>
                <a:schemeClr val="tx1"/>
              </a:solidFill>
              <a:miter lim="800000"/>
              <a:headEnd type="none" w="sm" len="sm"/>
              <a:tailEnd type="none" w="sm" len="sm"/>
            </a:ln>
          </p:spPr>
          <p:txBody>
            <a:bodyPr wrap="none" anchor="ctr"/>
            <a:lstStyle/>
            <a:p>
              <a:endParaRPr 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ooter Placeholder 3"/>
          <p:cNvSpPr>
            <a:spLocks noGrp="1"/>
          </p:cNvSpPr>
          <p:nvPr>
            <p:ph type="ftr" sz="quarter" idx="10"/>
          </p:nvPr>
        </p:nvSpPr>
        <p:spPr/>
        <p:txBody>
          <a:bodyPr/>
          <a:lstStyle/>
          <a:p>
            <a:r>
              <a:rPr lang="en-US" smtClean="0"/>
              <a:t>Carpenter EPMA Overview 2013</a:t>
            </a:r>
            <a:endParaRPr lang="en-US"/>
          </a:p>
        </p:txBody>
      </p:sp>
      <p:sp>
        <p:nvSpPr>
          <p:cNvPr id="43011" name="Slide Number Placeholder 4"/>
          <p:cNvSpPr>
            <a:spLocks noGrp="1"/>
          </p:cNvSpPr>
          <p:nvPr>
            <p:ph type="sldNum" sz="quarter" idx="11"/>
          </p:nvPr>
        </p:nvSpPr>
        <p:spPr/>
        <p:txBody>
          <a:bodyPr/>
          <a:lstStyle/>
          <a:p>
            <a:fld id="{CF09FE6D-3874-460C-8590-72C330400058}" type="slidenum">
              <a:rPr lang="en-US"/>
              <a:pPr/>
              <a:t>21</a:t>
            </a:fld>
            <a:endParaRPr lang="en-US"/>
          </a:p>
        </p:txBody>
      </p:sp>
      <p:sp>
        <p:nvSpPr>
          <p:cNvPr id="43012" name="Rectangle 2"/>
          <p:cNvSpPr>
            <a:spLocks noGrp="1" noChangeArrowheads="1"/>
          </p:cNvSpPr>
          <p:nvPr>
            <p:ph type="title"/>
          </p:nvPr>
        </p:nvSpPr>
        <p:spPr/>
        <p:txBody>
          <a:bodyPr/>
          <a:lstStyle/>
          <a:p>
            <a:r>
              <a:rPr lang="en-US" smtClean="0"/>
              <a:t>Journals on X-ray Spectrometry, Microscopy, and Quantitative Analysis</a:t>
            </a:r>
          </a:p>
        </p:txBody>
      </p:sp>
      <p:sp>
        <p:nvSpPr>
          <p:cNvPr id="43013" name="Rectangle 3"/>
          <p:cNvSpPr>
            <a:spLocks noGrp="1" noChangeArrowheads="1"/>
          </p:cNvSpPr>
          <p:nvPr>
            <p:ph type="body" idx="1"/>
          </p:nvPr>
        </p:nvSpPr>
        <p:spPr/>
        <p:txBody>
          <a:bodyPr/>
          <a:lstStyle/>
          <a:p>
            <a:r>
              <a:rPr lang="en-US" u="sng" smtClean="0"/>
              <a:t>Microscopy and Microanalysis</a:t>
            </a:r>
            <a:r>
              <a:rPr lang="en-US" smtClean="0"/>
              <a:t>.  MSA, MAS official journal.  Also proceedings of M&amp;M meetings since 1995. Cambridge.</a:t>
            </a:r>
          </a:p>
          <a:p>
            <a:r>
              <a:rPr lang="en-US" u="sng" smtClean="0"/>
              <a:t>X-ray Spectrometry</a:t>
            </a:r>
            <a:r>
              <a:rPr lang="en-US" smtClean="0"/>
              <a:t>.  Elsevier.</a:t>
            </a:r>
          </a:p>
          <a:p>
            <a:r>
              <a:rPr lang="en-US" u="sng" smtClean="0"/>
              <a:t>Scanning</a:t>
            </a:r>
            <a:r>
              <a:rPr lang="en-US" smtClean="0"/>
              <a:t>.</a:t>
            </a:r>
          </a:p>
          <a:p>
            <a:r>
              <a:rPr lang="en-US" u="sng" smtClean="0"/>
              <a:t>Microbeam Analysis</a:t>
            </a:r>
            <a:r>
              <a:rPr lang="en-US" smtClean="0"/>
              <a:t>.  Proceedings of Microbeam Analysis Society (up to 1995).</a:t>
            </a:r>
          </a:p>
          <a:p>
            <a:pPr>
              <a:buFont typeface="Monotype Sorts" pitchFamily="2" charset="2"/>
              <a:buNone/>
            </a:pPr>
            <a:endParaRPr lang="en-US" smtClean="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Footer Placeholder 3"/>
          <p:cNvSpPr>
            <a:spLocks noGrp="1"/>
          </p:cNvSpPr>
          <p:nvPr>
            <p:ph type="ftr" sz="quarter" idx="10"/>
          </p:nvPr>
        </p:nvSpPr>
        <p:spPr/>
        <p:txBody>
          <a:bodyPr/>
          <a:lstStyle/>
          <a:p>
            <a:r>
              <a:rPr lang="en-US" smtClean="0"/>
              <a:t>Carpenter EPMA Overview 2013</a:t>
            </a:r>
            <a:endParaRPr lang="en-US"/>
          </a:p>
        </p:txBody>
      </p:sp>
      <p:sp>
        <p:nvSpPr>
          <p:cNvPr id="269315" name="Slide Number Placeholder 4"/>
          <p:cNvSpPr>
            <a:spLocks noGrp="1"/>
          </p:cNvSpPr>
          <p:nvPr>
            <p:ph type="sldNum" sz="quarter" idx="11"/>
          </p:nvPr>
        </p:nvSpPr>
        <p:spPr/>
        <p:txBody>
          <a:bodyPr/>
          <a:lstStyle/>
          <a:p>
            <a:fld id="{702E4ABA-F9D6-49F8-9D05-F7EC094625A4}" type="slidenum">
              <a:rPr lang="en-US"/>
              <a:pPr/>
              <a:t>210</a:t>
            </a:fld>
            <a:endParaRPr lang="en-US"/>
          </a:p>
        </p:txBody>
      </p:sp>
      <p:sp>
        <p:nvSpPr>
          <p:cNvPr id="269316" name="Rectangle 2"/>
          <p:cNvSpPr>
            <a:spLocks noGrp="1" noChangeArrowheads="1"/>
          </p:cNvSpPr>
          <p:nvPr>
            <p:ph type="title"/>
          </p:nvPr>
        </p:nvSpPr>
        <p:spPr>
          <a:xfrm>
            <a:off x="227014" y="90488"/>
            <a:ext cx="8610599" cy="619125"/>
          </a:xfrm>
          <a:noFill/>
        </p:spPr>
        <p:txBody>
          <a:bodyPr lIns="90480" tIns="44447" rIns="90480" bIns="44447" anchor="ctr"/>
          <a:lstStyle/>
          <a:p>
            <a:r>
              <a:rPr lang="en-US" sz="2800" dirty="0" smtClean="0"/>
              <a:t>Quantitative Electron Probe Microanalysis</a:t>
            </a:r>
            <a:br>
              <a:rPr lang="en-US" sz="2800" dirty="0" smtClean="0"/>
            </a:br>
            <a:r>
              <a:rPr lang="en-US" sz="2800" dirty="0" smtClean="0"/>
              <a:t>by Energy Dispersive X-ray Spectrometry</a:t>
            </a:r>
          </a:p>
        </p:txBody>
      </p:sp>
      <p:graphicFrame>
        <p:nvGraphicFramePr>
          <p:cNvPr id="706668" name="Group 108"/>
          <p:cNvGraphicFramePr>
            <a:graphicFrameLocks noGrp="1"/>
          </p:cNvGraphicFramePr>
          <p:nvPr>
            <p:ph type="tbl" idx="1"/>
          </p:nvPr>
        </p:nvGraphicFramePr>
        <p:xfrm>
          <a:off x="533401" y="1816100"/>
          <a:ext cx="8161338" cy="3467100"/>
        </p:xfrm>
        <a:graphic>
          <a:graphicData uri="http://schemas.openxmlformats.org/drawingml/2006/table">
            <a:tbl>
              <a:tblPr/>
              <a:tblGrid>
                <a:gridCol w="1290638"/>
                <a:gridCol w="1374775"/>
                <a:gridCol w="1446212"/>
                <a:gridCol w="1301750"/>
                <a:gridCol w="1376363"/>
                <a:gridCol w="1371600"/>
              </a:tblGrid>
              <a:tr h="965199">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Cu, wt%</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Certified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Rel Err %</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Au, wt%</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Certified</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Rel Err %</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62706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19.83</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+0.9</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80.0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80.15</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-0.2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62865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39.8</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39.64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+0.4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60.2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60.36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-0.3</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62706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60.9</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59.92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39.1</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40.10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-2.5</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619125">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80.6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79.85</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+0.9</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19.4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20.12</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sp>
        <p:nvSpPr>
          <p:cNvPr id="269361" name="Text Box 47"/>
          <p:cNvSpPr txBox="1">
            <a:spLocks noChangeArrowheads="1"/>
          </p:cNvSpPr>
          <p:nvPr/>
        </p:nvSpPr>
        <p:spPr bwMode="auto">
          <a:xfrm>
            <a:off x="1524001" y="1371601"/>
            <a:ext cx="6765925" cy="531813"/>
          </a:xfrm>
          <a:prstGeom prst="rect">
            <a:avLst/>
          </a:prstGeom>
          <a:solidFill>
            <a:schemeClr val="tx1"/>
          </a:solidFill>
          <a:ln w="12700">
            <a:solidFill>
              <a:schemeClr val="accent2"/>
            </a:solidFill>
            <a:miter lim="800000"/>
            <a:headEnd type="none" w="sm" len="sm"/>
            <a:tailEnd type="none" w="sm" len="sm"/>
          </a:ln>
        </p:spPr>
        <p:txBody>
          <a:bodyPr wrap="none" lIns="91432" tIns="45716" rIns="91432" bIns="45716">
            <a:spAutoFit/>
          </a:bodyPr>
          <a:lstStyle/>
          <a:p>
            <a:r>
              <a:rPr lang="en-US" sz="2800" dirty="0">
                <a:solidFill>
                  <a:schemeClr val="bg1"/>
                </a:solidFill>
                <a:latin typeface="Times New Roman" pitchFamily="18" charset="0"/>
              </a:rPr>
              <a:t>NIST SRM 482 Au-Cu Microprobe Standards</a:t>
            </a:r>
          </a:p>
        </p:txBody>
      </p:sp>
      <p:sp>
        <p:nvSpPr>
          <p:cNvPr id="269362" name="Text Box 48"/>
          <p:cNvSpPr txBox="1">
            <a:spLocks noChangeArrowheads="1"/>
          </p:cNvSpPr>
          <p:nvPr/>
        </p:nvSpPr>
        <p:spPr bwMode="auto">
          <a:xfrm>
            <a:off x="1447800" y="5181600"/>
            <a:ext cx="6400800" cy="121549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Beam energy 20 keV, Standards: Pure Au and Cu</a:t>
            </a:r>
          </a:p>
          <a:p>
            <a:r>
              <a:rPr lang="en-US">
                <a:solidFill>
                  <a:schemeClr val="bg1"/>
                </a:solidFill>
                <a:latin typeface="Times New Roman" pitchFamily="18" charset="0"/>
              </a:rPr>
              <a:t>Relative error = 100 * (measured – true) / true</a:t>
            </a:r>
          </a:p>
          <a:p>
            <a:r>
              <a:rPr lang="en-US">
                <a:solidFill>
                  <a:schemeClr val="bg1"/>
                </a:solidFill>
                <a:latin typeface="Times New Roman" pitchFamily="18" charset="0"/>
              </a:rPr>
              <a:t>(EDS data normalized to analytical total)</a:t>
            </a:r>
          </a:p>
        </p:txBody>
      </p:sp>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Footer Placeholder 3"/>
          <p:cNvSpPr>
            <a:spLocks noGrp="1"/>
          </p:cNvSpPr>
          <p:nvPr>
            <p:ph type="ftr" sz="quarter" idx="10"/>
          </p:nvPr>
        </p:nvSpPr>
        <p:spPr/>
        <p:txBody>
          <a:bodyPr/>
          <a:lstStyle/>
          <a:p>
            <a:r>
              <a:rPr lang="en-US" smtClean="0"/>
              <a:t>Carpenter EPMA Overview 2013</a:t>
            </a:r>
            <a:endParaRPr lang="en-US"/>
          </a:p>
        </p:txBody>
      </p:sp>
      <p:sp>
        <p:nvSpPr>
          <p:cNvPr id="270339" name="Slide Number Placeholder 4"/>
          <p:cNvSpPr>
            <a:spLocks noGrp="1"/>
          </p:cNvSpPr>
          <p:nvPr>
            <p:ph type="sldNum" sz="quarter" idx="11"/>
          </p:nvPr>
        </p:nvSpPr>
        <p:spPr/>
        <p:txBody>
          <a:bodyPr/>
          <a:lstStyle/>
          <a:p>
            <a:fld id="{6F45093D-632A-43DD-878E-876BC51E4D35}" type="slidenum">
              <a:rPr lang="en-US"/>
              <a:pPr/>
              <a:t>211</a:t>
            </a:fld>
            <a:endParaRPr lang="en-US"/>
          </a:p>
        </p:txBody>
      </p:sp>
      <p:sp>
        <p:nvSpPr>
          <p:cNvPr id="270340" name="Rectangle 2"/>
          <p:cNvSpPr>
            <a:spLocks noGrp="1" noChangeArrowheads="1"/>
          </p:cNvSpPr>
          <p:nvPr>
            <p:ph type="title"/>
          </p:nvPr>
        </p:nvSpPr>
        <p:spPr>
          <a:xfrm>
            <a:off x="227014" y="90489"/>
            <a:ext cx="8610599" cy="428625"/>
          </a:xfrm>
        </p:spPr>
        <p:txBody>
          <a:bodyPr/>
          <a:lstStyle/>
          <a:p>
            <a:r>
              <a:rPr lang="en-US" smtClean="0"/>
              <a:t>Alpha Factors</a:t>
            </a:r>
          </a:p>
        </p:txBody>
      </p:sp>
      <p:sp>
        <p:nvSpPr>
          <p:cNvPr id="270341" name="Rectangle 3"/>
          <p:cNvSpPr>
            <a:spLocks noGrp="1" noChangeArrowheads="1"/>
          </p:cNvSpPr>
          <p:nvPr>
            <p:ph type="body" idx="1"/>
          </p:nvPr>
        </p:nvSpPr>
        <p:spPr>
          <a:xfrm>
            <a:off x="609601" y="990601"/>
            <a:ext cx="7924800" cy="5562600"/>
          </a:xfrm>
        </p:spPr>
        <p:txBody>
          <a:bodyPr/>
          <a:lstStyle/>
          <a:p>
            <a:r>
              <a:rPr lang="en-US" sz="2000" dirty="0" smtClean="0"/>
              <a:t>Alpha factor analysis relates measured K-ratio to known C in binary systems (Ag-Au).</a:t>
            </a:r>
          </a:p>
          <a:p>
            <a:r>
              <a:rPr lang="en-US" sz="2000" dirty="0" smtClean="0"/>
              <a:t>Alpha factors obtained from known C are used to correct for analysis in ternary and higher systems.</a:t>
            </a:r>
          </a:p>
          <a:p>
            <a:r>
              <a:rPr lang="en-US" sz="2000" dirty="0" smtClean="0"/>
              <a:t>Can be used to identify erroneous analyses in data set, and precision.</a:t>
            </a:r>
          </a:p>
          <a:p>
            <a:r>
              <a:rPr lang="en-US" sz="2000" dirty="0" smtClean="0"/>
              <a:t>Samples can be used to derive alpha factors where ZAF and/or </a:t>
            </a:r>
            <a:r>
              <a:rPr lang="en-US" sz="2000" dirty="0" err="1" smtClean="0"/>
              <a:t>mac</a:t>
            </a:r>
            <a:r>
              <a:rPr lang="en-US" sz="2000" dirty="0" smtClean="0"/>
              <a:t> errors cannot be tolerated.</a:t>
            </a:r>
          </a:p>
          <a:p>
            <a:r>
              <a:rPr lang="en-US" sz="2000" dirty="0" smtClean="0"/>
              <a:t>Alpha factors can be defined for very specific binary compositional systems (</a:t>
            </a:r>
            <a:r>
              <a:rPr lang="en-US" sz="2000" dirty="0" err="1" smtClean="0"/>
              <a:t>HgTe</a:t>
            </a:r>
            <a:r>
              <a:rPr lang="en-US" sz="2000" dirty="0" smtClean="0"/>
              <a:t> – </a:t>
            </a:r>
            <a:r>
              <a:rPr lang="en-US" sz="2000" dirty="0" err="1" smtClean="0"/>
              <a:t>CdTe</a:t>
            </a:r>
            <a:r>
              <a:rPr lang="en-US" sz="2000" dirty="0" smtClean="0"/>
              <a:t>).</a:t>
            </a:r>
          </a:p>
          <a:p>
            <a:r>
              <a:rPr lang="en-US" sz="2000" dirty="0" smtClean="0"/>
              <a:t>Linear and polynomial formulations have been used.</a:t>
            </a:r>
          </a:p>
          <a:p>
            <a:r>
              <a:rPr lang="en-US" sz="2000" dirty="0" smtClean="0"/>
              <a:t>Originally used due to computer limitations.</a:t>
            </a:r>
          </a:p>
          <a:p>
            <a:r>
              <a:rPr lang="en-US" sz="2000" dirty="0" smtClean="0"/>
              <a:t>Can be used to correct pixel by pixel in digital images.</a:t>
            </a: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Footer Placeholder 2"/>
          <p:cNvSpPr>
            <a:spLocks noGrp="1"/>
          </p:cNvSpPr>
          <p:nvPr>
            <p:ph type="ftr" sz="quarter" idx="10"/>
          </p:nvPr>
        </p:nvSpPr>
        <p:spPr/>
        <p:txBody>
          <a:bodyPr/>
          <a:lstStyle/>
          <a:p>
            <a:r>
              <a:rPr lang="en-US" smtClean="0"/>
              <a:t>Carpenter EPMA Overview 2013</a:t>
            </a:r>
            <a:endParaRPr lang="en-US"/>
          </a:p>
        </p:txBody>
      </p:sp>
      <p:sp>
        <p:nvSpPr>
          <p:cNvPr id="271363" name="Slide Number Placeholder 3"/>
          <p:cNvSpPr>
            <a:spLocks noGrp="1"/>
          </p:cNvSpPr>
          <p:nvPr>
            <p:ph type="sldNum" sz="quarter" idx="11"/>
          </p:nvPr>
        </p:nvSpPr>
        <p:spPr/>
        <p:txBody>
          <a:bodyPr/>
          <a:lstStyle/>
          <a:p>
            <a:fld id="{2FFEFD56-50FD-4008-BBC5-31AECDF11128}" type="slidenum">
              <a:rPr lang="en-US"/>
              <a:pPr/>
              <a:t>212</a:t>
            </a:fld>
            <a:endParaRPr lang="en-US"/>
          </a:p>
        </p:txBody>
      </p:sp>
      <p:sp>
        <p:nvSpPr>
          <p:cNvPr id="271364" name="Rectangle 2"/>
          <p:cNvSpPr>
            <a:spLocks noGrp="1" noChangeArrowheads="1"/>
          </p:cNvSpPr>
          <p:nvPr>
            <p:ph type="title"/>
          </p:nvPr>
        </p:nvSpPr>
        <p:spPr/>
        <p:txBody>
          <a:bodyPr/>
          <a:lstStyle/>
          <a:p>
            <a:r>
              <a:rPr lang="en-US" smtClean="0"/>
              <a:t>Alpha Factors in Binary Systems</a:t>
            </a:r>
          </a:p>
        </p:txBody>
      </p:sp>
      <p:sp>
        <p:nvSpPr>
          <p:cNvPr id="271365" name="Text Box 3"/>
          <p:cNvSpPr txBox="1">
            <a:spLocks noChangeArrowheads="1"/>
          </p:cNvSpPr>
          <p:nvPr/>
        </p:nvSpPr>
        <p:spPr bwMode="auto">
          <a:xfrm>
            <a:off x="2286001" y="4191001"/>
            <a:ext cx="6175428" cy="841099"/>
          </a:xfrm>
          <a:prstGeom prst="rect">
            <a:avLst/>
          </a:prstGeom>
          <a:noFill/>
          <a:ln w="12700">
            <a:noFill/>
            <a:miter lim="800000"/>
            <a:headEnd type="none" w="sm" len="sm"/>
            <a:tailEnd type="none" w="sm" len="sm"/>
          </a:ln>
        </p:spPr>
        <p:txBody>
          <a:bodyPr wrap="none" lIns="91432" tIns="45716" rIns="91432" bIns="45716">
            <a:spAutoFit/>
          </a:bodyPr>
          <a:lstStyle/>
          <a:p>
            <a:r>
              <a:rPr lang="en-US">
                <a:solidFill>
                  <a:schemeClr val="bg1"/>
                </a:solidFill>
                <a:latin typeface="Times New Roman" pitchFamily="18" charset="0"/>
                <a:cs typeface="Times New Roman" pitchFamily="18" charset="0"/>
              </a:rPr>
              <a:t>Intensity of the x-ray of element A in AB binary</a:t>
            </a:r>
          </a:p>
          <a:p>
            <a:r>
              <a:rPr lang="en-US">
                <a:solidFill>
                  <a:schemeClr val="bg1"/>
                </a:solidFill>
                <a:latin typeface="Times New Roman" pitchFamily="18" charset="0"/>
                <a:cs typeface="Times New Roman" pitchFamily="18" charset="0"/>
              </a:rPr>
              <a:t>relative to pure A</a:t>
            </a:r>
          </a:p>
        </p:txBody>
      </p:sp>
      <p:sp>
        <p:nvSpPr>
          <p:cNvPr id="271366" name="Text Box 4"/>
          <p:cNvSpPr txBox="1">
            <a:spLocks noChangeArrowheads="1"/>
          </p:cNvSpPr>
          <p:nvPr/>
        </p:nvSpPr>
        <p:spPr bwMode="auto">
          <a:xfrm>
            <a:off x="2209800" y="3200401"/>
            <a:ext cx="5318765" cy="841099"/>
          </a:xfrm>
          <a:prstGeom prst="rect">
            <a:avLst/>
          </a:prstGeom>
          <a:noFill/>
          <a:ln w="12700">
            <a:noFill/>
            <a:miter lim="800000"/>
            <a:headEnd type="none" w="sm" len="sm"/>
            <a:tailEnd type="none" w="sm" len="sm"/>
          </a:ln>
        </p:spPr>
        <p:txBody>
          <a:bodyPr wrap="none" lIns="91432" tIns="45716" rIns="91432" bIns="45716">
            <a:spAutoFit/>
          </a:bodyPr>
          <a:lstStyle/>
          <a:p>
            <a:r>
              <a:rPr lang="en-US">
                <a:solidFill>
                  <a:schemeClr val="bg1"/>
                </a:solidFill>
                <a:latin typeface="Times New Roman" pitchFamily="18" charset="0"/>
                <a:cs typeface="Times New Roman" pitchFamily="18" charset="0"/>
              </a:rPr>
              <a:t>Concentration of element A in AB binary</a:t>
            </a:r>
          </a:p>
          <a:p>
            <a:r>
              <a:rPr lang="en-US">
                <a:solidFill>
                  <a:schemeClr val="bg1"/>
                </a:solidFill>
                <a:latin typeface="Times New Roman" pitchFamily="18" charset="0"/>
                <a:cs typeface="Times New Roman" pitchFamily="18" charset="0"/>
              </a:rPr>
              <a:t>relative to pure A, as weight fraction</a:t>
            </a:r>
            <a:r>
              <a:rPr lang="en-US">
                <a:solidFill>
                  <a:schemeClr val="bg1"/>
                </a:solidFill>
                <a:latin typeface="Times New Roman" pitchFamily="18" charset="0"/>
              </a:rPr>
              <a:t> </a:t>
            </a:r>
          </a:p>
        </p:txBody>
      </p:sp>
      <p:sp>
        <p:nvSpPr>
          <p:cNvPr id="271367" name="Text Box 5"/>
          <p:cNvSpPr txBox="1">
            <a:spLocks noChangeArrowheads="1"/>
          </p:cNvSpPr>
          <p:nvPr/>
        </p:nvSpPr>
        <p:spPr bwMode="auto">
          <a:xfrm>
            <a:off x="2193926" y="5105401"/>
            <a:ext cx="6188075" cy="1215495"/>
          </a:xfrm>
          <a:prstGeom prst="rect">
            <a:avLst/>
          </a:prstGeom>
          <a:noFill/>
          <a:ln w="12700">
            <a:no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cs typeface="Times New Roman" pitchFamily="18" charset="0"/>
              </a:rPr>
              <a:t>Alpha factor for x-ray element A in AB binary</a:t>
            </a:r>
          </a:p>
          <a:p>
            <a:r>
              <a:rPr lang="en-US">
                <a:solidFill>
                  <a:schemeClr val="bg1"/>
                </a:solidFill>
                <a:latin typeface="Times New Roman" pitchFamily="18" charset="0"/>
                <a:cs typeface="Times New Roman" pitchFamily="18" charset="0"/>
              </a:rPr>
              <a:t>relative to pure A.  Determined from b intercept or slope of data on C/K vs. C plot (if linear).</a:t>
            </a:r>
            <a:endParaRPr lang="en-US">
              <a:solidFill>
                <a:schemeClr val="bg1"/>
              </a:solidFill>
            </a:endParaRPr>
          </a:p>
        </p:txBody>
      </p:sp>
      <p:grpSp>
        <p:nvGrpSpPr>
          <p:cNvPr id="271368" name="Group 6"/>
          <p:cNvGrpSpPr>
            <a:grpSpLocks noChangeAspect="1"/>
          </p:cNvGrpSpPr>
          <p:nvPr/>
        </p:nvGrpSpPr>
        <p:grpSpPr bwMode="auto">
          <a:xfrm>
            <a:off x="2370138" y="1219201"/>
            <a:ext cx="4640262" cy="1938338"/>
            <a:chOff x="1493" y="768"/>
            <a:chExt cx="2966" cy="1261"/>
          </a:xfrm>
        </p:grpSpPr>
        <p:sp>
          <p:nvSpPr>
            <p:cNvPr id="271384" name="AutoShape 7"/>
            <p:cNvSpPr>
              <a:spLocks noChangeAspect="1" noChangeArrowheads="1" noTextEdit="1"/>
            </p:cNvSpPr>
            <p:nvPr/>
          </p:nvSpPr>
          <p:spPr bwMode="auto">
            <a:xfrm>
              <a:off x="1493" y="768"/>
              <a:ext cx="2966" cy="1261"/>
            </a:xfrm>
            <a:prstGeom prst="rect">
              <a:avLst/>
            </a:prstGeom>
            <a:noFill/>
            <a:ln w="9525">
              <a:noFill/>
              <a:miter lim="800000"/>
              <a:headEnd/>
              <a:tailEnd/>
            </a:ln>
          </p:spPr>
          <p:txBody>
            <a:bodyPr/>
            <a:lstStyle/>
            <a:p>
              <a:endParaRPr lang="en-US"/>
            </a:p>
          </p:txBody>
        </p:sp>
        <p:sp>
          <p:nvSpPr>
            <p:cNvPr id="271385" name="Line 8"/>
            <p:cNvSpPr>
              <a:spLocks noChangeShapeType="1"/>
            </p:cNvSpPr>
            <p:nvPr/>
          </p:nvSpPr>
          <p:spPr bwMode="auto">
            <a:xfrm>
              <a:off x="1540" y="1191"/>
              <a:ext cx="497" cy="0"/>
            </a:xfrm>
            <a:prstGeom prst="line">
              <a:avLst/>
            </a:prstGeom>
            <a:noFill/>
            <a:ln w="19050">
              <a:solidFill>
                <a:srgbClr val="000000"/>
              </a:solidFill>
              <a:round/>
              <a:headEnd/>
              <a:tailEnd/>
            </a:ln>
          </p:spPr>
          <p:txBody>
            <a:bodyPr/>
            <a:lstStyle/>
            <a:p>
              <a:endParaRPr lang="en-US"/>
            </a:p>
          </p:txBody>
        </p:sp>
        <p:sp>
          <p:nvSpPr>
            <p:cNvPr id="271386" name="Rectangle 9"/>
            <p:cNvSpPr>
              <a:spLocks noChangeArrowheads="1"/>
            </p:cNvSpPr>
            <p:nvPr/>
          </p:nvSpPr>
          <p:spPr bwMode="auto">
            <a:xfrm>
              <a:off x="3051" y="812"/>
              <a:ext cx="153" cy="561"/>
            </a:xfrm>
            <a:prstGeom prst="rect">
              <a:avLst/>
            </a:prstGeom>
            <a:noFill/>
            <a:ln w="9525">
              <a:noFill/>
              <a:miter lim="800000"/>
              <a:headEnd/>
              <a:tailEnd/>
            </a:ln>
          </p:spPr>
          <p:txBody>
            <a:bodyPr wrap="none" lIns="0" tIns="0" rIns="0" bIns="0">
              <a:spAutoFit/>
            </a:bodyPr>
            <a:lstStyle/>
            <a:p>
              <a:pPr>
                <a:spcBef>
                  <a:spcPct val="50000"/>
                </a:spcBef>
              </a:pPr>
              <a:r>
                <a:rPr lang="en-US" sz="56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1387" name="Rectangle 10"/>
            <p:cNvSpPr>
              <a:spLocks noChangeArrowheads="1"/>
            </p:cNvSpPr>
            <p:nvPr/>
          </p:nvSpPr>
          <p:spPr bwMode="auto">
            <a:xfrm>
              <a:off x="3928" y="812"/>
              <a:ext cx="153" cy="561"/>
            </a:xfrm>
            <a:prstGeom prst="rect">
              <a:avLst/>
            </a:prstGeom>
            <a:noFill/>
            <a:ln w="9525">
              <a:noFill/>
              <a:miter lim="800000"/>
              <a:headEnd/>
              <a:tailEnd/>
            </a:ln>
          </p:spPr>
          <p:txBody>
            <a:bodyPr wrap="none" lIns="0" tIns="0" rIns="0" bIns="0">
              <a:spAutoFit/>
            </a:bodyPr>
            <a:lstStyle/>
            <a:p>
              <a:pPr>
                <a:spcBef>
                  <a:spcPct val="50000"/>
                </a:spcBef>
              </a:pPr>
              <a:r>
                <a:rPr lang="en-US" sz="56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1388" name="Rectangle 11"/>
            <p:cNvSpPr>
              <a:spLocks noChangeArrowheads="1"/>
            </p:cNvSpPr>
            <p:nvPr/>
          </p:nvSpPr>
          <p:spPr bwMode="auto">
            <a:xfrm>
              <a:off x="2413" y="1653"/>
              <a:ext cx="334" cy="350"/>
            </a:xfrm>
            <a:prstGeom prst="rect">
              <a:avLst/>
            </a:prstGeom>
            <a:noFill/>
            <a:ln w="9525">
              <a:noFill/>
              <a:miter lim="800000"/>
              <a:headEnd/>
              <a:tailEnd/>
            </a:ln>
          </p:spPr>
          <p:txBody>
            <a:bodyPr wrap="none" lIns="0" tIns="0" rIns="0" bIns="0">
              <a:spAutoFit/>
            </a:bodyPr>
            <a:lstStyle/>
            <a:p>
              <a:pPr>
                <a:spcBef>
                  <a:spcPct val="50000"/>
                </a:spcBef>
              </a:pPr>
              <a:r>
                <a:rPr lang="en-US" sz="3500" i="1" dirty="0" err="1">
                  <a:solidFill>
                    <a:srgbClr val="000000"/>
                  </a:solidFill>
                  <a:latin typeface="Times New Roman" pitchFamily="18" charset="0"/>
                </a:rPr>
                <a:t>mx</a:t>
              </a:r>
              <a:endParaRPr lang="en-US" baseline="-25000" dirty="0">
                <a:solidFill>
                  <a:schemeClr val="bg1"/>
                </a:solidFill>
                <a:latin typeface="Times New Roman" pitchFamily="18" charset="0"/>
              </a:endParaRPr>
            </a:p>
          </p:txBody>
        </p:sp>
        <p:sp>
          <p:nvSpPr>
            <p:cNvPr id="271389" name="Rectangle 12"/>
            <p:cNvSpPr>
              <a:spLocks noChangeArrowheads="1"/>
            </p:cNvSpPr>
            <p:nvPr/>
          </p:nvSpPr>
          <p:spPr bwMode="auto">
            <a:xfrm>
              <a:off x="1998" y="1653"/>
              <a:ext cx="143" cy="350"/>
            </a:xfrm>
            <a:prstGeom prst="rect">
              <a:avLst/>
            </a:prstGeom>
            <a:noFill/>
            <a:ln w="9525">
              <a:noFill/>
              <a:miter lim="800000"/>
              <a:headEnd/>
              <a:tailEnd/>
            </a:ln>
          </p:spPr>
          <p:txBody>
            <a:bodyPr wrap="none" lIns="0" tIns="0" rIns="0" bIns="0">
              <a:spAutoFit/>
            </a:bodyPr>
            <a:lstStyle/>
            <a:p>
              <a:pPr>
                <a:spcBef>
                  <a:spcPct val="50000"/>
                </a:spcBef>
              </a:pPr>
              <a:r>
                <a:rPr lang="en-US" sz="3500" i="1" dirty="0">
                  <a:solidFill>
                    <a:srgbClr val="000000"/>
                  </a:solidFill>
                  <a:latin typeface="Times New Roman" pitchFamily="18" charset="0"/>
                </a:rPr>
                <a:t>b</a:t>
              </a:r>
              <a:endParaRPr lang="en-US" baseline="-25000" dirty="0">
                <a:solidFill>
                  <a:schemeClr val="bg1"/>
                </a:solidFill>
                <a:latin typeface="Times New Roman" pitchFamily="18" charset="0"/>
              </a:endParaRPr>
            </a:p>
          </p:txBody>
        </p:sp>
        <p:sp>
          <p:nvSpPr>
            <p:cNvPr id="271390" name="Rectangle 13"/>
            <p:cNvSpPr>
              <a:spLocks noChangeArrowheads="1"/>
            </p:cNvSpPr>
            <p:nvPr/>
          </p:nvSpPr>
          <p:spPr bwMode="auto">
            <a:xfrm>
              <a:off x="1564" y="1653"/>
              <a:ext cx="127" cy="350"/>
            </a:xfrm>
            <a:prstGeom prst="rect">
              <a:avLst/>
            </a:prstGeom>
            <a:noFill/>
            <a:ln w="9525">
              <a:noFill/>
              <a:miter lim="800000"/>
              <a:headEnd/>
              <a:tailEnd/>
            </a:ln>
          </p:spPr>
          <p:txBody>
            <a:bodyPr wrap="none" lIns="0" tIns="0" rIns="0" bIns="0">
              <a:spAutoFit/>
            </a:bodyPr>
            <a:lstStyle/>
            <a:p>
              <a:pPr>
                <a:spcBef>
                  <a:spcPct val="50000"/>
                </a:spcBef>
              </a:pPr>
              <a:r>
                <a:rPr lang="en-US" sz="3500" i="1" dirty="0">
                  <a:solidFill>
                    <a:srgbClr val="000000"/>
                  </a:solidFill>
                  <a:latin typeface="Times New Roman" pitchFamily="18" charset="0"/>
                </a:rPr>
                <a:t>y</a:t>
              </a:r>
              <a:endParaRPr lang="en-US" baseline="-25000" dirty="0">
                <a:solidFill>
                  <a:schemeClr val="bg1"/>
                </a:solidFill>
                <a:latin typeface="Times New Roman" pitchFamily="18" charset="0"/>
              </a:endParaRPr>
            </a:p>
          </p:txBody>
        </p:sp>
        <p:sp>
          <p:nvSpPr>
            <p:cNvPr id="271391" name="Rectangle 14"/>
            <p:cNvSpPr>
              <a:spLocks noChangeArrowheads="1"/>
            </p:cNvSpPr>
            <p:nvPr/>
          </p:nvSpPr>
          <p:spPr bwMode="auto">
            <a:xfrm>
              <a:off x="3987" y="1011"/>
              <a:ext cx="299" cy="350"/>
            </a:xfrm>
            <a:prstGeom prst="rect">
              <a:avLst/>
            </a:prstGeom>
            <a:noFill/>
            <a:ln w="9525">
              <a:noFill/>
              <a:miter lim="800000"/>
              <a:headEnd/>
              <a:tailEnd/>
            </a:ln>
          </p:spPr>
          <p:txBody>
            <a:bodyPr lIns="0" tIns="0" rIns="0" bIns="0">
              <a:spAutoFit/>
            </a:bodyPr>
            <a:lstStyle/>
            <a:p>
              <a:pPr>
                <a:spcBef>
                  <a:spcPct val="50000"/>
                </a:spcBef>
              </a:pPr>
              <a:r>
                <a:rPr lang="en-US" sz="3500" i="1" dirty="0">
                  <a:solidFill>
                    <a:srgbClr val="000000"/>
                  </a:solidFill>
                  <a:latin typeface="Times New Roman" pitchFamily="18" charset="0"/>
                </a:rPr>
                <a:t> C</a:t>
              </a:r>
              <a:endParaRPr lang="en-US" baseline="-25000" dirty="0">
                <a:solidFill>
                  <a:schemeClr val="bg1"/>
                </a:solidFill>
                <a:latin typeface="Times New Roman" pitchFamily="18" charset="0"/>
              </a:endParaRPr>
            </a:p>
          </p:txBody>
        </p:sp>
        <p:sp>
          <p:nvSpPr>
            <p:cNvPr id="271392" name="Rectangle 15"/>
            <p:cNvSpPr>
              <a:spLocks noChangeArrowheads="1"/>
            </p:cNvSpPr>
            <p:nvPr/>
          </p:nvSpPr>
          <p:spPr bwMode="auto">
            <a:xfrm>
              <a:off x="1567" y="1229"/>
              <a:ext cx="192" cy="350"/>
            </a:xfrm>
            <a:prstGeom prst="rect">
              <a:avLst/>
            </a:prstGeom>
            <a:noFill/>
            <a:ln w="9525">
              <a:noFill/>
              <a:miter lim="800000"/>
              <a:headEnd/>
              <a:tailEnd/>
            </a:ln>
          </p:spPr>
          <p:txBody>
            <a:bodyPr wrap="none" lIns="0" tIns="0" rIns="0" bIns="0">
              <a:spAutoFit/>
            </a:bodyPr>
            <a:lstStyle/>
            <a:p>
              <a:pPr>
                <a:spcBef>
                  <a:spcPct val="50000"/>
                </a:spcBef>
              </a:pPr>
              <a:r>
                <a:rPr lang="en-US" sz="3500" i="1" dirty="0">
                  <a:solidFill>
                    <a:srgbClr val="000000"/>
                  </a:solidFill>
                  <a:latin typeface="Times New Roman" pitchFamily="18" charset="0"/>
                </a:rPr>
                <a:t>K</a:t>
              </a:r>
              <a:endParaRPr lang="en-US" baseline="-25000" dirty="0">
                <a:solidFill>
                  <a:schemeClr val="bg1"/>
                </a:solidFill>
                <a:latin typeface="Times New Roman" pitchFamily="18" charset="0"/>
              </a:endParaRPr>
            </a:p>
          </p:txBody>
        </p:sp>
        <p:sp>
          <p:nvSpPr>
            <p:cNvPr id="271393" name="Rectangle 16"/>
            <p:cNvSpPr>
              <a:spLocks noChangeArrowheads="1"/>
            </p:cNvSpPr>
            <p:nvPr/>
          </p:nvSpPr>
          <p:spPr bwMode="auto">
            <a:xfrm>
              <a:off x="1563" y="835"/>
              <a:ext cx="192" cy="350"/>
            </a:xfrm>
            <a:prstGeom prst="rect">
              <a:avLst/>
            </a:prstGeom>
            <a:noFill/>
            <a:ln w="9525">
              <a:noFill/>
              <a:miter lim="800000"/>
              <a:headEnd/>
              <a:tailEnd/>
            </a:ln>
          </p:spPr>
          <p:txBody>
            <a:bodyPr wrap="none" lIns="0" tIns="0" rIns="0" bIns="0">
              <a:spAutoFit/>
            </a:bodyPr>
            <a:lstStyle/>
            <a:p>
              <a:pPr>
                <a:spcBef>
                  <a:spcPct val="50000"/>
                </a:spcBef>
              </a:pPr>
              <a:r>
                <a:rPr lang="en-US" sz="35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71394" name="Rectangle 17"/>
            <p:cNvSpPr>
              <a:spLocks noChangeArrowheads="1"/>
            </p:cNvSpPr>
            <p:nvPr/>
          </p:nvSpPr>
          <p:spPr bwMode="auto">
            <a:xfrm>
              <a:off x="4219" y="990"/>
              <a:ext cx="101"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395" name="Rectangle 18"/>
            <p:cNvSpPr>
              <a:spLocks noChangeArrowheads="1"/>
            </p:cNvSpPr>
            <p:nvPr/>
          </p:nvSpPr>
          <p:spPr bwMode="auto">
            <a:xfrm>
              <a:off x="4196" y="1185"/>
              <a:ext cx="202"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396" name="Rectangle 19"/>
            <p:cNvSpPr>
              <a:spLocks noChangeArrowheads="1"/>
            </p:cNvSpPr>
            <p:nvPr/>
          </p:nvSpPr>
          <p:spPr bwMode="auto">
            <a:xfrm>
              <a:off x="3701" y="990"/>
              <a:ext cx="101"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397" name="Rectangle 20"/>
            <p:cNvSpPr>
              <a:spLocks noChangeArrowheads="1"/>
            </p:cNvSpPr>
            <p:nvPr/>
          </p:nvSpPr>
          <p:spPr bwMode="auto">
            <a:xfrm>
              <a:off x="3680" y="1185"/>
              <a:ext cx="202"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398" name="Rectangle 21"/>
            <p:cNvSpPr>
              <a:spLocks noChangeArrowheads="1"/>
            </p:cNvSpPr>
            <p:nvPr/>
          </p:nvSpPr>
          <p:spPr bwMode="auto">
            <a:xfrm>
              <a:off x="2559" y="990"/>
              <a:ext cx="101"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399" name="Rectangle 22"/>
            <p:cNvSpPr>
              <a:spLocks noChangeArrowheads="1"/>
            </p:cNvSpPr>
            <p:nvPr/>
          </p:nvSpPr>
          <p:spPr bwMode="auto">
            <a:xfrm>
              <a:off x="2538" y="1185"/>
              <a:ext cx="202"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400" name="Rectangle 23"/>
            <p:cNvSpPr>
              <a:spLocks noChangeArrowheads="1"/>
            </p:cNvSpPr>
            <p:nvPr/>
          </p:nvSpPr>
          <p:spPr bwMode="auto">
            <a:xfrm>
              <a:off x="1809" y="1207"/>
              <a:ext cx="101"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401" name="Rectangle 24"/>
            <p:cNvSpPr>
              <a:spLocks noChangeArrowheads="1"/>
            </p:cNvSpPr>
            <p:nvPr/>
          </p:nvSpPr>
          <p:spPr bwMode="auto">
            <a:xfrm>
              <a:off x="1786" y="1403"/>
              <a:ext cx="202"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402" name="Rectangle 25"/>
            <p:cNvSpPr>
              <a:spLocks noChangeArrowheads="1"/>
            </p:cNvSpPr>
            <p:nvPr/>
          </p:nvSpPr>
          <p:spPr bwMode="auto">
            <a:xfrm>
              <a:off x="1795" y="813"/>
              <a:ext cx="101"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403" name="Rectangle 26"/>
            <p:cNvSpPr>
              <a:spLocks noChangeArrowheads="1"/>
            </p:cNvSpPr>
            <p:nvPr/>
          </p:nvSpPr>
          <p:spPr bwMode="auto">
            <a:xfrm>
              <a:off x="1773" y="1009"/>
              <a:ext cx="202" cy="201"/>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404" name="Rectangle 27"/>
            <p:cNvSpPr>
              <a:spLocks noChangeArrowheads="1"/>
            </p:cNvSpPr>
            <p:nvPr/>
          </p:nvSpPr>
          <p:spPr bwMode="auto">
            <a:xfrm>
              <a:off x="2197" y="1621"/>
              <a:ext cx="158" cy="350"/>
            </a:xfrm>
            <a:prstGeom prst="rect">
              <a:avLst/>
            </a:prstGeom>
            <a:noFill/>
            <a:ln w="9525">
              <a:noFill/>
              <a:miter lim="800000"/>
              <a:headEnd/>
              <a:tailEnd/>
            </a:ln>
          </p:spPr>
          <p:txBody>
            <a:bodyPr wrap="none" lIns="0" tIns="0" rIns="0" bIns="0">
              <a:spAutoFit/>
            </a:bodyPr>
            <a:lstStyle/>
            <a:p>
              <a:pPr>
                <a:spcBef>
                  <a:spcPct val="50000"/>
                </a:spcBef>
              </a:pPr>
              <a:r>
                <a:rPr lang="en-US" sz="35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1405" name="Rectangle 28"/>
            <p:cNvSpPr>
              <a:spLocks noChangeArrowheads="1"/>
            </p:cNvSpPr>
            <p:nvPr/>
          </p:nvSpPr>
          <p:spPr bwMode="auto">
            <a:xfrm>
              <a:off x="1774" y="1621"/>
              <a:ext cx="158" cy="350"/>
            </a:xfrm>
            <a:prstGeom prst="rect">
              <a:avLst/>
            </a:prstGeom>
            <a:noFill/>
            <a:ln w="9525">
              <a:noFill/>
              <a:miter lim="800000"/>
              <a:headEnd/>
              <a:tailEnd/>
            </a:ln>
          </p:spPr>
          <p:txBody>
            <a:bodyPr wrap="none" lIns="0" tIns="0" rIns="0" bIns="0">
              <a:spAutoFit/>
            </a:bodyPr>
            <a:lstStyle/>
            <a:p>
              <a:pPr>
                <a:spcBef>
                  <a:spcPct val="50000"/>
                </a:spcBef>
              </a:pPr>
              <a:r>
                <a:rPr lang="en-US" sz="35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1406" name="Rectangle 29"/>
            <p:cNvSpPr>
              <a:spLocks noChangeArrowheads="1"/>
            </p:cNvSpPr>
            <p:nvPr/>
          </p:nvSpPr>
          <p:spPr bwMode="auto">
            <a:xfrm>
              <a:off x="3277" y="979"/>
              <a:ext cx="158" cy="350"/>
            </a:xfrm>
            <a:prstGeom prst="rect">
              <a:avLst/>
            </a:prstGeom>
            <a:noFill/>
            <a:ln w="9525">
              <a:noFill/>
              <a:miter lim="800000"/>
              <a:headEnd/>
              <a:tailEnd/>
            </a:ln>
          </p:spPr>
          <p:txBody>
            <a:bodyPr wrap="none" lIns="0" tIns="0" rIns="0" bIns="0">
              <a:spAutoFit/>
            </a:bodyPr>
            <a:lstStyle/>
            <a:p>
              <a:pPr>
                <a:spcBef>
                  <a:spcPct val="50000"/>
                </a:spcBef>
              </a:pPr>
              <a:r>
                <a:rPr lang="en-US" sz="35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1407" name="Rectangle 30"/>
            <p:cNvSpPr>
              <a:spLocks noChangeArrowheads="1"/>
            </p:cNvSpPr>
            <p:nvPr/>
          </p:nvSpPr>
          <p:spPr bwMode="auto">
            <a:xfrm>
              <a:off x="2834" y="979"/>
              <a:ext cx="158" cy="350"/>
            </a:xfrm>
            <a:prstGeom prst="rect">
              <a:avLst/>
            </a:prstGeom>
            <a:noFill/>
            <a:ln w="9525">
              <a:noFill/>
              <a:miter lim="800000"/>
              <a:headEnd/>
              <a:tailEnd/>
            </a:ln>
          </p:spPr>
          <p:txBody>
            <a:bodyPr wrap="none" lIns="0" tIns="0" rIns="0" bIns="0">
              <a:spAutoFit/>
            </a:bodyPr>
            <a:lstStyle/>
            <a:p>
              <a:pPr>
                <a:spcBef>
                  <a:spcPct val="50000"/>
                </a:spcBef>
              </a:pPr>
              <a:r>
                <a:rPr lang="en-US" sz="35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1408" name="Rectangle 31"/>
            <p:cNvSpPr>
              <a:spLocks noChangeArrowheads="1"/>
            </p:cNvSpPr>
            <p:nvPr/>
          </p:nvSpPr>
          <p:spPr bwMode="auto">
            <a:xfrm>
              <a:off x="2121" y="979"/>
              <a:ext cx="158" cy="350"/>
            </a:xfrm>
            <a:prstGeom prst="rect">
              <a:avLst/>
            </a:prstGeom>
            <a:noFill/>
            <a:ln w="9525">
              <a:noFill/>
              <a:miter lim="800000"/>
              <a:headEnd/>
              <a:tailEnd/>
            </a:ln>
          </p:spPr>
          <p:txBody>
            <a:bodyPr wrap="none" lIns="0" tIns="0" rIns="0" bIns="0">
              <a:spAutoFit/>
            </a:bodyPr>
            <a:lstStyle/>
            <a:p>
              <a:pPr>
                <a:spcBef>
                  <a:spcPct val="50000"/>
                </a:spcBef>
              </a:pPr>
              <a:r>
                <a:rPr lang="en-US" sz="35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1409" name="Rectangle 32"/>
            <p:cNvSpPr>
              <a:spLocks noChangeArrowheads="1"/>
            </p:cNvSpPr>
            <p:nvPr/>
          </p:nvSpPr>
          <p:spPr bwMode="auto">
            <a:xfrm>
              <a:off x="3469" y="979"/>
              <a:ext cx="181" cy="349"/>
            </a:xfrm>
            <a:prstGeom prst="rect">
              <a:avLst/>
            </a:prstGeom>
            <a:noFill/>
            <a:ln w="9525">
              <a:noFill/>
              <a:miter lim="800000"/>
              <a:headEnd/>
              <a:tailEnd/>
            </a:ln>
          </p:spPr>
          <p:txBody>
            <a:bodyPr wrap="none" lIns="0" tIns="0" rIns="0" bIns="0">
              <a:spAutoFit/>
            </a:bodyPr>
            <a:lstStyle/>
            <a:p>
              <a:pPr>
                <a:spcBef>
                  <a:spcPct val="50000"/>
                </a:spcBef>
              </a:pPr>
              <a:r>
                <a:rPr lang="en-US" sz="3500" i="1" dirty="0">
                  <a:solidFill>
                    <a:srgbClr val="000000"/>
                  </a:solidFill>
                  <a:latin typeface="Symbol" pitchFamily="18" charset="2"/>
                </a:rPr>
                <a:t>a</a:t>
              </a:r>
              <a:endParaRPr lang="en-US" baseline="-25000" dirty="0">
                <a:solidFill>
                  <a:schemeClr val="bg1"/>
                </a:solidFill>
                <a:latin typeface="Times New Roman" pitchFamily="18" charset="0"/>
              </a:endParaRPr>
            </a:p>
          </p:txBody>
        </p:sp>
        <p:sp>
          <p:nvSpPr>
            <p:cNvPr id="271410" name="Rectangle 33"/>
            <p:cNvSpPr>
              <a:spLocks noChangeArrowheads="1"/>
            </p:cNvSpPr>
            <p:nvPr/>
          </p:nvSpPr>
          <p:spPr bwMode="auto">
            <a:xfrm>
              <a:off x="2327" y="979"/>
              <a:ext cx="181" cy="350"/>
            </a:xfrm>
            <a:prstGeom prst="rect">
              <a:avLst/>
            </a:prstGeom>
            <a:noFill/>
            <a:ln w="9525">
              <a:noFill/>
              <a:miter lim="800000"/>
              <a:headEnd/>
              <a:tailEnd/>
            </a:ln>
          </p:spPr>
          <p:txBody>
            <a:bodyPr wrap="none" lIns="0" tIns="0" rIns="0" bIns="0">
              <a:spAutoFit/>
            </a:bodyPr>
            <a:lstStyle/>
            <a:p>
              <a:pPr>
                <a:spcBef>
                  <a:spcPct val="50000"/>
                </a:spcBef>
              </a:pPr>
              <a:r>
                <a:rPr lang="en-US" sz="3500" i="1" dirty="0">
                  <a:solidFill>
                    <a:srgbClr val="000000"/>
                  </a:solidFill>
                  <a:latin typeface="Symbol" pitchFamily="18" charset="2"/>
                </a:rPr>
                <a:t>a</a:t>
              </a:r>
              <a:endParaRPr lang="en-US" baseline="-25000" dirty="0">
                <a:solidFill>
                  <a:schemeClr val="bg1"/>
                </a:solidFill>
                <a:latin typeface="Times New Roman" pitchFamily="18" charset="0"/>
              </a:endParaRPr>
            </a:p>
          </p:txBody>
        </p:sp>
        <p:sp>
          <p:nvSpPr>
            <p:cNvPr id="271411" name="Rectangle 34"/>
            <p:cNvSpPr>
              <a:spLocks noChangeArrowheads="1"/>
            </p:cNvSpPr>
            <p:nvPr/>
          </p:nvSpPr>
          <p:spPr bwMode="auto">
            <a:xfrm>
              <a:off x="3099" y="1011"/>
              <a:ext cx="143" cy="350"/>
            </a:xfrm>
            <a:prstGeom prst="rect">
              <a:avLst/>
            </a:prstGeom>
            <a:noFill/>
            <a:ln w="9525">
              <a:noFill/>
              <a:miter lim="800000"/>
              <a:headEnd/>
              <a:tailEnd/>
            </a:ln>
          </p:spPr>
          <p:txBody>
            <a:bodyPr wrap="none" lIns="0" tIns="0" rIns="0" bIns="0">
              <a:spAutoFit/>
            </a:bodyPr>
            <a:lstStyle/>
            <a:p>
              <a:pPr>
                <a:spcBef>
                  <a:spcPct val="50000"/>
                </a:spcBef>
              </a:pPr>
              <a:r>
                <a:rPr lang="en-US" sz="3500" dirty="0">
                  <a:solidFill>
                    <a:srgbClr val="000000"/>
                  </a:solidFill>
                  <a:latin typeface="Times New Roman" pitchFamily="18" charset="0"/>
                </a:rPr>
                <a:t>1</a:t>
              </a:r>
              <a:endParaRPr lang="en-US" baseline="-25000" dirty="0">
                <a:solidFill>
                  <a:schemeClr val="bg1"/>
                </a:solidFill>
                <a:latin typeface="Times New Roman" pitchFamily="18" charset="0"/>
              </a:endParaRPr>
            </a:p>
          </p:txBody>
        </p:sp>
      </p:grpSp>
      <p:grpSp>
        <p:nvGrpSpPr>
          <p:cNvPr id="271369" name="Group 35"/>
          <p:cNvGrpSpPr>
            <a:grpSpLocks noChangeAspect="1"/>
          </p:cNvGrpSpPr>
          <p:nvPr/>
        </p:nvGrpSpPr>
        <p:grpSpPr bwMode="auto">
          <a:xfrm>
            <a:off x="1371600" y="3200399"/>
            <a:ext cx="838200" cy="731838"/>
            <a:chOff x="864" y="2016"/>
            <a:chExt cx="528" cy="461"/>
          </a:xfrm>
        </p:grpSpPr>
        <p:sp>
          <p:nvSpPr>
            <p:cNvPr id="271380" name="AutoShape 36"/>
            <p:cNvSpPr>
              <a:spLocks noChangeAspect="1" noChangeArrowheads="1" noTextEdit="1"/>
            </p:cNvSpPr>
            <p:nvPr/>
          </p:nvSpPr>
          <p:spPr bwMode="auto">
            <a:xfrm>
              <a:off x="864" y="2016"/>
              <a:ext cx="528" cy="453"/>
            </a:xfrm>
            <a:prstGeom prst="rect">
              <a:avLst/>
            </a:prstGeom>
            <a:noFill/>
            <a:ln w="9525">
              <a:noFill/>
              <a:miter lim="800000"/>
              <a:headEnd/>
              <a:tailEnd/>
            </a:ln>
          </p:spPr>
          <p:txBody>
            <a:bodyPr/>
            <a:lstStyle/>
            <a:p>
              <a:endParaRPr lang="en-US"/>
            </a:p>
          </p:txBody>
        </p:sp>
        <p:sp>
          <p:nvSpPr>
            <p:cNvPr id="271381" name="Rectangle 37"/>
            <p:cNvSpPr>
              <a:spLocks noChangeArrowheads="1"/>
            </p:cNvSpPr>
            <p:nvPr/>
          </p:nvSpPr>
          <p:spPr bwMode="auto">
            <a:xfrm>
              <a:off x="1147" y="2051"/>
              <a:ext cx="110" cy="215"/>
            </a:xfrm>
            <a:prstGeom prst="rect">
              <a:avLst/>
            </a:prstGeom>
            <a:noFill/>
            <a:ln w="9525">
              <a:noFill/>
              <a:miter lim="800000"/>
              <a:headEnd/>
              <a:tailEnd/>
            </a:ln>
          </p:spPr>
          <p:txBody>
            <a:bodyPr wrap="none" lIns="0" tIns="0" rIns="0" bIns="0">
              <a:spAutoFit/>
            </a:bodyPr>
            <a:lstStyle/>
            <a:p>
              <a:pPr>
                <a:spcBef>
                  <a:spcPct val="50000"/>
                </a:spcBef>
              </a:pPr>
              <a:r>
                <a:rPr lang="en-US" sz="22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382" name="Rectangle 38"/>
            <p:cNvSpPr>
              <a:spLocks noChangeArrowheads="1"/>
            </p:cNvSpPr>
            <p:nvPr/>
          </p:nvSpPr>
          <p:spPr bwMode="auto">
            <a:xfrm>
              <a:off x="1121" y="2262"/>
              <a:ext cx="220" cy="215"/>
            </a:xfrm>
            <a:prstGeom prst="rect">
              <a:avLst/>
            </a:prstGeom>
            <a:noFill/>
            <a:ln w="9525">
              <a:noFill/>
              <a:miter lim="800000"/>
              <a:headEnd/>
              <a:tailEnd/>
            </a:ln>
          </p:spPr>
          <p:txBody>
            <a:bodyPr wrap="none" lIns="0" tIns="0" rIns="0" bIns="0">
              <a:spAutoFit/>
            </a:bodyPr>
            <a:lstStyle/>
            <a:p>
              <a:pPr>
                <a:spcBef>
                  <a:spcPct val="50000"/>
                </a:spcBef>
              </a:pPr>
              <a:r>
                <a:rPr lang="en-US" sz="22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383" name="Rectangle 39"/>
            <p:cNvSpPr>
              <a:spLocks noChangeArrowheads="1"/>
            </p:cNvSpPr>
            <p:nvPr/>
          </p:nvSpPr>
          <p:spPr bwMode="auto">
            <a:xfrm>
              <a:off x="900" y="2074"/>
              <a:ext cx="205" cy="369"/>
            </a:xfrm>
            <a:prstGeom prst="rect">
              <a:avLst/>
            </a:prstGeom>
            <a:noFill/>
            <a:ln w="9525">
              <a:noFill/>
              <a:miter lim="800000"/>
              <a:headEnd/>
              <a:tailEnd/>
            </a:ln>
          </p:spPr>
          <p:txBody>
            <a:bodyPr wrap="none" lIns="0" tIns="0" rIns="0" bIns="0">
              <a:spAutoFit/>
            </a:bodyPr>
            <a:lstStyle/>
            <a:p>
              <a:pPr>
                <a:spcBef>
                  <a:spcPct val="50000"/>
                </a:spcBef>
              </a:pPr>
              <a:r>
                <a:rPr lang="en-US" sz="38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grpSp>
      <p:grpSp>
        <p:nvGrpSpPr>
          <p:cNvPr id="271370" name="Group 40"/>
          <p:cNvGrpSpPr>
            <a:grpSpLocks noChangeAspect="1"/>
          </p:cNvGrpSpPr>
          <p:nvPr/>
        </p:nvGrpSpPr>
        <p:grpSpPr bwMode="auto">
          <a:xfrm>
            <a:off x="1371600" y="4191002"/>
            <a:ext cx="914400" cy="763589"/>
            <a:chOff x="864" y="2640"/>
            <a:chExt cx="576" cy="481"/>
          </a:xfrm>
        </p:grpSpPr>
        <p:sp>
          <p:nvSpPr>
            <p:cNvPr id="271376" name="AutoShape 41"/>
            <p:cNvSpPr>
              <a:spLocks noChangeAspect="1" noChangeArrowheads="1" noTextEdit="1"/>
            </p:cNvSpPr>
            <p:nvPr/>
          </p:nvSpPr>
          <p:spPr bwMode="auto">
            <a:xfrm>
              <a:off x="864" y="2640"/>
              <a:ext cx="576" cy="471"/>
            </a:xfrm>
            <a:prstGeom prst="rect">
              <a:avLst/>
            </a:prstGeom>
            <a:noFill/>
            <a:ln w="9525">
              <a:noFill/>
              <a:miter lim="800000"/>
              <a:headEnd/>
              <a:tailEnd/>
            </a:ln>
          </p:spPr>
          <p:txBody>
            <a:bodyPr/>
            <a:lstStyle/>
            <a:p>
              <a:endParaRPr lang="en-US"/>
            </a:p>
          </p:txBody>
        </p:sp>
        <p:sp>
          <p:nvSpPr>
            <p:cNvPr id="271377" name="Rectangle 42"/>
            <p:cNvSpPr>
              <a:spLocks noChangeArrowheads="1"/>
            </p:cNvSpPr>
            <p:nvPr/>
          </p:nvSpPr>
          <p:spPr bwMode="auto">
            <a:xfrm>
              <a:off x="1193" y="2676"/>
              <a:ext cx="115" cy="226"/>
            </a:xfrm>
            <a:prstGeom prst="rect">
              <a:avLst/>
            </a:prstGeom>
            <a:noFill/>
            <a:ln w="9525">
              <a:noFill/>
              <a:miter lim="800000"/>
              <a:headEnd/>
              <a:tailEnd/>
            </a:ln>
          </p:spPr>
          <p:txBody>
            <a:bodyPr wrap="none" lIns="0" tIns="0" rIns="0" bIns="0">
              <a:spAutoFit/>
            </a:bodyPr>
            <a:lstStyle/>
            <a:p>
              <a:pPr>
                <a:spcBef>
                  <a:spcPct val="50000"/>
                </a:spcBef>
              </a:pPr>
              <a:r>
                <a:rPr lang="en-US" sz="23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378" name="Rectangle 43"/>
            <p:cNvSpPr>
              <a:spLocks noChangeArrowheads="1"/>
            </p:cNvSpPr>
            <p:nvPr/>
          </p:nvSpPr>
          <p:spPr bwMode="auto">
            <a:xfrm>
              <a:off x="1166" y="2895"/>
              <a:ext cx="231" cy="226"/>
            </a:xfrm>
            <a:prstGeom prst="rect">
              <a:avLst/>
            </a:prstGeom>
            <a:noFill/>
            <a:ln w="9525">
              <a:noFill/>
              <a:miter lim="800000"/>
              <a:headEnd/>
              <a:tailEnd/>
            </a:ln>
          </p:spPr>
          <p:txBody>
            <a:bodyPr wrap="none" lIns="0" tIns="0" rIns="0" bIns="0">
              <a:spAutoFit/>
            </a:bodyPr>
            <a:lstStyle/>
            <a:p>
              <a:pPr>
                <a:spcBef>
                  <a:spcPct val="50000"/>
                </a:spcBef>
              </a:pPr>
              <a:r>
                <a:rPr lang="en-US" sz="23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379" name="Rectangle 44"/>
            <p:cNvSpPr>
              <a:spLocks noChangeArrowheads="1"/>
            </p:cNvSpPr>
            <p:nvPr/>
          </p:nvSpPr>
          <p:spPr bwMode="auto">
            <a:xfrm>
              <a:off x="921" y="2700"/>
              <a:ext cx="211" cy="379"/>
            </a:xfrm>
            <a:prstGeom prst="rect">
              <a:avLst/>
            </a:prstGeom>
            <a:noFill/>
            <a:ln w="9525">
              <a:noFill/>
              <a:miter lim="800000"/>
              <a:headEnd/>
              <a:tailEnd/>
            </a:ln>
          </p:spPr>
          <p:txBody>
            <a:bodyPr wrap="none" lIns="0" tIns="0" rIns="0" bIns="0">
              <a:spAutoFit/>
            </a:bodyPr>
            <a:lstStyle/>
            <a:p>
              <a:pPr>
                <a:spcBef>
                  <a:spcPct val="50000"/>
                </a:spcBef>
              </a:pPr>
              <a:r>
                <a:rPr lang="en-US" sz="3900" i="1" dirty="0">
                  <a:solidFill>
                    <a:srgbClr val="000000"/>
                  </a:solidFill>
                  <a:latin typeface="Times New Roman" pitchFamily="18" charset="0"/>
                </a:rPr>
                <a:t>K</a:t>
              </a:r>
              <a:endParaRPr lang="en-US" baseline="-25000" dirty="0">
                <a:solidFill>
                  <a:schemeClr val="bg1"/>
                </a:solidFill>
                <a:latin typeface="Times New Roman" pitchFamily="18" charset="0"/>
              </a:endParaRPr>
            </a:p>
          </p:txBody>
        </p:sp>
      </p:grpSp>
      <p:grpSp>
        <p:nvGrpSpPr>
          <p:cNvPr id="271371" name="Group 45"/>
          <p:cNvGrpSpPr>
            <a:grpSpLocks noChangeAspect="1"/>
          </p:cNvGrpSpPr>
          <p:nvPr/>
        </p:nvGrpSpPr>
        <p:grpSpPr bwMode="auto">
          <a:xfrm>
            <a:off x="1371600" y="5216520"/>
            <a:ext cx="742950" cy="654049"/>
            <a:chOff x="864" y="3286"/>
            <a:chExt cx="468" cy="412"/>
          </a:xfrm>
        </p:grpSpPr>
        <p:sp>
          <p:nvSpPr>
            <p:cNvPr id="271372" name="AutoShape 46"/>
            <p:cNvSpPr>
              <a:spLocks noChangeAspect="1" noChangeArrowheads="1" noTextEdit="1"/>
            </p:cNvSpPr>
            <p:nvPr/>
          </p:nvSpPr>
          <p:spPr bwMode="auto">
            <a:xfrm>
              <a:off x="864" y="3286"/>
              <a:ext cx="468" cy="401"/>
            </a:xfrm>
            <a:prstGeom prst="rect">
              <a:avLst/>
            </a:prstGeom>
            <a:noFill/>
            <a:ln w="9525">
              <a:noFill/>
              <a:miter lim="800000"/>
              <a:headEnd/>
              <a:tailEnd/>
            </a:ln>
          </p:spPr>
          <p:txBody>
            <a:bodyPr/>
            <a:lstStyle/>
            <a:p>
              <a:endParaRPr lang="en-US"/>
            </a:p>
          </p:txBody>
        </p:sp>
        <p:sp>
          <p:nvSpPr>
            <p:cNvPr id="271373" name="Rectangle 47"/>
            <p:cNvSpPr>
              <a:spLocks noChangeArrowheads="1"/>
            </p:cNvSpPr>
            <p:nvPr/>
          </p:nvSpPr>
          <p:spPr bwMode="auto">
            <a:xfrm>
              <a:off x="1102" y="3317"/>
              <a:ext cx="99" cy="195"/>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1374" name="Rectangle 48"/>
            <p:cNvSpPr>
              <a:spLocks noChangeArrowheads="1"/>
            </p:cNvSpPr>
            <p:nvPr/>
          </p:nvSpPr>
          <p:spPr bwMode="auto">
            <a:xfrm>
              <a:off x="1082" y="3503"/>
              <a:ext cx="199" cy="195"/>
            </a:xfrm>
            <a:prstGeom prst="rect">
              <a:avLst/>
            </a:prstGeom>
            <a:noFill/>
            <a:ln w="9525">
              <a:noFill/>
              <a:miter lim="800000"/>
              <a:headEnd/>
              <a:tailEnd/>
            </a:ln>
          </p:spPr>
          <p:txBody>
            <a:bodyPr wrap="none" lIns="0" tIns="0" rIns="0" bIns="0">
              <a:spAutoFit/>
            </a:bodyPr>
            <a:lstStyle/>
            <a:p>
              <a:pPr>
                <a:spcBef>
                  <a:spcPct val="50000"/>
                </a:spcBef>
              </a:pPr>
              <a:r>
                <a:rPr lang="en-US" sz="20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1375" name="Rectangle 49"/>
            <p:cNvSpPr>
              <a:spLocks noChangeArrowheads="1"/>
            </p:cNvSpPr>
            <p:nvPr/>
          </p:nvSpPr>
          <p:spPr bwMode="auto">
            <a:xfrm>
              <a:off x="879" y="3307"/>
              <a:ext cx="167" cy="318"/>
            </a:xfrm>
            <a:prstGeom prst="rect">
              <a:avLst/>
            </a:prstGeom>
            <a:noFill/>
            <a:ln w="9525">
              <a:noFill/>
              <a:miter lim="800000"/>
              <a:headEnd/>
              <a:tailEnd/>
            </a:ln>
          </p:spPr>
          <p:txBody>
            <a:bodyPr wrap="none" lIns="0" tIns="0" rIns="0" bIns="0">
              <a:spAutoFit/>
            </a:bodyPr>
            <a:lstStyle/>
            <a:p>
              <a:pPr>
                <a:spcBef>
                  <a:spcPct val="50000"/>
                </a:spcBef>
              </a:pPr>
              <a:r>
                <a:rPr lang="en-US" sz="3300" i="1" dirty="0">
                  <a:solidFill>
                    <a:srgbClr val="000000"/>
                  </a:solidFill>
                  <a:latin typeface="Symbol" pitchFamily="18" charset="2"/>
                </a:rPr>
                <a:t>a</a:t>
              </a:r>
              <a:endParaRPr lang="en-US" baseline="-25000" dirty="0">
                <a:solidFill>
                  <a:schemeClr val="bg1"/>
                </a:solidFill>
                <a:latin typeface="Times New Roman" pitchFamily="18" charset="0"/>
              </a:endParaRPr>
            </a:p>
          </p:txBody>
        </p:sp>
      </p:gr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Footer Placeholder 2"/>
          <p:cNvSpPr>
            <a:spLocks noGrp="1"/>
          </p:cNvSpPr>
          <p:nvPr>
            <p:ph type="ftr" sz="quarter" idx="10"/>
          </p:nvPr>
        </p:nvSpPr>
        <p:spPr/>
        <p:txBody>
          <a:bodyPr/>
          <a:lstStyle/>
          <a:p>
            <a:r>
              <a:rPr lang="en-US" smtClean="0"/>
              <a:t>Carpenter EPMA Overview 2013</a:t>
            </a:r>
            <a:endParaRPr lang="en-US"/>
          </a:p>
        </p:txBody>
      </p:sp>
      <p:sp>
        <p:nvSpPr>
          <p:cNvPr id="272387" name="Slide Number Placeholder 3"/>
          <p:cNvSpPr>
            <a:spLocks noGrp="1"/>
          </p:cNvSpPr>
          <p:nvPr>
            <p:ph type="sldNum" sz="quarter" idx="11"/>
          </p:nvPr>
        </p:nvSpPr>
        <p:spPr/>
        <p:txBody>
          <a:bodyPr/>
          <a:lstStyle/>
          <a:p>
            <a:fld id="{46D26226-1797-479B-A30D-40800570C8EE}" type="slidenum">
              <a:rPr lang="en-US"/>
              <a:pPr/>
              <a:t>213</a:t>
            </a:fld>
            <a:endParaRPr lang="en-US"/>
          </a:p>
        </p:txBody>
      </p:sp>
      <p:sp>
        <p:nvSpPr>
          <p:cNvPr id="272388" name="Rectangle 2"/>
          <p:cNvSpPr>
            <a:spLocks noGrp="1" noChangeArrowheads="1"/>
          </p:cNvSpPr>
          <p:nvPr>
            <p:ph type="title"/>
          </p:nvPr>
        </p:nvSpPr>
        <p:spPr>
          <a:xfrm>
            <a:off x="539750" y="179388"/>
            <a:ext cx="8220075" cy="584200"/>
          </a:xfrm>
        </p:spPr>
        <p:txBody>
          <a:bodyPr/>
          <a:lstStyle/>
          <a:p>
            <a:r>
              <a:rPr lang="en-US" smtClean="0"/>
              <a:t>Extraction of </a:t>
            </a:r>
            <a:r>
              <a:rPr lang="en-US" smtClean="0">
                <a:latin typeface="Symbol" pitchFamily="18" charset="2"/>
              </a:rPr>
              <a:t>a</a:t>
            </a:r>
            <a:r>
              <a:rPr lang="en-US" smtClean="0"/>
              <a:t>-factors from</a:t>
            </a:r>
            <a:br>
              <a:rPr lang="en-US" smtClean="0"/>
            </a:br>
            <a:r>
              <a:rPr lang="en-US" smtClean="0"/>
              <a:t>Experimental Measurements</a:t>
            </a:r>
          </a:p>
        </p:txBody>
      </p:sp>
      <p:grpSp>
        <p:nvGrpSpPr>
          <p:cNvPr id="272389" name="Group 3"/>
          <p:cNvGrpSpPr>
            <a:grpSpLocks/>
          </p:cNvGrpSpPr>
          <p:nvPr/>
        </p:nvGrpSpPr>
        <p:grpSpPr bwMode="auto">
          <a:xfrm>
            <a:off x="381000" y="1295400"/>
            <a:ext cx="8529638" cy="4714875"/>
            <a:chOff x="240" y="816"/>
            <a:chExt cx="5373" cy="2970"/>
          </a:xfrm>
        </p:grpSpPr>
        <p:sp>
          <p:nvSpPr>
            <p:cNvPr id="272390" name="Line 4"/>
            <p:cNvSpPr>
              <a:spLocks noChangeShapeType="1"/>
            </p:cNvSpPr>
            <p:nvPr/>
          </p:nvSpPr>
          <p:spPr bwMode="auto">
            <a:xfrm>
              <a:off x="960" y="1104"/>
              <a:ext cx="0" cy="2256"/>
            </a:xfrm>
            <a:prstGeom prst="line">
              <a:avLst/>
            </a:prstGeom>
            <a:noFill/>
            <a:ln w="25400">
              <a:solidFill>
                <a:schemeClr val="bg1"/>
              </a:solidFill>
              <a:round/>
              <a:headEnd type="none" w="sm" len="sm"/>
              <a:tailEnd type="none" w="sm" len="sm"/>
            </a:ln>
          </p:spPr>
          <p:txBody>
            <a:bodyPr wrap="none"/>
            <a:lstStyle/>
            <a:p>
              <a:endParaRPr lang="en-US"/>
            </a:p>
          </p:txBody>
        </p:sp>
        <p:sp>
          <p:nvSpPr>
            <p:cNvPr id="272391" name="Line 5"/>
            <p:cNvSpPr>
              <a:spLocks noChangeShapeType="1"/>
            </p:cNvSpPr>
            <p:nvPr/>
          </p:nvSpPr>
          <p:spPr bwMode="auto">
            <a:xfrm>
              <a:off x="960" y="3360"/>
              <a:ext cx="2448" cy="0"/>
            </a:xfrm>
            <a:prstGeom prst="line">
              <a:avLst/>
            </a:prstGeom>
            <a:noFill/>
            <a:ln w="25400">
              <a:solidFill>
                <a:schemeClr val="bg1"/>
              </a:solidFill>
              <a:round/>
              <a:headEnd type="none" w="sm" len="sm"/>
              <a:tailEnd type="none" w="sm" len="sm"/>
            </a:ln>
          </p:spPr>
          <p:txBody>
            <a:bodyPr wrap="none"/>
            <a:lstStyle/>
            <a:p>
              <a:endParaRPr lang="en-US"/>
            </a:p>
          </p:txBody>
        </p:sp>
        <p:sp>
          <p:nvSpPr>
            <p:cNvPr id="272392" name="Line 6"/>
            <p:cNvSpPr>
              <a:spLocks noChangeShapeType="1"/>
            </p:cNvSpPr>
            <p:nvPr/>
          </p:nvSpPr>
          <p:spPr bwMode="auto">
            <a:xfrm>
              <a:off x="960" y="2304"/>
              <a:ext cx="2448" cy="0"/>
            </a:xfrm>
            <a:prstGeom prst="line">
              <a:avLst/>
            </a:prstGeom>
            <a:noFill/>
            <a:ln w="25400">
              <a:solidFill>
                <a:schemeClr val="bg1"/>
              </a:solidFill>
              <a:round/>
              <a:headEnd type="none" w="sm" len="sm"/>
              <a:tailEnd type="none" w="sm" len="sm"/>
            </a:ln>
          </p:spPr>
          <p:txBody>
            <a:bodyPr wrap="none"/>
            <a:lstStyle/>
            <a:p>
              <a:endParaRPr lang="en-US"/>
            </a:p>
          </p:txBody>
        </p:sp>
        <p:sp>
          <p:nvSpPr>
            <p:cNvPr id="272393" name="Line 7"/>
            <p:cNvSpPr>
              <a:spLocks noChangeShapeType="1"/>
            </p:cNvSpPr>
            <p:nvPr/>
          </p:nvSpPr>
          <p:spPr bwMode="auto">
            <a:xfrm>
              <a:off x="960" y="1296"/>
              <a:ext cx="2448" cy="1008"/>
            </a:xfrm>
            <a:prstGeom prst="line">
              <a:avLst/>
            </a:prstGeom>
            <a:noFill/>
            <a:ln w="25400">
              <a:solidFill>
                <a:schemeClr val="bg1"/>
              </a:solidFill>
              <a:round/>
              <a:headEnd type="none" w="sm" len="sm"/>
              <a:tailEnd type="none" w="sm" len="sm"/>
            </a:ln>
          </p:spPr>
          <p:txBody>
            <a:bodyPr wrap="none"/>
            <a:lstStyle/>
            <a:p>
              <a:endParaRPr lang="en-US"/>
            </a:p>
          </p:txBody>
        </p:sp>
        <p:sp>
          <p:nvSpPr>
            <p:cNvPr id="272394" name="Line 8"/>
            <p:cNvSpPr>
              <a:spLocks noChangeShapeType="1"/>
            </p:cNvSpPr>
            <p:nvPr/>
          </p:nvSpPr>
          <p:spPr bwMode="auto">
            <a:xfrm flipV="1">
              <a:off x="960" y="2304"/>
              <a:ext cx="2448" cy="912"/>
            </a:xfrm>
            <a:prstGeom prst="line">
              <a:avLst/>
            </a:prstGeom>
            <a:noFill/>
            <a:ln w="25400">
              <a:solidFill>
                <a:schemeClr val="bg1"/>
              </a:solidFill>
              <a:round/>
              <a:headEnd type="none" w="sm" len="sm"/>
              <a:tailEnd type="none" w="sm" len="sm"/>
            </a:ln>
          </p:spPr>
          <p:txBody>
            <a:bodyPr wrap="none"/>
            <a:lstStyle/>
            <a:p>
              <a:endParaRPr lang="en-US"/>
            </a:p>
          </p:txBody>
        </p:sp>
        <p:sp>
          <p:nvSpPr>
            <p:cNvPr id="272395" name="Text Box 9"/>
            <p:cNvSpPr txBox="1">
              <a:spLocks noChangeArrowheads="1"/>
            </p:cNvSpPr>
            <p:nvPr/>
          </p:nvSpPr>
          <p:spPr bwMode="auto">
            <a:xfrm>
              <a:off x="912" y="3456"/>
              <a:ext cx="2721" cy="330"/>
            </a:xfrm>
            <a:prstGeom prst="rect">
              <a:avLst/>
            </a:prstGeom>
            <a:noFill/>
            <a:ln w="12700">
              <a:solidFill>
                <a:schemeClr val="bg1"/>
              </a:solidFill>
              <a:miter lim="800000"/>
              <a:headEnd type="none" w="sm" len="sm"/>
              <a:tailEnd type="none" w="sm" len="sm"/>
            </a:ln>
          </p:spPr>
          <p:txBody>
            <a:bodyPr wrap="none">
              <a:spAutoFit/>
            </a:bodyPr>
            <a:lstStyle/>
            <a:p>
              <a:r>
                <a:rPr lang="en-US" sz="2800" dirty="0">
                  <a:solidFill>
                    <a:schemeClr val="bg1"/>
                  </a:solidFill>
                </a:rPr>
                <a:t>0    C</a:t>
              </a:r>
              <a:r>
                <a:rPr lang="en-US" sz="2800" baseline="30000" dirty="0">
                  <a:solidFill>
                    <a:schemeClr val="bg1"/>
                  </a:solidFill>
                </a:rPr>
                <a:t>A</a:t>
              </a:r>
              <a:r>
                <a:rPr lang="en-US" sz="2800" dirty="0">
                  <a:solidFill>
                    <a:schemeClr val="bg1"/>
                  </a:solidFill>
                </a:rPr>
                <a:t>, weight fraction    1</a:t>
              </a:r>
            </a:p>
          </p:txBody>
        </p:sp>
        <p:sp>
          <p:nvSpPr>
            <p:cNvPr id="272396" name="Text Box 10"/>
            <p:cNvSpPr txBox="1">
              <a:spLocks noChangeArrowheads="1"/>
            </p:cNvSpPr>
            <p:nvPr/>
          </p:nvSpPr>
          <p:spPr bwMode="auto">
            <a:xfrm>
              <a:off x="240" y="2128"/>
              <a:ext cx="621" cy="335"/>
            </a:xfrm>
            <a:prstGeom prst="rect">
              <a:avLst/>
            </a:prstGeom>
            <a:noFill/>
            <a:ln w="12700">
              <a:solidFill>
                <a:schemeClr val="bg1"/>
              </a:solidFill>
              <a:miter lim="800000"/>
              <a:headEnd type="none" w="sm" len="sm"/>
              <a:tailEnd type="none" w="sm" len="sm"/>
            </a:ln>
          </p:spPr>
          <p:txBody>
            <a:bodyPr wrap="none">
              <a:spAutoFit/>
            </a:bodyPr>
            <a:lstStyle/>
            <a:p>
              <a:r>
                <a:rPr lang="en-US" sz="2800" dirty="0">
                  <a:solidFill>
                    <a:schemeClr val="bg1"/>
                  </a:solidFill>
                </a:rPr>
                <a:t>C / K</a:t>
              </a:r>
            </a:p>
          </p:txBody>
        </p:sp>
        <p:sp>
          <p:nvSpPr>
            <p:cNvPr id="272397" name="Text Box 11"/>
            <p:cNvSpPr txBox="1">
              <a:spLocks noChangeArrowheads="1"/>
            </p:cNvSpPr>
            <p:nvPr/>
          </p:nvSpPr>
          <p:spPr bwMode="auto">
            <a:xfrm>
              <a:off x="1046" y="1958"/>
              <a:ext cx="642" cy="330"/>
            </a:xfrm>
            <a:prstGeom prst="rect">
              <a:avLst/>
            </a:prstGeom>
            <a:noFill/>
            <a:ln w="12700">
              <a:solidFill>
                <a:schemeClr val="bg1"/>
              </a:solidFill>
              <a:miter lim="800000"/>
              <a:headEnd type="none" w="sm" len="sm"/>
              <a:tailEnd type="none" w="sm" len="sm"/>
            </a:ln>
          </p:spPr>
          <p:txBody>
            <a:bodyPr wrap="none">
              <a:spAutoFit/>
            </a:bodyPr>
            <a:lstStyle/>
            <a:p>
              <a:r>
                <a:rPr lang="en-US" sz="2800" dirty="0">
                  <a:solidFill>
                    <a:schemeClr val="bg1"/>
                  </a:solidFill>
                  <a:latin typeface="Symbol" pitchFamily="18" charset="2"/>
                </a:rPr>
                <a:t>a</a:t>
              </a:r>
              <a:r>
                <a:rPr lang="en-US" sz="2800" dirty="0">
                  <a:solidFill>
                    <a:schemeClr val="bg1"/>
                  </a:solidFill>
                </a:rPr>
                <a:t> = 1</a:t>
              </a:r>
            </a:p>
          </p:txBody>
        </p:sp>
        <p:sp>
          <p:nvSpPr>
            <p:cNvPr id="272398" name="Text Box 12"/>
            <p:cNvSpPr txBox="1">
              <a:spLocks noChangeArrowheads="1"/>
            </p:cNvSpPr>
            <p:nvPr/>
          </p:nvSpPr>
          <p:spPr bwMode="auto">
            <a:xfrm>
              <a:off x="2208" y="1408"/>
              <a:ext cx="912" cy="328"/>
            </a:xfrm>
            <a:prstGeom prst="rect">
              <a:avLst/>
            </a:prstGeom>
            <a:noFill/>
            <a:ln w="12700">
              <a:solidFill>
                <a:schemeClr val="bg1"/>
              </a:solidFill>
              <a:miter lim="800000"/>
              <a:headEnd type="none" w="sm" len="sm"/>
              <a:tailEnd type="none" w="sm" len="sm"/>
            </a:ln>
          </p:spPr>
          <p:txBody>
            <a:bodyPr>
              <a:spAutoFit/>
            </a:bodyPr>
            <a:lstStyle/>
            <a:p>
              <a:r>
                <a:rPr lang="en-US" sz="2800" dirty="0">
                  <a:solidFill>
                    <a:schemeClr val="bg1"/>
                  </a:solidFill>
                  <a:latin typeface="Symbol" pitchFamily="18" charset="2"/>
                </a:rPr>
                <a:t>a</a:t>
              </a:r>
              <a:r>
                <a:rPr lang="en-US" sz="2800" baseline="-25000" dirty="0">
                  <a:solidFill>
                    <a:schemeClr val="bg1"/>
                  </a:solidFill>
                  <a:latin typeface="Symbol" pitchFamily="18" charset="2"/>
                </a:rPr>
                <a:t>2</a:t>
              </a:r>
              <a:r>
                <a:rPr lang="en-US" sz="2800" dirty="0">
                  <a:solidFill>
                    <a:schemeClr val="bg1"/>
                  </a:solidFill>
                </a:rPr>
                <a:t> &gt; 1</a:t>
              </a:r>
            </a:p>
          </p:txBody>
        </p:sp>
        <p:sp>
          <p:nvSpPr>
            <p:cNvPr id="272399" name="Text Box 13"/>
            <p:cNvSpPr txBox="1">
              <a:spLocks noChangeArrowheads="1"/>
            </p:cNvSpPr>
            <p:nvPr/>
          </p:nvSpPr>
          <p:spPr bwMode="auto">
            <a:xfrm>
              <a:off x="2304" y="2784"/>
              <a:ext cx="960" cy="328"/>
            </a:xfrm>
            <a:prstGeom prst="rect">
              <a:avLst/>
            </a:prstGeom>
            <a:noFill/>
            <a:ln w="12700">
              <a:solidFill>
                <a:schemeClr val="bg1"/>
              </a:solidFill>
              <a:miter lim="800000"/>
              <a:headEnd type="none" w="sm" len="sm"/>
              <a:tailEnd type="none" w="sm" len="sm"/>
            </a:ln>
          </p:spPr>
          <p:txBody>
            <a:bodyPr>
              <a:spAutoFit/>
            </a:bodyPr>
            <a:lstStyle/>
            <a:p>
              <a:r>
                <a:rPr lang="en-US" sz="2800" dirty="0">
                  <a:solidFill>
                    <a:schemeClr val="bg1"/>
                  </a:solidFill>
                  <a:latin typeface="Symbol" pitchFamily="18" charset="2"/>
                </a:rPr>
                <a:t>a</a:t>
              </a:r>
              <a:r>
                <a:rPr lang="en-US" sz="2800" baseline="-25000" dirty="0">
                  <a:solidFill>
                    <a:schemeClr val="bg1"/>
                  </a:solidFill>
                  <a:latin typeface="Symbol" pitchFamily="18" charset="2"/>
                </a:rPr>
                <a:t>1</a:t>
              </a:r>
              <a:r>
                <a:rPr lang="en-US" sz="2800" dirty="0">
                  <a:solidFill>
                    <a:schemeClr val="bg1"/>
                  </a:solidFill>
                </a:rPr>
                <a:t> &lt; 1</a:t>
              </a:r>
            </a:p>
          </p:txBody>
        </p:sp>
        <p:sp>
          <p:nvSpPr>
            <p:cNvPr id="272400" name="Text Box 14"/>
            <p:cNvSpPr txBox="1">
              <a:spLocks noChangeArrowheads="1"/>
            </p:cNvSpPr>
            <p:nvPr/>
          </p:nvSpPr>
          <p:spPr bwMode="auto">
            <a:xfrm>
              <a:off x="432" y="3072"/>
              <a:ext cx="432" cy="335"/>
            </a:xfrm>
            <a:prstGeom prst="rect">
              <a:avLst/>
            </a:prstGeom>
            <a:noFill/>
            <a:ln w="12700">
              <a:solidFill>
                <a:schemeClr val="bg1"/>
              </a:solidFill>
              <a:miter lim="800000"/>
              <a:headEnd type="none" w="sm" len="sm"/>
              <a:tailEnd type="none" w="sm" len="sm"/>
            </a:ln>
          </p:spPr>
          <p:txBody>
            <a:bodyPr>
              <a:spAutoFit/>
            </a:bodyPr>
            <a:lstStyle/>
            <a:p>
              <a:r>
                <a:rPr lang="en-US" sz="2800" dirty="0">
                  <a:solidFill>
                    <a:schemeClr val="bg1"/>
                  </a:solidFill>
                  <a:latin typeface="Symbol" pitchFamily="18" charset="2"/>
                </a:rPr>
                <a:t>a</a:t>
              </a:r>
              <a:r>
                <a:rPr lang="en-US" sz="2800" baseline="-25000" dirty="0">
                  <a:solidFill>
                    <a:schemeClr val="bg1"/>
                  </a:solidFill>
                </a:rPr>
                <a:t>1</a:t>
              </a:r>
            </a:p>
          </p:txBody>
        </p:sp>
        <p:sp>
          <p:nvSpPr>
            <p:cNvPr id="272401" name="Text Box 15"/>
            <p:cNvSpPr txBox="1">
              <a:spLocks noChangeArrowheads="1"/>
            </p:cNvSpPr>
            <p:nvPr/>
          </p:nvSpPr>
          <p:spPr bwMode="auto">
            <a:xfrm>
              <a:off x="432" y="1104"/>
              <a:ext cx="432" cy="335"/>
            </a:xfrm>
            <a:prstGeom prst="rect">
              <a:avLst/>
            </a:prstGeom>
            <a:noFill/>
            <a:ln w="12700">
              <a:solidFill>
                <a:schemeClr val="bg1"/>
              </a:solidFill>
              <a:miter lim="800000"/>
              <a:headEnd type="none" w="sm" len="sm"/>
              <a:tailEnd type="none" w="sm" len="sm"/>
            </a:ln>
          </p:spPr>
          <p:txBody>
            <a:bodyPr>
              <a:spAutoFit/>
            </a:bodyPr>
            <a:lstStyle/>
            <a:p>
              <a:r>
                <a:rPr lang="en-US" sz="2800" dirty="0">
                  <a:solidFill>
                    <a:schemeClr val="bg1"/>
                  </a:solidFill>
                  <a:latin typeface="Symbol" pitchFamily="18" charset="2"/>
                </a:rPr>
                <a:t>a</a:t>
              </a:r>
              <a:r>
                <a:rPr lang="en-US" sz="2800" baseline="-25000" dirty="0">
                  <a:solidFill>
                    <a:schemeClr val="bg1"/>
                  </a:solidFill>
                </a:rPr>
                <a:t>2</a:t>
              </a:r>
            </a:p>
          </p:txBody>
        </p:sp>
        <p:sp>
          <p:nvSpPr>
            <p:cNvPr id="272402" name="Text Box 16"/>
            <p:cNvSpPr txBox="1">
              <a:spLocks noChangeArrowheads="1"/>
            </p:cNvSpPr>
            <p:nvPr/>
          </p:nvSpPr>
          <p:spPr bwMode="auto">
            <a:xfrm>
              <a:off x="1200" y="1056"/>
              <a:ext cx="1386" cy="330"/>
            </a:xfrm>
            <a:prstGeom prst="rect">
              <a:avLst/>
            </a:prstGeom>
            <a:noFill/>
            <a:ln w="12700">
              <a:solidFill>
                <a:schemeClr val="bg1"/>
              </a:solidFill>
              <a:miter lim="800000"/>
              <a:headEnd type="none" w="sm" len="sm"/>
              <a:tailEnd type="none" w="sm" len="sm"/>
            </a:ln>
          </p:spPr>
          <p:txBody>
            <a:bodyPr wrap="none">
              <a:spAutoFit/>
            </a:bodyPr>
            <a:lstStyle/>
            <a:p>
              <a:r>
                <a:rPr lang="en-US" sz="2800" dirty="0">
                  <a:solidFill>
                    <a:schemeClr val="bg1"/>
                  </a:solidFill>
                </a:rPr>
                <a:t>slope = 1 - </a:t>
              </a:r>
              <a:r>
                <a:rPr lang="en-US" sz="2800" dirty="0">
                  <a:solidFill>
                    <a:schemeClr val="bg1"/>
                  </a:solidFill>
                  <a:latin typeface="Symbol" pitchFamily="18" charset="2"/>
                </a:rPr>
                <a:t>a</a:t>
              </a:r>
            </a:p>
          </p:txBody>
        </p:sp>
        <p:sp>
          <p:nvSpPr>
            <p:cNvPr id="272403" name="AutoShape 17"/>
            <p:cNvSpPr>
              <a:spLocks noChangeAspect="1" noChangeArrowheads="1"/>
            </p:cNvSpPr>
            <p:nvPr/>
          </p:nvSpPr>
          <p:spPr bwMode="auto">
            <a:xfrm>
              <a:off x="2448" y="1872"/>
              <a:ext cx="144" cy="144"/>
            </a:xfrm>
            <a:prstGeom prst="octagon">
              <a:avLst>
                <a:gd name="adj" fmla="val 29287"/>
              </a:avLst>
            </a:prstGeom>
            <a:solidFill>
              <a:schemeClr val="accent1"/>
            </a:solidFill>
            <a:ln w="12700">
              <a:solidFill>
                <a:schemeClr val="bg1"/>
              </a:solidFill>
              <a:miter lim="800000"/>
              <a:headEnd type="none" w="sm" len="sm"/>
              <a:tailEnd type="none" w="sm" len="sm"/>
            </a:ln>
          </p:spPr>
          <p:txBody>
            <a:bodyPr wrap="none" anchor="ctr"/>
            <a:lstStyle/>
            <a:p>
              <a:endParaRPr lang="en-US"/>
            </a:p>
          </p:txBody>
        </p:sp>
        <p:sp>
          <p:nvSpPr>
            <p:cNvPr id="272404" name="AutoShape 18"/>
            <p:cNvSpPr>
              <a:spLocks noChangeAspect="1" noChangeArrowheads="1"/>
            </p:cNvSpPr>
            <p:nvPr/>
          </p:nvSpPr>
          <p:spPr bwMode="auto">
            <a:xfrm>
              <a:off x="1920" y="1632"/>
              <a:ext cx="144" cy="144"/>
            </a:xfrm>
            <a:prstGeom prst="octagon">
              <a:avLst>
                <a:gd name="adj" fmla="val 29287"/>
              </a:avLst>
            </a:prstGeom>
            <a:solidFill>
              <a:schemeClr val="accent1"/>
            </a:solidFill>
            <a:ln w="12700">
              <a:solidFill>
                <a:schemeClr val="bg1"/>
              </a:solidFill>
              <a:miter lim="800000"/>
              <a:headEnd type="none" w="sm" len="sm"/>
              <a:tailEnd type="none" w="sm" len="sm"/>
            </a:ln>
          </p:spPr>
          <p:txBody>
            <a:bodyPr wrap="none" anchor="ctr"/>
            <a:lstStyle/>
            <a:p>
              <a:endParaRPr lang="en-US"/>
            </a:p>
          </p:txBody>
        </p:sp>
        <p:sp>
          <p:nvSpPr>
            <p:cNvPr id="272405" name="AutoShape 19"/>
            <p:cNvSpPr>
              <a:spLocks noChangeAspect="1" noChangeArrowheads="1"/>
            </p:cNvSpPr>
            <p:nvPr/>
          </p:nvSpPr>
          <p:spPr bwMode="auto">
            <a:xfrm>
              <a:off x="2880" y="2400"/>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06" name="AutoShape 20"/>
            <p:cNvSpPr>
              <a:spLocks noChangeAspect="1" noChangeArrowheads="1"/>
            </p:cNvSpPr>
            <p:nvPr/>
          </p:nvSpPr>
          <p:spPr bwMode="auto">
            <a:xfrm>
              <a:off x="2544" y="2544"/>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07" name="AutoShape 21"/>
            <p:cNvSpPr>
              <a:spLocks noChangeAspect="1" noChangeArrowheads="1"/>
            </p:cNvSpPr>
            <p:nvPr/>
          </p:nvSpPr>
          <p:spPr bwMode="auto">
            <a:xfrm>
              <a:off x="2256" y="2640"/>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08" name="AutoShape 22"/>
            <p:cNvSpPr>
              <a:spLocks noChangeAspect="1" noChangeArrowheads="1"/>
            </p:cNvSpPr>
            <p:nvPr/>
          </p:nvSpPr>
          <p:spPr bwMode="auto">
            <a:xfrm>
              <a:off x="2016" y="2736"/>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09" name="AutoShape 23"/>
            <p:cNvSpPr>
              <a:spLocks noChangeAspect="1" noChangeArrowheads="1"/>
            </p:cNvSpPr>
            <p:nvPr/>
          </p:nvSpPr>
          <p:spPr bwMode="auto">
            <a:xfrm>
              <a:off x="1824" y="2784"/>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10" name="AutoShape 24"/>
            <p:cNvSpPr>
              <a:spLocks noChangeAspect="1" noChangeArrowheads="1"/>
            </p:cNvSpPr>
            <p:nvPr/>
          </p:nvSpPr>
          <p:spPr bwMode="auto">
            <a:xfrm>
              <a:off x="1632" y="2880"/>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11" name="AutoShape 25"/>
            <p:cNvSpPr>
              <a:spLocks noChangeAspect="1" noChangeArrowheads="1"/>
            </p:cNvSpPr>
            <p:nvPr/>
          </p:nvSpPr>
          <p:spPr bwMode="auto">
            <a:xfrm>
              <a:off x="1392" y="2976"/>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12" name="AutoShape 26"/>
            <p:cNvSpPr>
              <a:spLocks noChangeAspect="1" noChangeArrowheads="1"/>
            </p:cNvSpPr>
            <p:nvPr/>
          </p:nvSpPr>
          <p:spPr bwMode="auto">
            <a:xfrm>
              <a:off x="1104" y="3072"/>
              <a:ext cx="144" cy="144"/>
            </a:xfrm>
            <a:prstGeom prst="octagon">
              <a:avLst>
                <a:gd name="adj" fmla="val 29287"/>
              </a:avLst>
            </a:prstGeom>
            <a:solidFill>
              <a:schemeClr val="hlink"/>
            </a:solidFill>
            <a:ln w="12700">
              <a:solidFill>
                <a:schemeClr val="bg1"/>
              </a:solidFill>
              <a:miter lim="800000"/>
              <a:headEnd type="none" w="sm" len="sm"/>
              <a:tailEnd type="none" w="sm" len="sm"/>
            </a:ln>
          </p:spPr>
          <p:txBody>
            <a:bodyPr wrap="none" anchor="ctr"/>
            <a:lstStyle/>
            <a:p>
              <a:endParaRPr lang="en-US"/>
            </a:p>
          </p:txBody>
        </p:sp>
        <p:sp>
          <p:nvSpPr>
            <p:cNvPr id="272413" name="Text Box 27"/>
            <p:cNvSpPr txBox="1">
              <a:spLocks noChangeArrowheads="1"/>
            </p:cNvSpPr>
            <p:nvPr/>
          </p:nvSpPr>
          <p:spPr bwMode="auto">
            <a:xfrm>
              <a:off x="240" y="1584"/>
              <a:ext cx="510" cy="335"/>
            </a:xfrm>
            <a:prstGeom prst="rect">
              <a:avLst/>
            </a:prstGeom>
            <a:noFill/>
            <a:ln w="12700">
              <a:solidFill>
                <a:schemeClr val="bg1"/>
              </a:solidFill>
              <a:miter lim="800000"/>
              <a:headEnd type="none" w="sm" len="sm"/>
              <a:tailEnd type="none" w="sm" len="sm"/>
            </a:ln>
          </p:spPr>
          <p:txBody>
            <a:bodyPr wrap="none">
              <a:spAutoFit/>
            </a:bodyPr>
            <a:lstStyle/>
            <a:p>
              <a:r>
                <a:rPr lang="en-US" sz="2800" dirty="0">
                  <a:solidFill>
                    <a:schemeClr val="bg1"/>
                  </a:solidFill>
                </a:rPr>
                <a:t>Abs</a:t>
              </a:r>
            </a:p>
          </p:txBody>
        </p:sp>
        <p:sp>
          <p:nvSpPr>
            <p:cNvPr id="272414" name="Text Box 28"/>
            <p:cNvSpPr txBox="1">
              <a:spLocks noChangeArrowheads="1"/>
            </p:cNvSpPr>
            <p:nvPr/>
          </p:nvSpPr>
          <p:spPr bwMode="auto">
            <a:xfrm>
              <a:off x="240" y="2592"/>
              <a:ext cx="523" cy="335"/>
            </a:xfrm>
            <a:prstGeom prst="rect">
              <a:avLst/>
            </a:prstGeom>
            <a:noFill/>
            <a:ln w="12700">
              <a:solidFill>
                <a:schemeClr val="bg1"/>
              </a:solidFill>
              <a:miter lim="800000"/>
              <a:headEnd type="none" w="sm" len="sm"/>
              <a:tailEnd type="none" w="sm" len="sm"/>
            </a:ln>
          </p:spPr>
          <p:txBody>
            <a:bodyPr wrap="none">
              <a:spAutoFit/>
            </a:bodyPr>
            <a:lstStyle/>
            <a:p>
              <a:r>
                <a:rPr lang="en-US" sz="2800" dirty="0" err="1">
                  <a:solidFill>
                    <a:schemeClr val="bg1"/>
                  </a:solidFill>
                </a:rPr>
                <a:t>Enh</a:t>
              </a:r>
              <a:endParaRPr lang="en-US" sz="2800" dirty="0">
                <a:solidFill>
                  <a:schemeClr val="bg1"/>
                </a:solidFill>
              </a:endParaRPr>
            </a:p>
          </p:txBody>
        </p:sp>
        <p:grpSp>
          <p:nvGrpSpPr>
            <p:cNvPr id="272415" name="Group 29"/>
            <p:cNvGrpSpPr>
              <a:grpSpLocks noChangeAspect="1"/>
            </p:cNvGrpSpPr>
            <p:nvPr/>
          </p:nvGrpSpPr>
          <p:grpSpPr bwMode="auto">
            <a:xfrm>
              <a:off x="3696" y="1920"/>
              <a:ext cx="1777" cy="989"/>
              <a:chOff x="3696" y="1920"/>
              <a:chExt cx="1777" cy="989"/>
            </a:xfrm>
          </p:grpSpPr>
          <p:sp>
            <p:nvSpPr>
              <p:cNvPr id="272445" name="AutoShape 30"/>
              <p:cNvSpPr>
                <a:spLocks noChangeAspect="1" noChangeArrowheads="1" noTextEdit="1"/>
              </p:cNvSpPr>
              <p:nvPr/>
            </p:nvSpPr>
            <p:spPr bwMode="auto">
              <a:xfrm>
                <a:off x="3696" y="1920"/>
                <a:ext cx="1777" cy="989"/>
              </a:xfrm>
              <a:prstGeom prst="rect">
                <a:avLst/>
              </a:prstGeom>
              <a:noFill/>
              <a:ln w="12700" algn="ctr">
                <a:solidFill>
                  <a:schemeClr val="accent2"/>
                </a:solidFill>
                <a:miter lim="800000"/>
                <a:headEnd type="none" w="sm" len="sm"/>
                <a:tailEnd type="none" w="sm" len="sm"/>
              </a:ln>
            </p:spPr>
            <p:txBody>
              <a:bodyPr/>
              <a:lstStyle/>
              <a:p>
                <a:endParaRPr lang="en-US"/>
              </a:p>
            </p:txBody>
          </p:sp>
          <p:sp>
            <p:nvSpPr>
              <p:cNvPr id="272446" name="Line 31"/>
              <p:cNvSpPr>
                <a:spLocks noChangeShapeType="1"/>
              </p:cNvSpPr>
              <p:nvPr/>
            </p:nvSpPr>
            <p:spPr bwMode="auto">
              <a:xfrm>
                <a:off x="4394" y="2255"/>
                <a:ext cx="386" cy="0"/>
              </a:xfrm>
              <a:prstGeom prst="line">
                <a:avLst/>
              </a:prstGeom>
              <a:noFill/>
              <a:ln w="7938">
                <a:solidFill>
                  <a:srgbClr val="000000"/>
                </a:solidFill>
                <a:round/>
                <a:headEnd/>
                <a:tailEnd/>
              </a:ln>
            </p:spPr>
            <p:txBody>
              <a:bodyPr/>
              <a:lstStyle/>
              <a:p>
                <a:endParaRPr lang="en-US"/>
              </a:p>
            </p:txBody>
          </p:sp>
          <p:sp>
            <p:nvSpPr>
              <p:cNvPr id="272447" name="Line 32"/>
              <p:cNvSpPr>
                <a:spLocks noChangeShapeType="1"/>
              </p:cNvSpPr>
              <p:nvPr/>
            </p:nvSpPr>
            <p:spPr bwMode="auto">
              <a:xfrm>
                <a:off x="4283" y="2579"/>
                <a:ext cx="1143" cy="0"/>
              </a:xfrm>
              <a:prstGeom prst="line">
                <a:avLst/>
              </a:prstGeom>
              <a:noFill/>
              <a:ln w="14288">
                <a:solidFill>
                  <a:srgbClr val="000000"/>
                </a:solidFill>
                <a:round/>
                <a:headEnd/>
                <a:tailEnd/>
              </a:ln>
            </p:spPr>
            <p:txBody>
              <a:bodyPr/>
              <a:lstStyle/>
              <a:p>
                <a:endParaRPr lang="en-US"/>
              </a:p>
            </p:txBody>
          </p:sp>
          <p:sp>
            <p:nvSpPr>
              <p:cNvPr id="272448" name="Rectangle 33"/>
              <p:cNvSpPr>
                <a:spLocks noChangeArrowheads="1"/>
              </p:cNvSpPr>
              <p:nvPr/>
            </p:nvSpPr>
            <p:spPr bwMode="auto">
              <a:xfrm>
                <a:off x="4992" y="2594"/>
                <a:ext cx="78"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49" name="Rectangle 34"/>
              <p:cNvSpPr>
                <a:spLocks noChangeArrowheads="1"/>
              </p:cNvSpPr>
              <p:nvPr/>
            </p:nvSpPr>
            <p:spPr bwMode="auto">
              <a:xfrm>
                <a:off x="4973" y="2747"/>
                <a:ext cx="156"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50" name="Rectangle 35"/>
              <p:cNvSpPr>
                <a:spLocks noChangeArrowheads="1"/>
              </p:cNvSpPr>
              <p:nvPr/>
            </p:nvSpPr>
            <p:spPr bwMode="auto">
              <a:xfrm>
                <a:off x="5156" y="2098"/>
                <a:ext cx="78"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51" name="Rectangle 36"/>
              <p:cNvSpPr>
                <a:spLocks noChangeArrowheads="1"/>
              </p:cNvSpPr>
              <p:nvPr/>
            </p:nvSpPr>
            <p:spPr bwMode="auto">
              <a:xfrm>
                <a:off x="5137" y="2251"/>
                <a:ext cx="156"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52" name="Rectangle 37"/>
              <p:cNvSpPr>
                <a:spLocks noChangeArrowheads="1"/>
              </p:cNvSpPr>
              <p:nvPr/>
            </p:nvSpPr>
            <p:spPr bwMode="auto">
              <a:xfrm>
                <a:off x="4606" y="2266"/>
                <a:ext cx="78"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53" name="Rectangle 38"/>
              <p:cNvSpPr>
                <a:spLocks noChangeArrowheads="1"/>
              </p:cNvSpPr>
              <p:nvPr/>
            </p:nvSpPr>
            <p:spPr bwMode="auto">
              <a:xfrm>
                <a:off x="4587" y="2420"/>
                <a:ext cx="156"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54" name="Rectangle 39"/>
              <p:cNvSpPr>
                <a:spLocks noChangeArrowheads="1"/>
              </p:cNvSpPr>
              <p:nvPr/>
            </p:nvSpPr>
            <p:spPr bwMode="auto">
              <a:xfrm>
                <a:off x="4594" y="1963"/>
                <a:ext cx="78"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55" name="Rectangle 40"/>
              <p:cNvSpPr>
                <a:spLocks noChangeArrowheads="1"/>
              </p:cNvSpPr>
              <p:nvPr/>
            </p:nvSpPr>
            <p:spPr bwMode="auto">
              <a:xfrm>
                <a:off x="4575" y="2116"/>
                <a:ext cx="156"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56" name="Rectangle 41"/>
              <p:cNvSpPr>
                <a:spLocks noChangeArrowheads="1"/>
              </p:cNvSpPr>
              <p:nvPr/>
            </p:nvSpPr>
            <p:spPr bwMode="auto">
              <a:xfrm>
                <a:off x="3892" y="2422"/>
                <a:ext cx="78"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57" name="Rectangle 42"/>
              <p:cNvSpPr>
                <a:spLocks noChangeArrowheads="1"/>
              </p:cNvSpPr>
              <p:nvPr/>
            </p:nvSpPr>
            <p:spPr bwMode="auto">
              <a:xfrm>
                <a:off x="3875" y="2575"/>
                <a:ext cx="156" cy="154"/>
              </a:xfrm>
              <a:prstGeom prst="rect">
                <a:avLst/>
              </a:prstGeom>
              <a:noFill/>
              <a:ln w="9525">
                <a:noFill/>
                <a:miter lim="800000"/>
                <a:headEnd/>
                <a:tailEnd/>
              </a:ln>
            </p:spPr>
            <p:txBody>
              <a:bodyPr wrap="none" lIns="0" tIns="0" rIns="0" bIns="0">
                <a:spAutoFit/>
              </a:bodyPr>
              <a:lstStyle/>
              <a:p>
                <a:pPr>
                  <a:spcBef>
                    <a:spcPct val="50000"/>
                  </a:spcBef>
                </a:pPr>
                <a:r>
                  <a:rPr lang="en-US" sz="16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58" name="Rectangle 43"/>
              <p:cNvSpPr>
                <a:spLocks noChangeArrowheads="1"/>
              </p:cNvSpPr>
              <p:nvPr/>
            </p:nvSpPr>
            <p:spPr bwMode="auto">
              <a:xfrm>
                <a:off x="4812" y="2610"/>
                <a:ext cx="15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72459" name="Rectangle 44"/>
              <p:cNvSpPr>
                <a:spLocks noChangeArrowheads="1"/>
              </p:cNvSpPr>
              <p:nvPr/>
            </p:nvSpPr>
            <p:spPr bwMode="auto">
              <a:xfrm>
                <a:off x="4976" y="2114"/>
                <a:ext cx="15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72460" name="Rectangle 45"/>
              <p:cNvSpPr>
                <a:spLocks noChangeArrowheads="1"/>
              </p:cNvSpPr>
              <p:nvPr/>
            </p:nvSpPr>
            <p:spPr bwMode="auto">
              <a:xfrm>
                <a:off x="4416" y="2283"/>
                <a:ext cx="15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K</a:t>
                </a:r>
                <a:endParaRPr lang="en-US" baseline="-25000" dirty="0">
                  <a:solidFill>
                    <a:schemeClr val="bg1"/>
                  </a:solidFill>
                  <a:latin typeface="Times New Roman" pitchFamily="18" charset="0"/>
                </a:endParaRPr>
              </a:p>
            </p:txBody>
          </p:sp>
          <p:sp>
            <p:nvSpPr>
              <p:cNvPr id="272461" name="Rectangle 46"/>
              <p:cNvSpPr>
                <a:spLocks noChangeArrowheads="1"/>
              </p:cNvSpPr>
              <p:nvPr/>
            </p:nvSpPr>
            <p:spPr bwMode="auto">
              <a:xfrm>
                <a:off x="4414" y="1979"/>
                <a:ext cx="15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72462" name="Rectangle 47"/>
              <p:cNvSpPr>
                <a:spLocks noChangeArrowheads="1"/>
              </p:cNvSpPr>
              <p:nvPr/>
            </p:nvSpPr>
            <p:spPr bwMode="auto">
              <a:xfrm>
                <a:off x="4661" y="2585"/>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63" name="Rectangle 48"/>
              <p:cNvSpPr>
                <a:spLocks noChangeArrowheads="1"/>
              </p:cNvSpPr>
              <p:nvPr/>
            </p:nvSpPr>
            <p:spPr bwMode="auto">
              <a:xfrm>
                <a:off x="5325" y="2151"/>
                <a:ext cx="87"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ú</a:t>
                </a:r>
                <a:endParaRPr lang="en-US" baseline="-25000" dirty="0">
                  <a:solidFill>
                    <a:schemeClr val="bg1"/>
                  </a:solidFill>
                  <a:latin typeface="Times New Roman" pitchFamily="18" charset="0"/>
                </a:endParaRPr>
              </a:p>
            </p:txBody>
          </p:sp>
          <p:sp>
            <p:nvSpPr>
              <p:cNvPr id="272464" name="Rectangle 49"/>
              <p:cNvSpPr>
                <a:spLocks noChangeArrowheads="1"/>
              </p:cNvSpPr>
              <p:nvPr/>
            </p:nvSpPr>
            <p:spPr bwMode="auto">
              <a:xfrm>
                <a:off x="5325" y="2314"/>
                <a:ext cx="87"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û</a:t>
                </a:r>
                <a:endParaRPr lang="en-US" baseline="-25000" dirty="0">
                  <a:solidFill>
                    <a:schemeClr val="bg1"/>
                  </a:solidFill>
                  <a:latin typeface="Times New Roman" pitchFamily="18" charset="0"/>
                </a:endParaRPr>
              </a:p>
            </p:txBody>
          </p:sp>
          <p:sp>
            <p:nvSpPr>
              <p:cNvPr id="272465" name="Rectangle 50"/>
              <p:cNvSpPr>
                <a:spLocks noChangeArrowheads="1"/>
              </p:cNvSpPr>
              <p:nvPr/>
            </p:nvSpPr>
            <p:spPr bwMode="auto">
              <a:xfrm>
                <a:off x="5325" y="1941"/>
                <a:ext cx="87"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ù</a:t>
                </a:r>
                <a:endParaRPr lang="en-US" baseline="-25000" dirty="0">
                  <a:solidFill>
                    <a:schemeClr val="bg1"/>
                  </a:solidFill>
                  <a:latin typeface="Times New Roman" pitchFamily="18" charset="0"/>
                </a:endParaRPr>
              </a:p>
            </p:txBody>
          </p:sp>
          <p:sp>
            <p:nvSpPr>
              <p:cNvPr id="272466" name="Rectangle 51"/>
              <p:cNvSpPr>
                <a:spLocks noChangeArrowheads="1"/>
              </p:cNvSpPr>
              <p:nvPr/>
            </p:nvSpPr>
            <p:spPr bwMode="auto">
              <a:xfrm>
                <a:off x="4302" y="2151"/>
                <a:ext cx="87"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ê</a:t>
                </a:r>
                <a:endParaRPr lang="en-US" baseline="-25000" dirty="0">
                  <a:solidFill>
                    <a:schemeClr val="bg1"/>
                  </a:solidFill>
                  <a:latin typeface="Times New Roman" pitchFamily="18" charset="0"/>
                </a:endParaRPr>
              </a:p>
            </p:txBody>
          </p:sp>
          <p:sp>
            <p:nvSpPr>
              <p:cNvPr id="272467" name="Rectangle 52"/>
              <p:cNvSpPr>
                <a:spLocks noChangeArrowheads="1"/>
              </p:cNvSpPr>
              <p:nvPr/>
            </p:nvSpPr>
            <p:spPr bwMode="auto">
              <a:xfrm>
                <a:off x="4302" y="2314"/>
                <a:ext cx="87"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ë</a:t>
                </a:r>
                <a:endParaRPr lang="en-US" baseline="-25000" dirty="0">
                  <a:solidFill>
                    <a:schemeClr val="bg1"/>
                  </a:solidFill>
                  <a:latin typeface="Times New Roman" pitchFamily="18" charset="0"/>
                </a:endParaRPr>
              </a:p>
            </p:txBody>
          </p:sp>
          <p:sp>
            <p:nvSpPr>
              <p:cNvPr id="272468" name="Rectangle 53"/>
              <p:cNvSpPr>
                <a:spLocks noChangeArrowheads="1"/>
              </p:cNvSpPr>
              <p:nvPr/>
            </p:nvSpPr>
            <p:spPr bwMode="auto">
              <a:xfrm>
                <a:off x="4302" y="1941"/>
                <a:ext cx="87"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é</a:t>
                </a:r>
                <a:endParaRPr lang="en-US" baseline="-25000" dirty="0">
                  <a:solidFill>
                    <a:schemeClr val="bg1"/>
                  </a:solidFill>
                  <a:latin typeface="Times New Roman" pitchFamily="18" charset="0"/>
                </a:endParaRPr>
              </a:p>
            </p:txBody>
          </p:sp>
          <p:sp>
            <p:nvSpPr>
              <p:cNvPr id="272469" name="Rectangle 54"/>
              <p:cNvSpPr>
                <a:spLocks noChangeArrowheads="1"/>
              </p:cNvSpPr>
              <p:nvPr/>
            </p:nvSpPr>
            <p:spPr bwMode="auto">
              <a:xfrm>
                <a:off x="4825" y="2089"/>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70" name="Rectangle 55"/>
              <p:cNvSpPr>
                <a:spLocks noChangeArrowheads="1"/>
              </p:cNvSpPr>
              <p:nvPr/>
            </p:nvSpPr>
            <p:spPr bwMode="auto">
              <a:xfrm>
                <a:off x="4108" y="2413"/>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71" name="Rectangle 56"/>
              <p:cNvSpPr>
                <a:spLocks noChangeArrowheads="1"/>
              </p:cNvSpPr>
              <p:nvPr/>
            </p:nvSpPr>
            <p:spPr bwMode="auto">
              <a:xfrm>
                <a:off x="4534" y="2610"/>
                <a:ext cx="113"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Times New Roman" pitchFamily="18" charset="0"/>
                  </a:rPr>
                  <a:t>1</a:t>
                </a:r>
                <a:endParaRPr lang="en-US" baseline="-25000" dirty="0">
                  <a:solidFill>
                    <a:schemeClr val="bg1"/>
                  </a:solidFill>
                  <a:latin typeface="Times New Roman" pitchFamily="18" charset="0"/>
                </a:endParaRPr>
              </a:p>
            </p:txBody>
          </p:sp>
          <p:sp>
            <p:nvSpPr>
              <p:cNvPr id="272472" name="Rectangle 57"/>
              <p:cNvSpPr>
                <a:spLocks noChangeArrowheads="1"/>
              </p:cNvSpPr>
              <p:nvPr/>
            </p:nvSpPr>
            <p:spPr bwMode="auto">
              <a:xfrm>
                <a:off x="3709" y="2413"/>
                <a:ext cx="142"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Symbol" pitchFamily="18" charset="2"/>
                  </a:rPr>
                  <a:t>a</a:t>
                </a:r>
                <a:endParaRPr lang="en-US" baseline="-25000" dirty="0">
                  <a:solidFill>
                    <a:schemeClr val="bg1"/>
                  </a:solidFill>
                  <a:latin typeface="Times New Roman" pitchFamily="18" charset="0"/>
                </a:endParaRPr>
              </a:p>
            </p:txBody>
          </p:sp>
        </p:grpSp>
        <p:grpSp>
          <p:nvGrpSpPr>
            <p:cNvPr id="272416" name="Group 58"/>
            <p:cNvGrpSpPr>
              <a:grpSpLocks noChangeAspect="1"/>
            </p:cNvGrpSpPr>
            <p:nvPr/>
          </p:nvGrpSpPr>
          <p:grpSpPr bwMode="auto">
            <a:xfrm>
              <a:off x="3219" y="816"/>
              <a:ext cx="2394" cy="1018"/>
              <a:chOff x="3219" y="816"/>
              <a:chExt cx="2394" cy="1018"/>
            </a:xfrm>
          </p:grpSpPr>
          <p:sp>
            <p:nvSpPr>
              <p:cNvPr id="272417" name="AutoShape 59"/>
              <p:cNvSpPr>
                <a:spLocks noChangeAspect="1" noChangeArrowheads="1" noTextEdit="1"/>
              </p:cNvSpPr>
              <p:nvPr/>
            </p:nvSpPr>
            <p:spPr bwMode="auto">
              <a:xfrm>
                <a:off x="3219" y="816"/>
                <a:ext cx="2394" cy="1018"/>
              </a:xfrm>
              <a:prstGeom prst="rect">
                <a:avLst/>
              </a:prstGeom>
              <a:noFill/>
              <a:ln w="9525">
                <a:noFill/>
                <a:miter lim="800000"/>
                <a:headEnd/>
                <a:tailEnd/>
              </a:ln>
            </p:spPr>
            <p:txBody>
              <a:bodyPr/>
              <a:lstStyle/>
              <a:p>
                <a:endParaRPr lang="en-US"/>
              </a:p>
            </p:txBody>
          </p:sp>
          <p:sp>
            <p:nvSpPr>
              <p:cNvPr id="272418" name="Line 60"/>
              <p:cNvSpPr>
                <a:spLocks noChangeShapeType="1"/>
              </p:cNvSpPr>
              <p:nvPr/>
            </p:nvSpPr>
            <p:spPr bwMode="auto">
              <a:xfrm>
                <a:off x="3257" y="1158"/>
                <a:ext cx="401" cy="0"/>
              </a:xfrm>
              <a:prstGeom prst="line">
                <a:avLst/>
              </a:prstGeom>
              <a:noFill/>
              <a:ln w="14288">
                <a:solidFill>
                  <a:srgbClr val="000000"/>
                </a:solidFill>
                <a:round/>
                <a:headEnd/>
                <a:tailEnd/>
              </a:ln>
            </p:spPr>
            <p:txBody>
              <a:bodyPr/>
              <a:lstStyle/>
              <a:p>
                <a:endParaRPr lang="en-US"/>
              </a:p>
            </p:txBody>
          </p:sp>
          <p:sp>
            <p:nvSpPr>
              <p:cNvPr id="272419" name="Rectangle 61"/>
              <p:cNvSpPr>
                <a:spLocks noChangeArrowheads="1"/>
              </p:cNvSpPr>
              <p:nvPr/>
            </p:nvSpPr>
            <p:spPr bwMode="auto">
              <a:xfrm>
                <a:off x="4477" y="851"/>
                <a:ext cx="123" cy="441"/>
              </a:xfrm>
              <a:prstGeom prst="rect">
                <a:avLst/>
              </a:prstGeom>
              <a:noFill/>
              <a:ln w="9525">
                <a:noFill/>
                <a:miter lim="800000"/>
                <a:headEnd/>
                <a:tailEnd/>
              </a:ln>
            </p:spPr>
            <p:txBody>
              <a:bodyPr wrap="none" lIns="0" tIns="0" rIns="0" bIns="0">
                <a:spAutoFit/>
              </a:bodyPr>
              <a:lstStyle/>
              <a:p>
                <a:pPr>
                  <a:spcBef>
                    <a:spcPct val="50000"/>
                  </a:spcBef>
                </a:pPr>
                <a:r>
                  <a:rPr lang="en-US" sz="45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20" name="Rectangle 62"/>
              <p:cNvSpPr>
                <a:spLocks noChangeArrowheads="1"/>
              </p:cNvSpPr>
              <p:nvPr/>
            </p:nvSpPr>
            <p:spPr bwMode="auto">
              <a:xfrm>
                <a:off x="5185" y="851"/>
                <a:ext cx="123" cy="441"/>
              </a:xfrm>
              <a:prstGeom prst="rect">
                <a:avLst/>
              </a:prstGeom>
              <a:noFill/>
              <a:ln w="9525">
                <a:noFill/>
                <a:miter lim="800000"/>
                <a:headEnd/>
                <a:tailEnd/>
              </a:ln>
            </p:spPr>
            <p:txBody>
              <a:bodyPr wrap="none" lIns="0" tIns="0" rIns="0" bIns="0">
                <a:spAutoFit/>
              </a:bodyPr>
              <a:lstStyle/>
              <a:p>
                <a:pPr>
                  <a:spcBef>
                    <a:spcPct val="50000"/>
                  </a:spcBef>
                </a:pPr>
                <a:r>
                  <a:rPr lang="en-US" sz="45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21" name="Rectangle 63"/>
              <p:cNvSpPr>
                <a:spLocks noChangeArrowheads="1"/>
              </p:cNvSpPr>
              <p:nvPr/>
            </p:nvSpPr>
            <p:spPr bwMode="auto">
              <a:xfrm>
                <a:off x="3962" y="1531"/>
                <a:ext cx="264" cy="271"/>
              </a:xfrm>
              <a:prstGeom prst="rect">
                <a:avLst/>
              </a:prstGeom>
              <a:noFill/>
              <a:ln w="9525">
                <a:noFill/>
                <a:miter lim="800000"/>
                <a:headEnd/>
                <a:tailEnd/>
              </a:ln>
            </p:spPr>
            <p:txBody>
              <a:bodyPr wrap="none" lIns="0" tIns="0" rIns="0" bIns="0">
                <a:spAutoFit/>
              </a:bodyPr>
              <a:lstStyle/>
              <a:p>
                <a:pPr>
                  <a:spcBef>
                    <a:spcPct val="50000"/>
                  </a:spcBef>
                </a:pPr>
                <a:r>
                  <a:rPr lang="en-US" sz="2800" i="1" dirty="0" err="1">
                    <a:solidFill>
                      <a:srgbClr val="000000"/>
                    </a:solidFill>
                    <a:latin typeface="Times New Roman" pitchFamily="18" charset="0"/>
                  </a:rPr>
                  <a:t>mx</a:t>
                </a:r>
                <a:endParaRPr lang="en-US" baseline="-25000" dirty="0">
                  <a:solidFill>
                    <a:schemeClr val="bg1"/>
                  </a:solidFill>
                  <a:latin typeface="Times New Roman" pitchFamily="18" charset="0"/>
                </a:endParaRPr>
              </a:p>
            </p:txBody>
          </p:sp>
          <p:sp>
            <p:nvSpPr>
              <p:cNvPr id="272422" name="Rectangle 64"/>
              <p:cNvSpPr>
                <a:spLocks noChangeArrowheads="1"/>
              </p:cNvSpPr>
              <p:nvPr/>
            </p:nvSpPr>
            <p:spPr bwMode="auto">
              <a:xfrm>
                <a:off x="3627" y="1531"/>
                <a:ext cx="113"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b</a:t>
                </a:r>
                <a:endParaRPr lang="en-US" baseline="-25000" dirty="0">
                  <a:solidFill>
                    <a:schemeClr val="bg1"/>
                  </a:solidFill>
                  <a:latin typeface="Times New Roman" pitchFamily="18" charset="0"/>
                </a:endParaRPr>
              </a:p>
            </p:txBody>
          </p:sp>
          <p:sp>
            <p:nvSpPr>
              <p:cNvPr id="272423" name="Rectangle 65"/>
              <p:cNvSpPr>
                <a:spLocks noChangeArrowheads="1"/>
              </p:cNvSpPr>
              <p:nvPr/>
            </p:nvSpPr>
            <p:spPr bwMode="auto">
              <a:xfrm>
                <a:off x="3276" y="1531"/>
                <a:ext cx="10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y</a:t>
                </a:r>
                <a:endParaRPr lang="en-US" baseline="-25000" dirty="0">
                  <a:solidFill>
                    <a:schemeClr val="bg1"/>
                  </a:solidFill>
                  <a:latin typeface="Times New Roman" pitchFamily="18" charset="0"/>
                </a:endParaRPr>
              </a:p>
            </p:txBody>
          </p:sp>
          <p:sp>
            <p:nvSpPr>
              <p:cNvPr id="272424" name="Rectangle 66"/>
              <p:cNvSpPr>
                <a:spLocks noChangeArrowheads="1"/>
              </p:cNvSpPr>
              <p:nvPr/>
            </p:nvSpPr>
            <p:spPr bwMode="auto">
              <a:xfrm>
                <a:off x="5232" y="1013"/>
                <a:ext cx="15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72425" name="Rectangle 67"/>
              <p:cNvSpPr>
                <a:spLocks noChangeArrowheads="1"/>
              </p:cNvSpPr>
              <p:nvPr/>
            </p:nvSpPr>
            <p:spPr bwMode="auto">
              <a:xfrm>
                <a:off x="3278" y="1189"/>
                <a:ext cx="15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K</a:t>
                </a:r>
                <a:endParaRPr lang="en-US" baseline="-25000" dirty="0">
                  <a:solidFill>
                    <a:schemeClr val="bg1"/>
                  </a:solidFill>
                  <a:latin typeface="Times New Roman" pitchFamily="18" charset="0"/>
                </a:endParaRPr>
              </a:p>
            </p:txBody>
          </p:sp>
          <p:sp>
            <p:nvSpPr>
              <p:cNvPr id="272426" name="Rectangle 68"/>
              <p:cNvSpPr>
                <a:spLocks noChangeArrowheads="1"/>
              </p:cNvSpPr>
              <p:nvPr/>
            </p:nvSpPr>
            <p:spPr bwMode="auto">
              <a:xfrm>
                <a:off x="3276" y="871"/>
                <a:ext cx="150"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Times New Roman" pitchFamily="18" charset="0"/>
                  </a:rPr>
                  <a:t>C</a:t>
                </a:r>
                <a:endParaRPr lang="en-US" baseline="-25000" dirty="0">
                  <a:solidFill>
                    <a:schemeClr val="bg1"/>
                  </a:solidFill>
                  <a:latin typeface="Times New Roman" pitchFamily="18" charset="0"/>
                </a:endParaRPr>
              </a:p>
            </p:txBody>
          </p:sp>
          <p:sp>
            <p:nvSpPr>
              <p:cNvPr id="272427" name="Rectangle 69"/>
              <p:cNvSpPr>
                <a:spLocks noChangeArrowheads="1"/>
              </p:cNvSpPr>
              <p:nvPr/>
            </p:nvSpPr>
            <p:spPr bwMode="auto">
              <a:xfrm>
                <a:off x="5419" y="995"/>
                <a:ext cx="83"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28" name="Rectangle 70"/>
              <p:cNvSpPr>
                <a:spLocks noChangeArrowheads="1"/>
              </p:cNvSpPr>
              <p:nvPr/>
            </p:nvSpPr>
            <p:spPr bwMode="auto">
              <a:xfrm>
                <a:off x="5401" y="1153"/>
                <a:ext cx="167"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29" name="Rectangle 71"/>
              <p:cNvSpPr>
                <a:spLocks noChangeArrowheads="1"/>
              </p:cNvSpPr>
              <p:nvPr/>
            </p:nvSpPr>
            <p:spPr bwMode="auto">
              <a:xfrm>
                <a:off x="5001" y="995"/>
                <a:ext cx="83"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30" name="Rectangle 72"/>
              <p:cNvSpPr>
                <a:spLocks noChangeArrowheads="1"/>
              </p:cNvSpPr>
              <p:nvPr/>
            </p:nvSpPr>
            <p:spPr bwMode="auto">
              <a:xfrm>
                <a:off x="4984" y="1153"/>
                <a:ext cx="167"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31" name="Rectangle 73"/>
              <p:cNvSpPr>
                <a:spLocks noChangeArrowheads="1"/>
              </p:cNvSpPr>
              <p:nvPr/>
            </p:nvSpPr>
            <p:spPr bwMode="auto">
              <a:xfrm>
                <a:off x="4080" y="995"/>
                <a:ext cx="83"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32" name="Rectangle 74"/>
              <p:cNvSpPr>
                <a:spLocks noChangeArrowheads="1"/>
              </p:cNvSpPr>
              <p:nvPr/>
            </p:nvSpPr>
            <p:spPr bwMode="auto">
              <a:xfrm>
                <a:off x="4063" y="1153"/>
                <a:ext cx="167"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33" name="Rectangle 75"/>
              <p:cNvSpPr>
                <a:spLocks noChangeArrowheads="1"/>
              </p:cNvSpPr>
              <p:nvPr/>
            </p:nvSpPr>
            <p:spPr bwMode="auto">
              <a:xfrm>
                <a:off x="3474" y="1170"/>
                <a:ext cx="83"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34" name="Rectangle 76"/>
              <p:cNvSpPr>
                <a:spLocks noChangeArrowheads="1"/>
              </p:cNvSpPr>
              <p:nvPr/>
            </p:nvSpPr>
            <p:spPr bwMode="auto">
              <a:xfrm>
                <a:off x="3456" y="1328"/>
                <a:ext cx="167"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35" name="Rectangle 77"/>
              <p:cNvSpPr>
                <a:spLocks noChangeArrowheads="1"/>
              </p:cNvSpPr>
              <p:nvPr/>
            </p:nvSpPr>
            <p:spPr bwMode="auto">
              <a:xfrm>
                <a:off x="3463" y="852"/>
                <a:ext cx="83"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a:t>
                </a:r>
                <a:endParaRPr lang="en-US" baseline="-25000" dirty="0">
                  <a:solidFill>
                    <a:schemeClr val="bg1"/>
                  </a:solidFill>
                  <a:latin typeface="Times New Roman" pitchFamily="18" charset="0"/>
                </a:endParaRPr>
              </a:p>
            </p:txBody>
          </p:sp>
          <p:sp>
            <p:nvSpPr>
              <p:cNvPr id="272436" name="Rectangle 78"/>
              <p:cNvSpPr>
                <a:spLocks noChangeArrowheads="1"/>
              </p:cNvSpPr>
              <p:nvPr/>
            </p:nvSpPr>
            <p:spPr bwMode="auto">
              <a:xfrm>
                <a:off x="3445" y="1010"/>
                <a:ext cx="167" cy="164"/>
              </a:xfrm>
              <a:prstGeom prst="rect">
                <a:avLst/>
              </a:prstGeom>
              <a:noFill/>
              <a:ln w="9525">
                <a:noFill/>
                <a:miter lim="800000"/>
                <a:headEnd/>
                <a:tailEnd/>
              </a:ln>
            </p:spPr>
            <p:txBody>
              <a:bodyPr wrap="none" lIns="0" tIns="0" rIns="0" bIns="0">
                <a:spAutoFit/>
              </a:bodyPr>
              <a:lstStyle/>
              <a:p>
                <a:pPr>
                  <a:spcBef>
                    <a:spcPct val="50000"/>
                  </a:spcBef>
                </a:pPr>
                <a:r>
                  <a:rPr lang="en-US" sz="1700" i="1" dirty="0">
                    <a:solidFill>
                      <a:srgbClr val="000000"/>
                    </a:solidFill>
                    <a:latin typeface="Times New Roman" pitchFamily="18" charset="0"/>
                  </a:rPr>
                  <a:t>AB</a:t>
                </a:r>
                <a:endParaRPr lang="en-US" baseline="-25000" dirty="0">
                  <a:solidFill>
                    <a:schemeClr val="bg1"/>
                  </a:solidFill>
                  <a:latin typeface="Times New Roman" pitchFamily="18" charset="0"/>
                </a:endParaRPr>
              </a:p>
            </p:txBody>
          </p:sp>
          <p:sp>
            <p:nvSpPr>
              <p:cNvPr id="272437" name="Rectangle 79"/>
              <p:cNvSpPr>
                <a:spLocks noChangeArrowheads="1"/>
              </p:cNvSpPr>
              <p:nvPr/>
            </p:nvSpPr>
            <p:spPr bwMode="auto">
              <a:xfrm>
                <a:off x="3787" y="1505"/>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38" name="Rectangle 80"/>
              <p:cNvSpPr>
                <a:spLocks noChangeArrowheads="1"/>
              </p:cNvSpPr>
              <p:nvPr/>
            </p:nvSpPr>
            <p:spPr bwMode="auto">
              <a:xfrm>
                <a:off x="3446" y="1505"/>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39" name="Rectangle 81"/>
              <p:cNvSpPr>
                <a:spLocks noChangeArrowheads="1"/>
              </p:cNvSpPr>
              <p:nvPr/>
            </p:nvSpPr>
            <p:spPr bwMode="auto">
              <a:xfrm>
                <a:off x="4659" y="987"/>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40" name="Rectangle 82"/>
              <p:cNvSpPr>
                <a:spLocks noChangeArrowheads="1"/>
              </p:cNvSpPr>
              <p:nvPr/>
            </p:nvSpPr>
            <p:spPr bwMode="auto">
              <a:xfrm>
                <a:off x="4302" y="987"/>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41" name="Rectangle 83"/>
              <p:cNvSpPr>
                <a:spLocks noChangeArrowheads="1"/>
              </p:cNvSpPr>
              <p:nvPr/>
            </p:nvSpPr>
            <p:spPr bwMode="auto">
              <a:xfrm>
                <a:off x="3726" y="987"/>
                <a:ext cx="124"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Symbol" pitchFamily="18" charset="2"/>
                  </a:rPr>
                  <a:t>=</a:t>
                </a:r>
                <a:endParaRPr lang="en-US" baseline="-25000" dirty="0">
                  <a:solidFill>
                    <a:schemeClr val="bg1"/>
                  </a:solidFill>
                  <a:latin typeface="Times New Roman" pitchFamily="18" charset="0"/>
                </a:endParaRPr>
              </a:p>
            </p:txBody>
          </p:sp>
          <p:sp>
            <p:nvSpPr>
              <p:cNvPr id="272442" name="Rectangle 84"/>
              <p:cNvSpPr>
                <a:spLocks noChangeArrowheads="1"/>
              </p:cNvSpPr>
              <p:nvPr/>
            </p:nvSpPr>
            <p:spPr bwMode="auto">
              <a:xfrm>
                <a:off x="4814" y="987"/>
                <a:ext cx="142"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Symbol" pitchFamily="18" charset="2"/>
                  </a:rPr>
                  <a:t>a</a:t>
                </a:r>
                <a:endParaRPr lang="en-US" baseline="-25000" dirty="0">
                  <a:solidFill>
                    <a:schemeClr val="bg1"/>
                  </a:solidFill>
                  <a:latin typeface="Times New Roman" pitchFamily="18" charset="0"/>
                </a:endParaRPr>
              </a:p>
            </p:txBody>
          </p:sp>
          <p:sp>
            <p:nvSpPr>
              <p:cNvPr id="272443" name="Rectangle 85"/>
              <p:cNvSpPr>
                <a:spLocks noChangeArrowheads="1"/>
              </p:cNvSpPr>
              <p:nvPr/>
            </p:nvSpPr>
            <p:spPr bwMode="auto">
              <a:xfrm>
                <a:off x="3892" y="987"/>
                <a:ext cx="142" cy="271"/>
              </a:xfrm>
              <a:prstGeom prst="rect">
                <a:avLst/>
              </a:prstGeom>
              <a:noFill/>
              <a:ln w="9525">
                <a:noFill/>
                <a:miter lim="800000"/>
                <a:headEnd/>
                <a:tailEnd/>
              </a:ln>
            </p:spPr>
            <p:txBody>
              <a:bodyPr wrap="none" lIns="0" tIns="0" rIns="0" bIns="0">
                <a:spAutoFit/>
              </a:bodyPr>
              <a:lstStyle/>
              <a:p>
                <a:pPr>
                  <a:spcBef>
                    <a:spcPct val="50000"/>
                  </a:spcBef>
                </a:pPr>
                <a:r>
                  <a:rPr lang="en-US" sz="2800" i="1" dirty="0">
                    <a:solidFill>
                      <a:srgbClr val="000000"/>
                    </a:solidFill>
                    <a:latin typeface="Symbol" pitchFamily="18" charset="2"/>
                  </a:rPr>
                  <a:t>a</a:t>
                </a:r>
                <a:endParaRPr lang="en-US" baseline="-25000" dirty="0">
                  <a:solidFill>
                    <a:schemeClr val="bg1"/>
                  </a:solidFill>
                  <a:latin typeface="Times New Roman" pitchFamily="18" charset="0"/>
                </a:endParaRPr>
              </a:p>
            </p:txBody>
          </p:sp>
          <p:sp>
            <p:nvSpPr>
              <p:cNvPr id="272444" name="Rectangle 86"/>
              <p:cNvSpPr>
                <a:spLocks noChangeArrowheads="1"/>
              </p:cNvSpPr>
              <p:nvPr/>
            </p:nvSpPr>
            <p:spPr bwMode="auto">
              <a:xfrm>
                <a:off x="4515" y="1013"/>
                <a:ext cx="113" cy="271"/>
              </a:xfrm>
              <a:prstGeom prst="rect">
                <a:avLst/>
              </a:prstGeom>
              <a:noFill/>
              <a:ln w="9525">
                <a:noFill/>
                <a:miter lim="800000"/>
                <a:headEnd/>
                <a:tailEnd/>
              </a:ln>
            </p:spPr>
            <p:txBody>
              <a:bodyPr wrap="none" lIns="0" tIns="0" rIns="0" bIns="0">
                <a:spAutoFit/>
              </a:bodyPr>
              <a:lstStyle/>
              <a:p>
                <a:pPr>
                  <a:spcBef>
                    <a:spcPct val="50000"/>
                  </a:spcBef>
                </a:pPr>
                <a:r>
                  <a:rPr lang="en-US" sz="2800" dirty="0">
                    <a:solidFill>
                      <a:srgbClr val="000000"/>
                    </a:solidFill>
                    <a:latin typeface="Times New Roman" pitchFamily="18" charset="0"/>
                  </a:rPr>
                  <a:t>1</a:t>
                </a:r>
                <a:endParaRPr lang="en-US" baseline="-25000" dirty="0">
                  <a:solidFill>
                    <a:schemeClr val="bg1"/>
                  </a:solidFill>
                  <a:latin typeface="Times New Roman" pitchFamily="18" charset="0"/>
                </a:endParaRPr>
              </a:p>
            </p:txBody>
          </p:sp>
        </p:grpSp>
      </p:gr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Footer Placeholder 3"/>
          <p:cNvSpPr>
            <a:spLocks noGrp="1"/>
          </p:cNvSpPr>
          <p:nvPr>
            <p:ph type="ftr" sz="quarter" idx="10"/>
          </p:nvPr>
        </p:nvSpPr>
        <p:spPr/>
        <p:txBody>
          <a:bodyPr/>
          <a:lstStyle/>
          <a:p>
            <a:r>
              <a:rPr lang="en-US" smtClean="0"/>
              <a:t>Carpenter EPMA Overview 2013</a:t>
            </a:r>
            <a:endParaRPr lang="en-US"/>
          </a:p>
        </p:txBody>
      </p:sp>
      <p:sp>
        <p:nvSpPr>
          <p:cNvPr id="273411" name="Slide Number Placeholder 4"/>
          <p:cNvSpPr>
            <a:spLocks noGrp="1"/>
          </p:cNvSpPr>
          <p:nvPr>
            <p:ph type="sldNum" sz="quarter" idx="11"/>
          </p:nvPr>
        </p:nvSpPr>
        <p:spPr/>
        <p:txBody>
          <a:bodyPr/>
          <a:lstStyle/>
          <a:p>
            <a:fld id="{455C2E2F-3839-4BA2-8B93-3425F4C8720C}" type="slidenum">
              <a:rPr lang="en-US"/>
              <a:pPr/>
              <a:t>214</a:t>
            </a:fld>
            <a:endParaRPr lang="en-US"/>
          </a:p>
        </p:txBody>
      </p:sp>
      <p:sp>
        <p:nvSpPr>
          <p:cNvPr id="273412" name="Rectangle 2"/>
          <p:cNvSpPr>
            <a:spLocks noGrp="1" noChangeArrowheads="1"/>
          </p:cNvSpPr>
          <p:nvPr>
            <p:ph type="title"/>
          </p:nvPr>
        </p:nvSpPr>
        <p:spPr>
          <a:xfrm>
            <a:off x="1" y="0"/>
            <a:ext cx="9144000" cy="1143000"/>
          </a:xfrm>
        </p:spPr>
        <p:txBody>
          <a:bodyPr/>
          <a:lstStyle/>
          <a:p>
            <a:r>
              <a:rPr lang="en-US" smtClean="0"/>
              <a:t>Compositional End Members in Binary Systems</a:t>
            </a:r>
          </a:p>
        </p:txBody>
      </p:sp>
      <p:sp>
        <p:nvSpPr>
          <p:cNvPr id="273413" name="Rectangle 3"/>
          <p:cNvSpPr>
            <a:spLocks noGrp="1" noChangeArrowheads="1"/>
          </p:cNvSpPr>
          <p:nvPr>
            <p:ph type="body" idx="1"/>
          </p:nvPr>
        </p:nvSpPr>
        <p:spPr>
          <a:xfrm>
            <a:off x="609600" y="1066800"/>
            <a:ext cx="8077200" cy="5181600"/>
          </a:xfrm>
        </p:spPr>
        <p:txBody>
          <a:bodyPr/>
          <a:lstStyle/>
          <a:p>
            <a:r>
              <a:rPr lang="en-US" sz="2000" dirty="0" smtClean="0"/>
              <a:t>End members may be any components for the purposes of </a:t>
            </a:r>
            <a:r>
              <a:rPr lang="en-US" sz="2000" dirty="0" smtClean="0">
                <a:latin typeface="Symbol" pitchFamily="18" charset="2"/>
              </a:rPr>
              <a:t>a</a:t>
            </a:r>
            <a:r>
              <a:rPr lang="en-US" sz="2000" dirty="0" smtClean="0"/>
              <a:t>-factor calculation.  </a:t>
            </a:r>
            <a:r>
              <a:rPr lang="en-US" sz="2000" dirty="0" err="1" smtClean="0"/>
              <a:t>CaO</a:t>
            </a:r>
            <a:r>
              <a:rPr lang="en-US" sz="2000" dirty="0" smtClean="0"/>
              <a:t>, O</a:t>
            </a:r>
            <a:r>
              <a:rPr lang="en-US" sz="2000" baseline="-25000" dirty="0" smtClean="0"/>
              <a:t>2</a:t>
            </a:r>
            <a:r>
              <a:rPr lang="en-US" sz="2000" dirty="0" smtClean="0"/>
              <a:t>, etc.</a:t>
            </a:r>
          </a:p>
          <a:p>
            <a:r>
              <a:rPr lang="en-US" sz="2000" dirty="0" smtClean="0"/>
              <a:t>Composition and k-ratio are expressed relative to the chosen end members.</a:t>
            </a:r>
          </a:p>
          <a:p>
            <a:r>
              <a:rPr lang="en-US" sz="2000" dirty="0" smtClean="0"/>
              <a:t>Improved accuracy and convenience of standards.</a:t>
            </a:r>
          </a:p>
          <a:p>
            <a:r>
              <a:rPr lang="en-US" sz="2000" dirty="0" smtClean="0"/>
              <a:t>Extension to ternary and higher systems via</a:t>
            </a:r>
            <a:br>
              <a:rPr lang="en-US" sz="2000" dirty="0" smtClean="0"/>
            </a:br>
            <a:r>
              <a:rPr lang="en-US" sz="2000" dirty="0" smtClean="0">
                <a:latin typeface="Symbol" pitchFamily="18" charset="2"/>
              </a:rPr>
              <a:t>b-</a:t>
            </a:r>
            <a:r>
              <a:rPr lang="en-US" sz="2000" dirty="0" smtClean="0"/>
              <a:t>factors (i.e. [ </a:t>
            </a:r>
            <a:r>
              <a:rPr lang="en-US" sz="2000" dirty="0" smtClean="0">
                <a:latin typeface="Symbol" pitchFamily="18" charset="2"/>
              </a:rPr>
              <a:t>b</a:t>
            </a:r>
            <a:r>
              <a:rPr lang="en-US" sz="2000" dirty="0" smtClean="0"/>
              <a:t> = </a:t>
            </a:r>
            <a:r>
              <a:rPr lang="en-US" sz="2000" dirty="0" smtClean="0">
                <a:latin typeface="Symbol" pitchFamily="18" charset="2"/>
              </a:rPr>
              <a:t>S</a:t>
            </a:r>
            <a:r>
              <a:rPr lang="en-US" sz="2000" dirty="0" smtClean="0"/>
              <a:t> C</a:t>
            </a:r>
            <a:r>
              <a:rPr lang="en-US" sz="2000" dirty="0" smtClean="0">
                <a:latin typeface="Symbol" pitchFamily="18" charset="2"/>
              </a:rPr>
              <a:t>a</a:t>
            </a:r>
            <a:r>
              <a:rPr lang="en-US" sz="2000" dirty="0" smtClean="0"/>
              <a:t> / </a:t>
            </a:r>
            <a:r>
              <a:rPr lang="en-US" sz="2000" dirty="0" smtClean="0">
                <a:latin typeface="Symbol" pitchFamily="18" charset="2"/>
              </a:rPr>
              <a:t>S</a:t>
            </a:r>
            <a:r>
              <a:rPr lang="en-US" sz="2000" dirty="0" smtClean="0"/>
              <a:t> C] and C = </a:t>
            </a:r>
            <a:r>
              <a:rPr lang="en-US" sz="2000" dirty="0" smtClean="0">
                <a:latin typeface="Symbol" pitchFamily="18" charset="2"/>
              </a:rPr>
              <a:t>b</a:t>
            </a:r>
            <a:r>
              <a:rPr lang="en-US" sz="2000" dirty="0" smtClean="0"/>
              <a:t> K).</a:t>
            </a:r>
          </a:p>
          <a:p>
            <a:r>
              <a:rPr lang="en-US" sz="2000" dirty="0" smtClean="0"/>
              <a:t>Pure elements	 	Mg – Fe</a:t>
            </a:r>
          </a:p>
          <a:p>
            <a:r>
              <a:rPr lang="en-US" sz="2000" dirty="0" smtClean="0"/>
              <a:t>Pure oxides			</a:t>
            </a:r>
            <a:r>
              <a:rPr lang="en-US" sz="2000" dirty="0" err="1" smtClean="0"/>
              <a:t>MgO</a:t>
            </a:r>
            <a:r>
              <a:rPr lang="en-US" sz="2000" dirty="0" smtClean="0"/>
              <a:t> – </a:t>
            </a:r>
            <a:r>
              <a:rPr lang="en-US" sz="2000" dirty="0" err="1" smtClean="0"/>
              <a:t>FeO</a:t>
            </a:r>
            <a:endParaRPr lang="en-US" sz="2000" dirty="0" smtClean="0"/>
          </a:p>
          <a:p>
            <a:r>
              <a:rPr lang="en-US" sz="2000" dirty="0" smtClean="0"/>
              <a:t>Olivine binary		Mg</a:t>
            </a:r>
            <a:r>
              <a:rPr lang="en-US" sz="2000" baseline="-25000" dirty="0" smtClean="0"/>
              <a:t>2</a:t>
            </a:r>
            <a:r>
              <a:rPr lang="en-US" sz="2000" dirty="0" smtClean="0"/>
              <a:t>SiO</a:t>
            </a:r>
            <a:r>
              <a:rPr lang="en-US" sz="2000" baseline="-25000" dirty="0" smtClean="0"/>
              <a:t>4</a:t>
            </a:r>
            <a:r>
              <a:rPr lang="en-US" sz="2000" dirty="0" smtClean="0"/>
              <a:t> – Fe</a:t>
            </a:r>
            <a:r>
              <a:rPr lang="en-US" sz="2000" baseline="-25000" dirty="0" smtClean="0"/>
              <a:t>2</a:t>
            </a:r>
            <a:r>
              <a:rPr lang="en-US" sz="2000" dirty="0" smtClean="0"/>
              <a:t>SiO</a:t>
            </a:r>
            <a:r>
              <a:rPr lang="en-US" sz="2000" baseline="-25000" dirty="0" smtClean="0"/>
              <a:t>4</a:t>
            </a:r>
            <a:r>
              <a:rPr lang="en-US" sz="2000" dirty="0" smtClean="0"/>
              <a:t/>
            </a:r>
            <a:br>
              <a:rPr lang="en-US" sz="2000" dirty="0" smtClean="0"/>
            </a:br>
            <a:r>
              <a:rPr lang="en-US" sz="2000" dirty="0" smtClean="0"/>
              <a:t>				(</a:t>
            </a:r>
            <a:r>
              <a:rPr lang="en-US" sz="2000" dirty="0" err="1" smtClean="0"/>
              <a:t>Mg,Fe</a:t>
            </a:r>
            <a:r>
              <a:rPr lang="en-US" sz="2000" dirty="0" smtClean="0"/>
              <a:t>)</a:t>
            </a:r>
            <a:r>
              <a:rPr lang="en-US" sz="2000" baseline="-25000" dirty="0" smtClean="0"/>
              <a:t>1</a:t>
            </a:r>
            <a:r>
              <a:rPr lang="en-US" sz="2000" dirty="0" smtClean="0"/>
              <a:t>Si</a:t>
            </a:r>
            <a:r>
              <a:rPr lang="en-US" sz="2000" baseline="-25000" dirty="0" smtClean="0"/>
              <a:t>½</a:t>
            </a:r>
            <a:r>
              <a:rPr lang="en-US" sz="2000" dirty="0" smtClean="0"/>
              <a:t>O</a:t>
            </a:r>
            <a:r>
              <a:rPr lang="en-US" sz="2000" baseline="-25000" dirty="0" smtClean="0"/>
              <a:t>2</a:t>
            </a:r>
          </a:p>
          <a:p>
            <a:r>
              <a:rPr lang="en-US" sz="2000" dirty="0" smtClean="0"/>
              <a:t>Hg</a:t>
            </a:r>
            <a:r>
              <a:rPr lang="en-US" sz="2000" baseline="-25000" dirty="0" smtClean="0"/>
              <a:t>1-x</a:t>
            </a:r>
            <a:r>
              <a:rPr lang="en-US" sz="2000" dirty="0" smtClean="0"/>
              <a:t>Cd</a:t>
            </a:r>
            <a:r>
              <a:rPr lang="en-US" sz="2000" baseline="-25000" dirty="0" smtClean="0"/>
              <a:t>x</a:t>
            </a:r>
            <a:r>
              <a:rPr lang="en-US" sz="2000" dirty="0" smtClean="0"/>
              <a:t>Te			</a:t>
            </a:r>
            <a:r>
              <a:rPr lang="en-US" sz="2000" dirty="0" err="1" smtClean="0"/>
              <a:t>HgTe</a:t>
            </a:r>
            <a:r>
              <a:rPr lang="en-US" sz="2000" dirty="0" smtClean="0"/>
              <a:t> – </a:t>
            </a:r>
            <a:r>
              <a:rPr lang="en-US" sz="2000" dirty="0" err="1" smtClean="0"/>
              <a:t>CdTe</a:t>
            </a:r>
            <a:endParaRPr lang="en-US" sz="2000" dirty="0" smtClean="0"/>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Footer Placeholder 2"/>
          <p:cNvSpPr>
            <a:spLocks noGrp="1"/>
          </p:cNvSpPr>
          <p:nvPr>
            <p:ph type="ftr" sz="quarter" idx="10"/>
          </p:nvPr>
        </p:nvSpPr>
        <p:spPr/>
        <p:txBody>
          <a:bodyPr/>
          <a:lstStyle/>
          <a:p>
            <a:r>
              <a:rPr lang="en-US" smtClean="0"/>
              <a:t>Carpenter EPMA Overview 2013</a:t>
            </a:r>
            <a:endParaRPr lang="en-US"/>
          </a:p>
        </p:txBody>
      </p:sp>
      <p:sp>
        <p:nvSpPr>
          <p:cNvPr id="8196" name="Slide Number Placeholder 3"/>
          <p:cNvSpPr>
            <a:spLocks noGrp="1"/>
          </p:cNvSpPr>
          <p:nvPr>
            <p:ph type="sldNum" sz="quarter" idx="11"/>
          </p:nvPr>
        </p:nvSpPr>
        <p:spPr/>
        <p:txBody>
          <a:bodyPr/>
          <a:lstStyle/>
          <a:p>
            <a:fld id="{C5CF52C8-8525-4E2C-9814-88ABF0524A7B}" type="slidenum">
              <a:rPr lang="en-US"/>
              <a:pPr/>
              <a:t>215</a:t>
            </a:fld>
            <a:endParaRPr lang="en-US"/>
          </a:p>
        </p:txBody>
      </p:sp>
      <p:graphicFrame>
        <p:nvGraphicFramePr>
          <p:cNvPr id="8194" name="Object 2"/>
          <p:cNvGraphicFramePr>
            <a:graphicFrameLocks noChangeAspect="1"/>
          </p:cNvGraphicFramePr>
          <p:nvPr/>
        </p:nvGraphicFramePr>
        <p:xfrm>
          <a:off x="381001" y="914400"/>
          <a:ext cx="8448675" cy="5572125"/>
        </p:xfrm>
        <a:graphic>
          <a:graphicData uri="http://schemas.openxmlformats.org/presentationml/2006/ole">
            <p:oleObj spid="_x0000_s8194" name="Chart" r:id="rId3" imgW="9978840" imgH="6581160" progId="Excel.Sheet.8">
              <p:embed/>
            </p:oleObj>
          </a:graphicData>
        </a:graphic>
      </p:graphicFrame>
      <p:sp>
        <p:nvSpPr>
          <p:cNvPr id="8197" name="Rectangle 3"/>
          <p:cNvSpPr>
            <a:spLocks noGrp="1" noChangeArrowheads="1"/>
          </p:cNvSpPr>
          <p:nvPr>
            <p:ph type="title"/>
          </p:nvPr>
        </p:nvSpPr>
        <p:spPr>
          <a:xfrm>
            <a:off x="547688" y="179388"/>
            <a:ext cx="8210550" cy="449262"/>
          </a:xfrm>
        </p:spPr>
        <p:txBody>
          <a:bodyPr/>
          <a:lstStyle/>
          <a:p>
            <a:r>
              <a:rPr lang="en-US" sz="2800" dirty="0" smtClean="0"/>
              <a:t>Ag L</a:t>
            </a:r>
            <a:r>
              <a:rPr lang="en-US" sz="2800" dirty="0" smtClean="0">
                <a:latin typeface="Symbol" pitchFamily="18" charset="2"/>
              </a:rPr>
              <a:t>a</a:t>
            </a:r>
            <a:r>
              <a:rPr lang="en-US" sz="2800" dirty="0" smtClean="0"/>
              <a:t> NIST SRM 481 </a:t>
            </a:r>
            <a:r>
              <a:rPr lang="en-US" sz="2800" dirty="0" err="1" smtClean="0"/>
              <a:t>AgAu</a:t>
            </a:r>
            <a:r>
              <a:rPr lang="en-US" sz="2800" dirty="0" smtClean="0"/>
              <a:t> Alloy (</a:t>
            </a:r>
            <a:r>
              <a:rPr lang="en-US" sz="2800" dirty="0" smtClean="0">
                <a:latin typeface="Symbol" pitchFamily="18" charset="2"/>
              </a:rPr>
              <a:t>y</a:t>
            </a:r>
            <a:r>
              <a:rPr lang="en-US" sz="2800" dirty="0" smtClean="0"/>
              <a:t>=40)</a:t>
            </a:r>
          </a:p>
        </p:txBody>
      </p:sp>
      <p:sp>
        <p:nvSpPr>
          <p:cNvPr id="8198" name="Text Box 4"/>
          <p:cNvSpPr txBox="1">
            <a:spLocks noChangeArrowheads="1"/>
          </p:cNvSpPr>
          <p:nvPr/>
        </p:nvSpPr>
        <p:spPr bwMode="auto">
          <a:xfrm>
            <a:off x="3352800" y="6248400"/>
            <a:ext cx="2890119" cy="466703"/>
          </a:xfrm>
          <a:prstGeom prst="rect">
            <a:avLst/>
          </a:prstGeom>
          <a:solidFill>
            <a:schemeClr val="bg1"/>
          </a:solidFill>
          <a:ln w="12700">
            <a:noFill/>
            <a:miter lim="800000"/>
            <a:headEnd type="none" w="sm" len="sm"/>
            <a:tailEnd type="none" w="sm" len="sm"/>
          </a:ln>
        </p:spPr>
        <p:txBody>
          <a:bodyPr wrap="none" lIns="91432" tIns="45716" rIns="91432" bIns="45716">
            <a:spAutoFit/>
          </a:bodyPr>
          <a:lstStyle/>
          <a:p>
            <a:r>
              <a:rPr lang="en-US">
                <a:latin typeface="Times New Roman" pitchFamily="18" charset="0"/>
              </a:rPr>
              <a:t>C Ag, weight fraction</a:t>
            </a:r>
          </a:p>
        </p:txBody>
      </p:sp>
      <p:sp>
        <p:nvSpPr>
          <p:cNvPr id="8199" name="Text Box 5"/>
          <p:cNvSpPr txBox="1">
            <a:spLocks noChangeArrowheads="1"/>
          </p:cNvSpPr>
          <p:nvPr/>
        </p:nvSpPr>
        <p:spPr bwMode="auto">
          <a:xfrm flipV="1">
            <a:off x="452495" y="3352800"/>
            <a:ext cx="553982" cy="762000"/>
          </a:xfrm>
          <a:prstGeom prst="rect">
            <a:avLst/>
          </a:prstGeom>
          <a:solidFill>
            <a:schemeClr val="bg1"/>
          </a:solidFill>
          <a:ln w="12700">
            <a:noFill/>
            <a:miter lim="800000"/>
            <a:headEnd type="none" w="sm" len="sm"/>
            <a:tailEnd type="none" w="sm" len="sm"/>
          </a:ln>
        </p:spPr>
        <p:txBody>
          <a:bodyPr vert="eaVert" lIns="91432" tIns="45716" rIns="91432" bIns="45716">
            <a:spAutoFit/>
          </a:bodyPr>
          <a:lstStyle/>
          <a:p>
            <a:r>
              <a:rPr lang="en-US">
                <a:latin typeface="Times New Roman" pitchFamily="18" charset="0"/>
              </a:rPr>
              <a:t>C / K</a:t>
            </a:r>
          </a:p>
        </p:txBody>
      </p:sp>
      <p:sp>
        <p:nvSpPr>
          <p:cNvPr id="8200" name="Text Box 6"/>
          <p:cNvSpPr txBox="1">
            <a:spLocks noChangeArrowheads="1"/>
          </p:cNvSpPr>
          <p:nvPr/>
        </p:nvSpPr>
        <p:spPr bwMode="auto">
          <a:xfrm>
            <a:off x="3962399" y="1219201"/>
            <a:ext cx="4092838" cy="1589891"/>
          </a:xfrm>
          <a:prstGeom prst="rect">
            <a:avLst/>
          </a:prstGeom>
          <a:solidFill>
            <a:schemeClr val="tx1"/>
          </a:solidFill>
          <a:ln w="12700">
            <a:solidFill>
              <a:schemeClr val="accent2"/>
            </a:solidFill>
            <a:miter lim="800000"/>
            <a:headEnd type="none" w="sm" len="sm"/>
            <a:tailEnd type="none" w="sm" len="sm"/>
          </a:ln>
        </p:spPr>
        <p:txBody>
          <a:bodyPr wrap="none" lIns="91432" tIns="45716" rIns="91432" bIns="45716">
            <a:spAutoFit/>
          </a:bodyPr>
          <a:lstStyle/>
          <a:p>
            <a:r>
              <a:rPr lang="en-US">
                <a:solidFill>
                  <a:schemeClr val="bg1"/>
                </a:solidFill>
                <a:latin typeface="Times New Roman" pitchFamily="18" charset="0"/>
              </a:rPr>
              <a:t>C vs. C / K plot for Ag L</a:t>
            </a:r>
            <a:r>
              <a:rPr lang="en-US">
                <a:solidFill>
                  <a:schemeClr val="bg1"/>
                </a:solidFill>
                <a:latin typeface="Symbol" pitchFamily="18" charset="2"/>
              </a:rPr>
              <a:t>a</a:t>
            </a:r>
            <a:r>
              <a:rPr lang="en-US">
                <a:solidFill>
                  <a:schemeClr val="bg1"/>
                </a:solidFill>
                <a:latin typeface="Times New Roman" pitchFamily="18" charset="0"/>
              </a:rPr>
              <a:t> data</a:t>
            </a:r>
          </a:p>
          <a:p>
            <a:r>
              <a:rPr lang="en-US">
                <a:solidFill>
                  <a:schemeClr val="bg1"/>
                </a:solidFill>
                <a:latin typeface="Times New Roman" pitchFamily="18" charset="0"/>
              </a:rPr>
              <a:t>y = mx + b</a:t>
            </a:r>
          </a:p>
          <a:p>
            <a:r>
              <a:rPr lang="en-US">
                <a:solidFill>
                  <a:schemeClr val="bg1"/>
                </a:solidFill>
                <a:latin typeface="Symbol" pitchFamily="18" charset="2"/>
              </a:rPr>
              <a:t>a</a:t>
            </a:r>
            <a:r>
              <a:rPr lang="en-US">
                <a:solidFill>
                  <a:schemeClr val="bg1"/>
                </a:solidFill>
                <a:latin typeface="Times New Roman" pitchFamily="18" charset="0"/>
              </a:rPr>
              <a:t> factor is b intercept</a:t>
            </a:r>
          </a:p>
          <a:p>
            <a:r>
              <a:rPr lang="en-US">
                <a:solidFill>
                  <a:schemeClr val="bg1"/>
                </a:solidFill>
                <a:latin typeface="Times New Roman" pitchFamily="18" charset="0"/>
              </a:rPr>
              <a:t>slope is 1-</a:t>
            </a:r>
            <a:r>
              <a:rPr lang="en-US">
                <a:solidFill>
                  <a:schemeClr val="bg1"/>
                </a:solidFill>
                <a:latin typeface="Symbol" pitchFamily="18" charset="2"/>
              </a:rPr>
              <a:t>a</a:t>
            </a: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Footer Placeholder 2"/>
          <p:cNvSpPr>
            <a:spLocks noGrp="1"/>
          </p:cNvSpPr>
          <p:nvPr>
            <p:ph type="ftr" sz="quarter" idx="10"/>
          </p:nvPr>
        </p:nvSpPr>
        <p:spPr/>
        <p:txBody>
          <a:bodyPr/>
          <a:lstStyle/>
          <a:p>
            <a:r>
              <a:rPr lang="en-US" smtClean="0"/>
              <a:t>Carpenter EPMA Overview 2013</a:t>
            </a:r>
            <a:endParaRPr lang="en-US"/>
          </a:p>
        </p:txBody>
      </p:sp>
      <p:sp>
        <p:nvSpPr>
          <p:cNvPr id="9220" name="Slide Number Placeholder 3"/>
          <p:cNvSpPr>
            <a:spLocks noGrp="1"/>
          </p:cNvSpPr>
          <p:nvPr>
            <p:ph type="sldNum" sz="quarter" idx="11"/>
          </p:nvPr>
        </p:nvSpPr>
        <p:spPr/>
        <p:txBody>
          <a:bodyPr/>
          <a:lstStyle/>
          <a:p>
            <a:fld id="{BB78F31C-2EDF-46C0-8519-1BA04FEB09DB}" type="slidenum">
              <a:rPr lang="en-US"/>
              <a:pPr/>
              <a:t>216</a:t>
            </a:fld>
            <a:endParaRPr lang="en-US"/>
          </a:p>
        </p:txBody>
      </p:sp>
      <p:grpSp>
        <p:nvGrpSpPr>
          <p:cNvPr id="9221" name="Group 2"/>
          <p:cNvGrpSpPr>
            <a:grpSpLocks/>
          </p:cNvGrpSpPr>
          <p:nvPr/>
        </p:nvGrpSpPr>
        <p:grpSpPr bwMode="auto">
          <a:xfrm>
            <a:off x="379414" y="914400"/>
            <a:ext cx="8543925" cy="5629275"/>
            <a:chOff x="239" y="576"/>
            <a:chExt cx="5382" cy="3546"/>
          </a:xfrm>
        </p:grpSpPr>
        <p:graphicFrame>
          <p:nvGraphicFramePr>
            <p:cNvPr id="9218" name="Object 3"/>
            <p:cNvGraphicFramePr>
              <a:graphicFrameLocks noChangeAspect="1"/>
            </p:cNvGraphicFramePr>
            <p:nvPr/>
          </p:nvGraphicFramePr>
          <p:xfrm>
            <a:off x="240" y="576"/>
            <a:ext cx="5376" cy="3546"/>
          </p:xfrm>
          <a:graphic>
            <a:graphicData uri="http://schemas.openxmlformats.org/presentationml/2006/ole">
              <p:oleObj spid="_x0000_s9218" name="Chart" r:id="rId4" imgW="9978840" imgH="6581160" progId="Excel.Sheet.8">
                <p:embed/>
              </p:oleObj>
            </a:graphicData>
          </a:graphic>
        </p:graphicFrame>
        <p:sp>
          <p:nvSpPr>
            <p:cNvPr id="9223" name="Text Box 4"/>
            <p:cNvSpPr txBox="1">
              <a:spLocks noChangeArrowheads="1"/>
            </p:cNvSpPr>
            <p:nvPr/>
          </p:nvSpPr>
          <p:spPr bwMode="auto">
            <a:xfrm rot="16186734">
              <a:off x="-936" y="2031"/>
              <a:ext cx="2602" cy="252"/>
            </a:xfrm>
            <a:prstGeom prst="rect">
              <a:avLst/>
            </a:prstGeom>
            <a:noFill/>
            <a:ln w="12700">
              <a:noFill/>
              <a:miter lim="800000"/>
              <a:headEnd type="none" w="sm" len="sm"/>
              <a:tailEnd type="none" w="sm" len="sm"/>
            </a:ln>
          </p:spPr>
          <p:txBody>
            <a:bodyPr wrap="none">
              <a:spAutoFit/>
            </a:bodyPr>
            <a:lstStyle/>
            <a:p>
              <a:r>
                <a:rPr lang="en-US" sz="2000" dirty="0">
                  <a:latin typeface="Symbol" pitchFamily="18" charset="2"/>
                </a:rPr>
                <a:t>a</a:t>
              </a:r>
              <a:r>
                <a:rPr lang="en-US" sz="2000" dirty="0">
                  <a:latin typeface="Times New Roman" pitchFamily="18" charset="0"/>
                </a:rPr>
                <a:t>-factor Ag L</a:t>
              </a:r>
              <a:r>
                <a:rPr lang="en-US" sz="2000" dirty="0">
                  <a:latin typeface="Symbol" pitchFamily="18" charset="2"/>
                </a:rPr>
                <a:t>a</a:t>
              </a:r>
              <a:r>
                <a:rPr lang="en-US" sz="2000" dirty="0">
                  <a:latin typeface="Times New Roman" pitchFamily="18" charset="0"/>
                </a:rPr>
                <a:t> [ (C / K - C) / (1 - C) ]</a:t>
              </a:r>
              <a:endParaRPr lang="en-US" dirty="0"/>
            </a:p>
          </p:txBody>
        </p:sp>
        <p:sp>
          <p:nvSpPr>
            <p:cNvPr id="9224" name="Text Box 5"/>
            <p:cNvSpPr txBox="1">
              <a:spLocks noChangeArrowheads="1"/>
            </p:cNvSpPr>
            <p:nvPr/>
          </p:nvSpPr>
          <p:spPr bwMode="auto">
            <a:xfrm>
              <a:off x="1824" y="3792"/>
              <a:ext cx="1896" cy="297"/>
            </a:xfrm>
            <a:prstGeom prst="rect">
              <a:avLst/>
            </a:prstGeom>
            <a:noFill/>
            <a:ln w="12700">
              <a:noFill/>
              <a:miter lim="800000"/>
              <a:headEnd type="none" w="sm" len="sm"/>
              <a:tailEnd type="none" w="sm" len="sm"/>
            </a:ln>
          </p:spPr>
          <p:txBody>
            <a:bodyPr wrap="none">
              <a:spAutoFit/>
            </a:bodyPr>
            <a:lstStyle/>
            <a:p>
              <a:r>
                <a:rPr lang="en-US">
                  <a:latin typeface="Times New Roman" pitchFamily="18" charset="0"/>
                </a:rPr>
                <a:t>C Ag, Weight Fraction</a:t>
              </a:r>
            </a:p>
          </p:txBody>
        </p:sp>
        <p:sp>
          <p:nvSpPr>
            <p:cNvPr id="9225" name="Text Box 6"/>
            <p:cNvSpPr txBox="1">
              <a:spLocks noChangeArrowheads="1"/>
            </p:cNvSpPr>
            <p:nvPr/>
          </p:nvSpPr>
          <p:spPr bwMode="auto">
            <a:xfrm>
              <a:off x="3984" y="3168"/>
              <a:ext cx="539" cy="256"/>
            </a:xfrm>
            <a:prstGeom prst="rect">
              <a:avLst/>
            </a:prstGeom>
            <a:noFill/>
            <a:ln w="12700">
              <a:noFill/>
              <a:miter lim="800000"/>
              <a:headEnd type="none" w="sm" len="sm"/>
              <a:tailEnd type="none" w="sm" len="sm"/>
            </a:ln>
          </p:spPr>
          <p:txBody>
            <a:bodyPr wrap="none">
              <a:spAutoFit/>
            </a:bodyPr>
            <a:lstStyle/>
            <a:p>
              <a:r>
                <a:rPr lang="en-US" sz="2000" dirty="0"/>
                <a:t>10 kV</a:t>
              </a:r>
            </a:p>
          </p:txBody>
        </p:sp>
        <p:sp>
          <p:nvSpPr>
            <p:cNvPr id="9226" name="Text Box 7"/>
            <p:cNvSpPr txBox="1">
              <a:spLocks noChangeArrowheads="1"/>
            </p:cNvSpPr>
            <p:nvPr/>
          </p:nvSpPr>
          <p:spPr bwMode="auto">
            <a:xfrm>
              <a:off x="3984" y="2784"/>
              <a:ext cx="539" cy="256"/>
            </a:xfrm>
            <a:prstGeom prst="rect">
              <a:avLst/>
            </a:prstGeom>
            <a:noFill/>
            <a:ln w="12700">
              <a:noFill/>
              <a:miter lim="800000"/>
              <a:headEnd type="none" w="sm" len="sm"/>
              <a:tailEnd type="none" w="sm" len="sm"/>
            </a:ln>
          </p:spPr>
          <p:txBody>
            <a:bodyPr wrap="none">
              <a:spAutoFit/>
            </a:bodyPr>
            <a:lstStyle/>
            <a:p>
              <a:r>
                <a:rPr lang="en-US" sz="2000" dirty="0"/>
                <a:t>15 kV</a:t>
              </a:r>
            </a:p>
          </p:txBody>
        </p:sp>
        <p:sp>
          <p:nvSpPr>
            <p:cNvPr id="9227" name="Text Box 8"/>
            <p:cNvSpPr txBox="1">
              <a:spLocks noChangeArrowheads="1"/>
            </p:cNvSpPr>
            <p:nvPr/>
          </p:nvSpPr>
          <p:spPr bwMode="auto">
            <a:xfrm>
              <a:off x="3984" y="2400"/>
              <a:ext cx="539" cy="256"/>
            </a:xfrm>
            <a:prstGeom prst="rect">
              <a:avLst/>
            </a:prstGeom>
            <a:noFill/>
            <a:ln w="12700">
              <a:noFill/>
              <a:miter lim="800000"/>
              <a:headEnd type="none" w="sm" len="sm"/>
              <a:tailEnd type="none" w="sm" len="sm"/>
            </a:ln>
          </p:spPr>
          <p:txBody>
            <a:bodyPr wrap="none">
              <a:spAutoFit/>
            </a:bodyPr>
            <a:lstStyle/>
            <a:p>
              <a:r>
                <a:rPr lang="en-US" sz="2000" dirty="0"/>
                <a:t>20 kV</a:t>
              </a:r>
            </a:p>
          </p:txBody>
        </p:sp>
        <p:sp>
          <p:nvSpPr>
            <p:cNvPr id="9228" name="Text Box 9"/>
            <p:cNvSpPr txBox="1">
              <a:spLocks noChangeArrowheads="1"/>
            </p:cNvSpPr>
            <p:nvPr/>
          </p:nvSpPr>
          <p:spPr bwMode="auto">
            <a:xfrm>
              <a:off x="3984" y="1968"/>
              <a:ext cx="539" cy="256"/>
            </a:xfrm>
            <a:prstGeom prst="rect">
              <a:avLst/>
            </a:prstGeom>
            <a:noFill/>
            <a:ln w="12700">
              <a:noFill/>
              <a:miter lim="800000"/>
              <a:headEnd type="none" w="sm" len="sm"/>
              <a:tailEnd type="none" w="sm" len="sm"/>
            </a:ln>
          </p:spPr>
          <p:txBody>
            <a:bodyPr wrap="none">
              <a:spAutoFit/>
            </a:bodyPr>
            <a:lstStyle/>
            <a:p>
              <a:r>
                <a:rPr lang="en-US" sz="2000" dirty="0"/>
                <a:t>25 kV</a:t>
              </a:r>
            </a:p>
          </p:txBody>
        </p:sp>
        <p:sp>
          <p:nvSpPr>
            <p:cNvPr id="9229" name="Text Box 10"/>
            <p:cNvSpPr txBox="1">
              <a:spLocks noChangeArrowheads="1"/>
            </p:cNvSpPr>
            <p:nvPr/>
          </p:nvSpPr>
          <p:spPr bwMode="auto">
            <a:xfrm>
              <a:off x="4032" y="1152"/>
              <a:ext cx="539" cy="256"/>
            </a:xfrm>
            <a:prstGeom prst="rect">
              <a:avLst/>
            </a:prstGeom>
            <a:solidFill>
              <a:schemeClr val="bg1">
                <a:alpha val="50195"/>
              </a:schemeClr>
            </a:solidFill>
            <a:ln w="12700">
              <a:noFill/>
              <a:miter lim="800000"/>
              <a:headEnd type="none" w="sm" len="sm"/>
              <a:tailEnd type="none" w="sm" len="sm"/>
            </a:ln>
          </p:spPr>
          <p:txBody>
            <a:bodyPr wrap="none">
              <a:spAutoFit/>
            </a:bodyPr>
            <a:lstStyle/>
            <a:p>
              <a:r>
                <a:rPr lang="en-US" sz="2000" dirty="0"/>
                <a:t>30 kV</a:t>
              </a:r>
            </a:p>
          </p:txBody>
        </p:sp>
        <p:sp>
          <p:nvSpPr>
            <p:cNvPr id="9230" name="Line 11"/>
            <p:cNvSpPr>
              <a:spLocks noChangeShapeType="1"/>
            </p:cNvSpPr>
            <p:nvPr/>
          </p:nvSpPr>
          <p:spPr bwMode="auto">
            <a:xfrm>
              <a:off x="4992" y="1920"/>
              <a:ext cx="288" cy="0"/>
            </a:xfrm>
            <a:prstGeom prst="line">
              <a:avLst/>
            </a:prstGeom>
            <a:noFill/>
            <a:ln w="25400">
              <a:solidFill>
                <a:srgbClr val="00FFFF"/>
              </a:solidFill>
              <a:round/>
              <a:headEnd type="none" w="sm" len="sm"/>
              <a:tailEnd type="none" w="sm" len="sm"/>
            </a:ln>
          </p:spPr>
          <p:txBody>
            <a:bodyPr wrap="none"/>
            <a:lstStyle/>
            <a:p>
              <a:endParaRPr lang="en-US"/>
            </a:p>
          </p:txBody>
        </p:sp>
        <p:sp>
          <p:nvSpPr>
            <p:cNvPr id="9231" name="Rectangle 12"/>
            <p:cNvSpPr>
              <a:spLocks noChangeArrowheads="1"/>
            </p:cNvSpPr>
            <p:nvPr/>
          </p:nvSpPr>
          <p:spPr bwMode="auto">
            <a:xfrm>
              <a:off x="5040" y="1344"/>
              <a:ext cx="144" cy="144"/>
            </a:xfrm>
            <a:prstGeom prst="rect">
              <a:avLst/>
            </a:prstGeom>
            <a:solidFill>
              <a:srgbClr val="C0C0C0"/>
            </a:solidFill>
            <a:ln w="12700">
              <a:solidFill>
                <a:schemeClr val="tx1"/>
              </a:solidFill>
              <a:miter lim="800000"/>
              <a:headEnd type="none" w="sm" len="sm"/>
              <a:tailEnd type="none" w="sm" len="sm"/>
            </a:ln>
          </p:spPr>
          <p:txBody>
            <a:bodyPr wrap="none" anchor="ctr"/>
            <a:lstStyle/>
            <a:p>
              <a:endParaRPr lang="en-US"/>
            </a:p>
          </p:txBody>
        </p:sp>
        <p:sp>
          <p:nvSpPr>
            <p:cNvPr id="9232" name="Rectangle 13"/>
            <p:cNvSpPr>
              <a:spLocks noChangeArrowheads="1"/>
            </p:cNvSpPr>
            <p:nvPr/>
          </p:nvSpPr>
          <p:spPr bwMode="auto">
            <a:xfrm>
              <a:off x="5040" y="768"/>
              <a:ext cx="144" cy="144"/>
            </a:xfrm>
            <a:prstGeom prst="rect">
              <a:avLst/>
            </a:prstGeom>
            <a:solidFill>
              <a:srgbClr val="FFFF00"/>
            </a:solidFill>
            <a:ln w="12700">
              <a:solidFill>
                <a:schemeClr val="tx1"/>
              </a:solidFill>
              <a:miter lim="800000"/>
              <a:headEnd type="none" w="sm" len="sm"/>
              <a:tailEnd type="none" w="sm" len="sm"/>
            </a:ln>
          </p:spPr>
          <p:txBody>
            <a:bodyPr wrap="none" anchor="ctr"/>
            <a:lstStyle/>
            <a:p>
              <a:endParaRPr lang="en-US"/>
            </a:p>
          </p:txBody>
        </p:sp>
        <p:sp>
          <p:nvSpPr>
            <p:cNvPr id="9233" name="Text Box 14"/>
            <p:cNvSpPr txBox="1">
              <a:spLocks noChangeArrowheads="1"/>
            </p:cNvSpPr>
            <p:nvPr/>
          </p:nvSpPr>
          <p:spPr bwMode="auto">
            <a:xfrm>
              <a:off x="4656" y="960"/>
              <a:ext cx="960" cy="297"/>
            </a:xfrm>
            <a:prstGeom prst="rect">
              <a:avLst/>
            </a:prstGeom>
            <a:noFill/>
            <a:ln w="12700">
              <a:noFill/>
              <a:miter lim="800000"/>
              <a:headEnd type="none" w="sm" len="sm"/>
              <a:tailEnd type="none" w="sm" len="sm"/>
            </a:ln>
          </p:spPr>
          <p:txBody>
            <a:bodyPr>
              <a:spAutoFit/>
            </a:bodyPr>
            <a:lstStyle/>
            <a:p>
              <a:r>
                <a:rPr lang="en-US"/>
                <a:t>NIST Exp</a:t>
              </a:r>
            </a:p>
          </p:txBody>
        </p:sp>
        <p:sp>
          <p:nvSpPr>
            <p:cNvPr id="9234" name="Text Box 15"/>
            <p:cNvSpPr txBox="1">
              <a:spLocks noChangeArrowheads="1"/>
            </p:cNvSpPr>
            <p:nvPr/>
          </p:nvSpPr>
          <p:spPr bwMode="auto">
            <a:xfrm>
              <a:off x="4694" y="1513"/>
              <a:ext cx="927" cy="297"/>
            </a:xfrm>
            <a:prstGeom prst="rect">
              <a:avLst/>
            </a:prstGeom>
            <a:noFill/>
            <a:ln w="12700">
              <a:noFill/>
              <a:miter lim="800000"/>
              <a:headEnd type="none" w="sm" len="sm"/>
              <a:tailEnd type="none" w="sm" len="sm"/>
            </a:ln>
          </p:spPr>
          <p:txBody>
            <a:bodyPr wrap="none">
              <a:spAutoFit/>
            </a:bodyPr>
            <a:lstStyle/>
            <a:p>
              <a:r>
                <a:rPr lang="en-US"/>
                <a:t>NIST MC</a:t>
              </a:r>
            </a:p>
          </p:txBody>
        </p:sp>
        <p:sp>
          <p:nvSpPr>
            <p:cNvPr id="9235" name="Text Box 16"/>
            <p:cNvSpPr txBox="1">
              <a:spLocks noChangeArrowheads="1"/>
            </p:cNvSpPr>
            <p:nvPr/>
          </p:nvSpPr>
          <p:spPr bwMode="auto">
            <a:xfrm>
              <a:off x="4695" y="1945"/>
              <a:ext cx="889" cy="769"/>
            </a:xfrm>
            <a:prstGeom prst="rect">
              <a:avLst/>
            </a:prstGeom>
            <a:noFill/>
            <a:ln w="12700">
              <a:noFill/>
              <a:miter lim="800000"/>
              <a:headEnd type="none" w="sm" len="sm"/>
              <a:tailEnd type="none" w="sm" len="sm"/>
            </a:ln>
          </p:spPr>
          <p:txBody>
            <a:bodyPr wrap="none">
              <a:spAutoFit/>
            </a:bodyPr>
            <a:lstStyle/>
            <a:p>
              <a:pPr algn="ctr"/>
              <a:r>
                <a:rPr lang="en-US"/>
                <a:t>PAPS</a:t>
              </a:r>
            </a:p>
            <a:p>
              <a:pPr algn="ctr"/>
              <a:r>
                <a:rPr lang="en-US"/>
                <a:t>Heinrich</a:t>
              </a:r>
            </a:p>
            <a:p>
              <a:pPr algn="ctr"/>
              <a:r>
                <a:rPr lang="en-US"/>
                <a:t>1986 </a:t>
              </a:r>
              <a:r>
                <a:rPr lang="en-US">
                  <a:latin typeface="Symbol" pitchFamily="18" charset="2"/>
                </a:rPr>
                <a:t>m</a:t>
              </a:r>
              <a:r>
                <a:rPr lang="en-US"/>
                <a:t>/</a:t>
              </a:r>
              <a:r>
                <a:rPr lang="en-US">
                  <a:latin typeface="Symbol" pitchFamily="18" charset="2"/>
                </a:rPr>
                <a:t>r</a:t>
              </a:r>
            </a:p>
          </p:txBody>
        </p:sp>
        <p:sp>
          <p:nvSpPr>
            <p:cNvPr id="9236" name="Text Box 17"/>
            <p:cNvSpPr txBox="1">
              <a:spLocks noChangeArrowheads="1"/>
            </p:cNvSpPr>
            <p:nvPr/>
          </p:nvSpPr>
          <p:spPr bwMode="auto">
            <a:xfrm>
              <a:off x="3120" y="912"/>
              <a:ext cx="1472" cy="256"/>
            </a:xfrm>
            <a:prstGeom prst="rect">
              <a:avLst/>
            </a:prstGeom>
            <a:noFill/>
            <a:ln w="12700">
              <a:noFill/>
              <a:miter lim="800000"/>
              <a:headEnd type="none" w="sm" len="sm"/>
              <a:tailEnd type="none" w="sm" len="sm"/>
            </a:ln>
          </p:spPr>
          <p:txBody>
            <a:bodyPr wrap="none">
              <a:spAutoFit/>
            </a:bodyPr>
            <a:lstStyle/>
            <a:p>
              <a:r>
                <a:rPr lang="en-US" sz="2000" dirty="0"/>
                <a:t>Henke &amp; </a:t>
              </a:r>
              <a:r>
                <a:rPr lang="en-US" sz="2000" dirty="0" err="1"/>
                <a:t>Ebisu</a:t>
              </a:r>
              <a:r>
                <a:rPr lang="en-US" sz="2000" dirty="0"/>
                <a:t> </a:t>
              </a:r>
              <a:r>
                <a:rPr lang="en-US" sz="2000" dirty="0">
                  <a:latin typeface="Symbol" pitchFamily="18" charset="2"/>
                </a:rPr>
                <a:t>m</a:t>
              </a:r>
              <a:r>
                <a:rPr lang="en-US" sz="2000" dirty="0"/>
                <a:t>/</a:t>
              </a:r>
              <a:r>
                <a:rPr lang="en-US" sz="2000" dirty="0">
                  <a:latin typeface="Symbol" pitchFamily="18" charset="2"/>
                </a:rPr>
                <a:t>r</a:t>
              </a:r>
            </a:p>
          </p:txBody>
        </p:sp>
        <p:sp>
          <p:nvSpPr>
            <p:cNvPr id="9237" name="Text Box 18"/>
            <p:cNvSpPr txBox="1">
              <a:spLocks noChangeArrowheads="1"/>
            </p:cNvSpPr>
            <p:nvPr/>
          </p:nvSpPr>
          <p:spPr bwMode="auto">
            <a:xfrm>
              <a:off x="1296" y="864"/>
              <a:ext cx="1402" cy="256"/>
            </a:xfrm>
            <a:prstGeom prst="rect">
              <a:avLst/>
            </a:prstGeom>
            <a:noFill/>
            <a:ln w="12700">
              <a:noFill/>
              <a:miter lim="800000"/>
              <a:headEnd type="none" w="sm" len="sm"/>
              <a:tailEnd type="none" w="sm" len="sm"/>
            </a:ln>
          </p:spPr>
          <p:txBody>
            <a:bodyPr wrap="none">
              <a:spAutoFit/>
            </a:bodyPr>
            <a:lstStyle/>
            <a:p>
              <a:r>
                <a:rPr lang="en-US" sz="2000" dirty="0"/>
                <a:t>Heinrich 1966 </a:t>
              </a:r>
              <a:r>
                <a:rPr lang="en-US" sz="2000" dirty="0">
                  <a:latin typeface="Symbol" pitchFamily="18" charset="2"/>
                </a:rPr>
                <a:t>m</a:t>
              </a:r>
              <a:r>
                <a:rPr lang="en-US" sz="2000" dirty="0"/>
                <a:t>/</a:t>
              </a:r>
              <a:r>
                <a:rPr lang="en-US" sz="2000" dirty="0">
                  <a:latin typeface="Symbol" pitchFamily="18" charset="2"/>
                </a:rPr>
                <a:t>r</a:t>
              </a:r>
            </a:p>
          </p:txBody>
        </p:sp>
        <p:sp>
          <p:nvSpPr>
            <p:cNvPr id="9238" name="Line 19"/>
            <p:cNvSpPr>
              <a:spLocks noChangeShapeType="1"/>
            </p:cNvSpPr>
            <p:nvPr/>
          </p:nvSpPr>
          <p:spPr bwMode="auto">
            <a:xfrm flipH="1">
              <a:off x="1152" y="1104"/>
              <a:ext cx="192" cy="480"/>
            </a:xfrm>
            <a:prstGeom prst="line">
              <a:avLst/>
            </a:prstGeom>
            <a:noFill/>
            <a:ln w="25400">
              <a:solidFill>
                <a:schemeClr val="tx1"/>
              </a:solidFill>
              <a:round/>
              <a:headEnd type="none" w="sm" len="sm"/>
              <a:tailEnd type="triangle" w="med" len="lg"/>
            </a:ln>
          </p:spPr>
          <p:txBody>
            <a:bodyPr wrap="none"/>
            <a:lstStyle/>
            <a:p>
              <a:endParaRPr lang="en-US"/>
            </a:p>
          </p:txBody>
        </p:sp>
        <p:sp>
          <p:nvSpPr>
            <p:cNvPr id="9239" name="Line 20"/>
            <p:cNvSpPr>
              <a:spLocks noChangeShapeType="1"/>
            </p:cNvSpPr>
            <p:nvPr/>
          </p:nvSpPr>
          <p:spPr bwMode="auto">
            <a:xfrm flipH="1">
              <a:off x="2736" y="1008"/>
              <a:ext cx="432" cy="240"/>
            </a:xfrm>
            <a:prstGeom prst="line">
              <a:avLst/>
            </a:prstGeom>
            <a:noFill/>
            <a:ln w="25400">
              <a:solidFill>
                <a:schemeClr val="tx1"/>
              </a:solidFill>
              <a:round/>
              <a:headEnd type="none" w="sm" len="sm"/>
              <a:tailEnd type="triangle" w="med" len="lg"/>
            </a:ln>
          </p:spPr>
          <p:txBody>
            <a:bodyPr wrap="none"/>
            <a:lstStyle/>
            <a:p>
              <a:endParaRPr lang="en-US"/>
            </a:p>
          </p:txBody>
        </p:sp>
      </p:grpSp>
      <p:sp>
        <p:nvSpPr>
          <p:cNvPr id="9222" name="Rectangle 21"/>
          <p:cNvSpPr>
            <a:spLocks noGrp="1" noChangeArrowheads="1"/>
          </p:cNvSpPr>
          <p:nvPr>
            <p:ph type="title"/>
          </p:nvPr>
        </p:nvSpPr>
        <p:spPr>
          <a:xfrm>
            <a:off x="227012" y="134939"/>
            <a:ext cx="8534400" cy="403225"/>
          </a:xfrm>
          <a:solidFill>
            <a:schemeClr val="tx1"/>
          </a:solidFill>
        </p:spPr>
        <p:txBody>
          <a:bodyPr/>
          <a:lstStyle/>
          <a:p>
            <a:r>
              <a:rPr lang="en-US" smtClean="0"/>
              <a:t>Ag L</a:t>
            </a:r>
            <a:r>
              <a:rPr lang="en-US" smtClean="0">
                <a:latin typeface="Symbol" pitchFamily="18" charset="2"/>
              </a:rPr>
              <a:t>a</a:t>
            </a:r>
            <a:r>
              <a:rPr lang="en-US" smtClean="0"/>
              <a:t> NIST SRM 481 AgAu Alloy (</a:t>
            </a:r>
            <a:r>
              <a:rPr lang="en-US" smtClean="0">
                <a:latin typeface="Symbol" pitchFamily="18" charset="2"/>
              </a:rPr>
              <a:t>y</a:t>
            </a:r>
            <a:r>
              <a:rPr lang="en-US" smtClean="0"/>
              <a:t>=40)</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Footer Placeholder 2"/>
          <p:cNvSpPr>
            <a:spLocks noGrp="1"/>
          </p:cNvSpPr>
          <p:nvPr>
            <p:ph type="ftr" sz="quarter" idx="10"/>
          </p:nvPr>
        </p:nvSpPr>
        <p:spPr/>
        <p:txBody>
          <a:bodyPr/>
          <a:lstStyle/>
          <a:p>
            <a:r>
              <a:rPr lang="en-US" smtClean="0"/>
              <a:t>Carpenter EPMA Overview 2013</a:t>
            </a:r>
            <a:endParaRPr lang="en-US"/>
          </a:p>
        </p:txBody>
      </p:sp>
      <p:sp>
        <p:nvSpPr>
          <p:cNvPr id="274435" name="Slide Number Placeholder 3"/>
          <p:cNvSpPr>
            <a:spLocks noGrp="1"/>
          </p:cNvSpPr>
          <p:nvPr>
            <p:ph type="sldNum" sz="quarter" idx="11"/>
          </p:nvPr>
        </p:nvSpPr>
        <p:spPr/>
        <p:txBody>
          <a:bodyPr/>
          <a:lstStyle/>
          <a:p>
            <a:fld id="{D3F73AA6-ECF7-40C1-A7BD-C4194EB87F0B}" type="slidenum">
              <a:rPr lang="en-US"/>
              <a:pPr/>
              <a:t>217</a:t>
            </a:fld>
            <a:endParaRPr lang="en-US"/>
          </a:p>
        </p:txBody>
      </p:sp>
      <p:sp>
        <p:nvSpPr>
          <p:cNvPr id="274436" name="Rectangle 4"/>
          <p:cNvSpPr>
            <a:spLocks noGrp="1" noChangeArrowheads="1"/>
          </p:cNvSpPr>
          <p:nvPr>
            <p:ph type="title"/>
          </p:nvPr>
        </p:nvSpPr>
        <p:spPr/>
        <p:txBody>
          <a:bodyPr/>
          <a:lstStyle/>
          <a:p>
            <a:r>
              <a:rPr lang="en-US" smtClean="0"/>
              <a:t>END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oter Placeholder 3"/>
          <p:cNvSpPr>
            <a:spLocks noGrp="1"/>
          </p:cNvSpPr>
          <p:nvPr>
            <p:ph type="ftr" sz="quarter" idx="10"/>
          </p:nvPr>
        </p:nvSpPr>
        <p:spPr/>
        <p:txBody>
          <a:bodyPr/>
          <a:lstStyle/>
          <a:p>
            <a:r>
              <a:rPr lang="en-US" smtClean="0"/>
              <a:t>Carpenter EPMA Overview 2013</a:t>
            </a:r>
            <a:endParaRPr lang="en-US"/>
          </a:p>
        </p:txBody>
      </p:sp>
      <p:sp>
        <p:nvSpPr>
          <p:cNvPr id="44035" name="Slide Number Placeholder 4"/>
          <p:cNvSpPr>
            <a:spLocks noGrp="1"/>
          </p:cNvSpPr>
          <p:nvPr>
            <p:ph type="sldNum" sz="quarter" idx="11"/>
          </p:nvPr>
        </p:nvSpPr>
        <p:spPr/>
        <p:txBody>
          <a:bodyPr/>
          <a:lstStyle/>
          <a:p>
            <a:fld id="{9D8CAD74-6CC1-46FE-BAF5-B974D9FC6D7D}" type="slidenum">
              <a:rPr lang="en-US"/>
              <a:pPr/>
              <a:t>22</a:t>
            </a:fld>
            <a:endParaRPr lang="en-US"/>
          </a:p>
        </p:txBody>
      </p:sp>
      <p:sp>
        <p:nvSpPr>
          <p:cNvPr id="44036" name="Rectangle 2"/>
          <p:cNvSpPr>
            <a:spLocks noGrp="1" noChangeArrowheads="1"/>
          </p:cNvSpPr>
          <p:nvPr>
            <p:ph type="title"/>
          </p:nvPr>
        </p:nvSpPr>
        <p:spPr>
          <a:xfrm>
            <a:off x="227014" y="90488"/>
            <a:ext cx="8610599" cy="476250"/>
          </a:xfrm>
        </p:spPr>
        <p:txBody>
          <a:bodyPr/>
          <a:lstStyle/>
          <a:p>
            <a:r>
              <a:rPr lang="en-US" smtClean="0"/>
              <a:t>Microanalysis Software</a:t>
            </a:r>
            <a:br>
              <a:rPr lang="en-US" smtClean="0"/>
            </a:br>
            <a:r>
              <a:rPr lang="en-US" smtClean="0"/>
              <a:t>Free or Shareware</a:t>
            </a:r>
          </a:p>
        </p:txBody>
      </p:sp>
      <p:sp>
        <p:nvSpPr>
          <p:cNvPr id="44037" name="Rectangle 3"/>
          <p:cNvSpPr>
            <a:spLocks noGrp="1" noChangeArrowheads="1"/>
          </p:cNvSpPr>
          <p:nvPr>
            <p:ph type="body" idx="1"/>
          </p:nvPr>
        </p:nvSpPr>
        <p:spPr>
          <a:xfrm>
            <a:off x="609601" y="1219201"/>
            <a:ext cx="7848600" cy="5181600"/>
          </a:xfrm>
        </p:spPr>
        <p:txBody>
          <a:bodyPr/>
          <a:lstStyle/>
          <a:p>
            <a:r>
              <a:rPr lang="en-US" dirty="0" err="1" smtClean="0"/>
              <a:t>CalcZAF</a:t>
            </a:r>
            <a:r>
              <a:rPr lang="en-US" dirty="0" smtClean="0"/>
              <a:t>– A collection of ZAF and </a:t>
            </a:r>
            <a:r>
              <a:rPr lang="en-US" dirty="0" smtClean="0">
                <a:latin typeface="Symbol" pitchFamily="18" charset="2"/>
              </a:rPr>
              <a:t>F</a:t>
            </a:r>
            <a:r>
              <a:rPr lang="en-US" dirty="0" smtClean="0"/>
              <a:t>(</a:t>
            </a:r>
            <a:r>
              <a:rPr lang="en-US" dirty="0" err="1" smtClean="0">
                <a:latin typeface="Symbol" pitchFamily="18" charset="2"/>
              </a:rPr>
              <a:t>r</a:t>
            </a:r>
            <a:r>
              <a:rPr lang="en-US" dirty="0" err="1" smtClean="0"/>
              <a:t>z</a:t>
            </a:r>
            <a:r>
              <a:rPr lang="en-US" dirty="0" smtClean="0"/>
              <a:t>) algorithms used to convert relative x-ray intensities to concentration. Based on CITZAF (Armstrong).</a:t>
            </a:r>
            <a:br>
              <a:rPr lang="en-US" dirty="0" smtClean="0"/>
            </a:br>
            <a:r>
              <a:rPr lang="en-US" sz="2000" dirty="0" smtClean="0">
                <a:solidFill>
                  <a:schemeClr val="accent2"/>
                </a:solidFill>
                <a:hlinkClick r:id="rId2"/>
              </a:rPr>
              <a:t>http://epmalab.uoregon.edu/calczaf.htm</a:t>
            </a:r>
            <a:endParaRPr lang="en-US" sz="2000" dirty="0" smtClean="0">
              <a:solidFill>
                <a:schemeClr val="accent2"/>
              </a:solidFill>
            </a:endParaRPr>
          </a:p>
          <a:p>
            <a:r>
              <a:rPr lang="en-US" dirty="0" smtClean="0"/>
              <a:t>TRYZAF – Version of CITZAF used to compare correction algorithms and data sets for given elements.</a:t>
            </a:r>
            <a:br>
              <a:rPr lang="en-US" dirty="0" smtClean="0"/>
            </a:br>
            <a:r>
              <a:rPr lang="en-US" dirty="0" smtClean="0"/>
              <a:t> </a:t>
            </a:r>
            <a:r>
              <a:rPr lang="en-US" sz="1800" dirty="0" smtClean="0">
                <a:solidFill>
                  <a:schemeClr val="accent2"/>
                </a:solidFill>
                <a:hlinkClick r:id="rId3"/>
              </a:rPr>
              <a:t>http://www.cstl.nist.gov/div837/Division/outputs/software.htm</a:t>
            </a:r>
            <a:endParaRPr lang="en-US" dirty="0" smtClean="0"/>
          </a:p>
          <a:p>
            <a:r>
              <a:rPr lang="en-US" dirty="0" smtClean="0"/>
              <a:t>GMR – </a:t>
            </a:r>
            <a:r>
              <a:rPr lang="en-US" dirty="0" smtClean="0">
                <a:latin typeface="Symbol" pitchFamily="18" charset="2"/>
              </a:rPr>
              <a:t>F</a:t>
            </a:r>
            <a:r>
              <a:rPr lang="en-US" dirty="0" smtClean="0"/>
              <a:t>(</a:t>
            </a:r>
            <a:r>
              <a:rPr lang="en-US" dirty="0" err="1" smtClean="0">
                <a:latin typeface="Symbol" pitchFamily="18" charset="2"/>
              </a:rPr>
              <a:t>r</a:t>
            </a:r>
            <a:r>
              <a:rPr lang="en-US" dirty="0" err="1" smtClean="0"/>
              <a:t>z</a:t>
            </a:r>
            <a:r>
              <a:rPr lang="en-US" dirty="0" smtClean="0"/>
              <a:t>) thin-film correction program, includes </a:t>
            </a:r>
            <a:r>
              <a:rPr lang="en-US" dirty="0" err="1" smtClean="0"/>
              <a:t>contiuum</a:t>
            </a:r>
            <a:r>
              <a:rPr lang="en-US" dirty="0" smtClean="0"/>
              <a:t> fluorescence correction, used to calculate K or C for multilayer thin films on substrates. </a:t>
            </a:r>
          </a:p>
          <a:p>
            <a:r>
              <a:rPr lang="en-US" dirty="0" smtClean="0"/>
              <a:t>Casino – Monte Carlo simulation program for electron scattering and x-ray </a:t>
            </a:r>
            <a:r>
              <a:rPr lang="en-US" dirty="0" smtClean="0">
                <a:latin typeface="Symbol" pitchFamily="18" charset="2"/>
              </a:rPr>
              <a:t>F</a:t>
            </a:r>
            <a:r>
              <a:rPr lang="en-US" dirty="0" smtClean="0"/>
              <a:t>(</a:t>
            </a:r>
            <a:r>
              <a:rPr lang="en-US" dirty="0" err="1" smtClean="0">
                <a:latin typeface="Symbol" pitchFamily="18" charset="2"/>
              </a:rPr>
              <a:t>r</a:t>
            </a:r>
            <a:r>
              <a:rPr lang="en-US" dirty="0" err="1" smtClean="0"/>
              <a:t>z</a:t>
            </a:r>
            <a:r>
              <a:rPr lang="en-US" dirty="0" smtClean="0"/>
              <a:t>) distributions.</a:t>
            </a:r>
            <a:br>
              <a:rPr lang="en-US" dirty="0" smtClean="0"/>
            </a:br>
            <a:r>
              <a:rPr lang="en-US" sz="2000" dirty="0" smtClean="0">
                <a:solidFill>
                  <a:schemeClr val="accent2"/>
                </a:solidFill>
                <a:hlinkClick r:id="rId4"/>
              </a:rPr>
              <a:t>http://www.gel.usherbrooke.ca/casino</a:t>
            </a:r>
            <a:endParaRPr lang="en-US" sz="2000" dirty="0" smtClean="0">
              <a:solidFill>
                <a:schemeClr val="accent2"/>
              </a:solidFill>
            </a:endParaRPr>
          </a:p>
          <a:p>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3"/>
          <p:cNvSpPr>
            <a:spLocks noGrp="1"/>
          </p:cNvSpPr>
          <p:nvPr>
            <p:ph type="ftr" sz="quarter" idx="10"/>
          </p:nvPr>
        </p:nvSpPr>
        <p:spPr/>
        <p:txBody>
          <a:bodyPr/>
          <a:lstStyle/>
          <a:p>
            <a:r>
              <a:rPr lang="en-US" smtClean="0"/>
              <a:t>Carpenter EPMA Overview 2013</a:t>
            </a:r>
            <a:endParaRPr lang="en-US"/>
          </a:p>
        </p:txBody>
      </p:sp>
      <p:sp>
        <p:nvSpPr>
          <p:cNvPr id="45059" name="Slide Number Placeholder 4"/>
          <p:cNvSpPr>
            <a:spLocks noGrp="1"/>
          </p:cNvSpPr>
          <p:nvPr>
            <p:ph type="sldNum" sz="quarter" idx="11"/>
          </p:nvPr>
        </p:nvSpPr>
        <p:spPr/>
        <p:txBody>
          <a:bodyPr/>
          <a:lstStyle/>
          <a:p>
            <a:fld id="{A4EAC5EB-D71D-4857-8F6B-F7156A251E1F}" type="slidenum">
              <a:rPr lang="en-US"/>
              <a:pPr/>
              <a:t>23</a:t>
            </a:fld>
            <a:endParaRPr lang="en-US"/>
          </a:p>
        </p:txBody>
      </p:sp>
      <p:sp>
        <p:nvSpPr>
          <p:cNvPr id="45060" name="Rectangle 2"/>
          <p:cNvSpPr>
            <a:spLocks noGrp="1" noChangeArrowheads="1"/>
          </p:cNvSpPr>
          <p:nvPr>
            <p:ph type="title"/>
          </p:nvPr>
        </p:nvSpPr>
        <p:spPr>
          <a:xfrm>
            <a:off x="227014" y="90488"/>
            <a:ext cx="8610599" cy="476250"/>
          </a:xfrm>
        </p:spPr>
        <p:txBody>
          <a:bodyPr/>
          <a:lstStyle/>
          <a:p>
            <a:r>
              <a:rPr lang="en-US" smtClean="0"/>
              <a:t>Microanalysis Software</a:t>
            </a:r>
            <a:br>
              <a:rPr lang="en-US" smtClean="0"/>
            </a:br>
            <a:r>
              <a:rPr lang="en-US" smtClean="0"/>
              <a:t>Free or Shareware</a:t>
            </a:r>
          </a:p>
        </p:txBody>
      </p:sp>
      <p:sp>
        <p:nvSpPr>
          <p:cNvPr id="45061" name="Rectangle 3"/>
          <p:cNvSpPr>
            <a:spLocks noGrp="1" noChangeArrowheads="1"/>
          </p:cNvSpPr>
          <p:nvPr>
            <p:ph type="body" idx="1"/>
          </p:nvPr>
        </p:nvSpPr>
        <p:spPr>
          <a:xfrm>
            <a:off x="609601" y="1371600"/>
            <a:ext cx="7848600" cy="4876800"/>
          </a:xfrm>
        </p:spPr>
        <p:txBody>
          <a:bodyPr/>
          <a:lstStyle/>
          <a:p>
            <a:r>
              <a:rPr lang="en-US" dirty="0" err="1" smtClean="0"/>
              <a:t>Winxray</a:t>
            </a:r>
            <a:r>
              <a:rPr lang="en-US" dirty="0" smtClean="0"/>
              <a:t> – Program to generate EDS spectra using Monte Carlo and </a:t>
            </a:r>
            <a:r>
              <a:rPr lang="en-US" dirty="0" smtClean="0">
                <a:latin typeface="Symbol" pitchFamily="18" charset="2"/>
              </a:rPr>
              <a:t>F</a:t>
            </a:r>
            <a:r>
              <a:rPr lang="en-US" dirty="0" smtClean="0"/>
              <a:t>(</a:t>
            </a:r>
            <a:r>
              <a:rPr lang="en-US" dirty="0" err="1" smtClean="0">
                <a:latin typeface="Symbol" pitchFamily="18" charset="2"/>
              </a:rPr>
              <a:t>r</a:t>
            </a:r>
            <a:r>
              <a:rPr lang="en-US" dirty="0" err="1" smtClean="0"/>
              <a:t>z</a:t>
            </a:r>
            <a:r>
              <a:rPr lang="en-US" dirty="0" smtClean="0"/>
              <a:t>) algorithms.</a:t>
            </a:r>
            <a:br>
              <a:rPr lang="en-US" dirty="0" smtClean="0"/>
            </a:br>
            <a:r>
              <a:rPr lang="en-US" sz="1800" dirty="0" smtClean="0">
                <a:solidFill>
                  <a:schemeClr val="accent2"/>
                </a:solidFill>
                <a:hlinkClick r:id="rId2"/>
              </a:rPr>
              <a:t>http://montecarlomodeling.mcgill.ca</a:t>
            </a:r>
            <a:endParaRPr lang="en-US" sz="1800" dirty="0" smtClean="0">
              <a:solidFill>
                <a:schemeClr val="accent2"/>
              </a:solidFill>
            </a:endParaRPr>
          </a:p>
          <a:p>
            <a:r>
              <a:rPr lang="en-US" dirty="0" smtClean="0"/>
              <a:t>NIST Software Products – DTSA-II (Desktop Spectrum Analyzer).</a:t>
            </a:r>
            <a:br>
              <a:rPr lang="en-US" dirty="0" smtClean="0"/>
            </a:br>
            <a:r>
              <a:rPr lang="en-US" sz="1800" dirty="0" smtClean="0">
                <a:hlinkClick r:id="rId3"/>
              </a:rPr>
              <a:t>http://www.cstl.nist.gov/div837/837.02/epq/dtsa2/</a:t>
            </a:r>
            <a:endParaRPr lang="en-US" sz="1800" dirty="0" smtClean="0"/>
          </a:p>
          <a:p>
            <a:r>
              <a:rPr lang="en-US" dirty="0" err="1" smtClean="0"/>
              <a:t>Lispix</a:t>
            </a:r>
            <a:r>
              <a:rPr lang="en-US" dirty="0" smtClean="0"/>
              <a:t> – Image processing program by Dave Bright at NIST, very powerful features for x-ray maps.</a:t>
            </a:r>
            <a:br>
              <a:rPr lang="en-US" dirty="0" smtClean="0"/>
            </a:br>
            <a:r>
              <a:rPr lang="en-US" sz="1800" dirty="0" smtClean="0">
                <a:solidFill>
                  <a:schemeClr val="accent2"/>
                </a:solidFill>
                <a:hlinkClick r:id="rId4"/>
              </a:rPr>
              <a:t>http://www.cstl.nist.gov/div837/Division/outputs/software.htm</a:t>
            </a:r>
            <a:endParaRPr lang="en-US" sz="1800" dirty="0" smtClean="0">
              <a:solidFill>
                <a:schemeClr val="accent2"/>
              </a:solidFill>
            </a:endParaRPr>
          </a:p>
          <a:p>
            <a:r>
              <a:rPr lang="en-US" dirty="0" smtClean="0"/>
              <a:t>Penelope – Advanced Monte Carlo program</a:t>
            </a:r>
            <a:br>
              <a:rPr lang="en-US" dirty="0" smtClean="0"/>
            </a:br>
            <a:r>
              <a:rPr lang="en-US" sz="2000" dirty="0" smtClean="0">
                <a:hlinkClick r:id="rId5"/>
              </a:rPr>
              <a:t>ftp://giga.sct.ub.es/serveis/msonda</a:t>
            </a:r>
            <a:r>
              <a:rPr lang="en-US" dirty="0" smtClean="0"/>
              <a:t> </a:t>
            </a:r>
            <a:br>
              <a:rPr lang="en-US" dirty="0" smtClean="0"/>
            </a:br>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377992" y="1897537"/>
            <a:ext cx="8386339" cy="1934480"/>
          </a:xfrm>
        </p:spPr>
        <p:txBody>
          <a:bodyPr/>
          <a:lstStyle/>
          <a:p>
            <a:pPr algn="ctr" eaLnBrk="1" hangingPunct="1"/>
            <a:r>
              <a:rPr lang="en-US" dirty="0" smtClean="0"/>
              <a:t>Electron-specimen interaction</a:t>
            </a:r>
            <a:br>
              <a:rPr lang="en-US" dirty="0" smtClean="0"/>
            </a:br>
            <a:r>
              <a:rPr lang="en-US" dirty="0" smtClean="0"/>
              <a:t>and</a:t>
            </a:r>
            <a:br>
              <a:rPr lang="en-US" dirty="0" smtClean="0"/>
            </a:br>
            <a:r>
              <a:rPr lang="en-US" dirty="0" smtClean="0"/>
              <a:t>X-ray Generation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3"/>
          <p:cNvSpPr>
            <a:spLocks noGrp="1"/>
          </p:cNvSpPr>
          <p:nvPr>
            <p:ph type="ftr" sz="quarter" idx="10"/>
          </p:nvPr>
        </p:nvSpPr>
        <p:spPr/>
        <p:txBody>
          <a:bodyPr/>
          <a:lstStyle/>
          <a:p>
            <a:r>
              <a:rPr lang="en-US" smtClean="0"/>
              <a:t>Carpenter EPMA Overview 2013</a:t>
            </a:r>
            <a:endParaRPr lang="en-US"/>
          </a:p>
        </p:txBody>
      </p:sp>
      <p:sp>
        <p:nvSpPr>
          <p:cNvPr id="47107" name="Slide Number Placeholder 4"/>
          <p:cNvSpPr>
            <a:spLocks noGrp="1"/>
          </p:cNvSpPr>
          <p:nvPr>
            <p:ph type="sldNum" sz="quarter" idx="11"/>
          </p:nvPr>
        </p:nvSpPr>
        <p:spPr/>
        <p:txBody>
          <a:bodyPr/>
          <a:lstStyle/>
          <a:p>
            <a:fld id="{131C21EE-FE02-4840-B816-D1604E97942F}" type="slidenum">
              <a:rPr lang="en-US"/>
              <a:pPr/>
              <a:t>25</a:t>
            </a:fld>
            <a:endParaRPr lang="en-US"/>
          </a:p>
        </p:txBody>
      </p:sp>
      <p:sp>
        <p:nvSpPr>
          <p:cNvPr id="47108" name="Rectangle 2"/>
          <p:cNvSpPr>
            <a:spLocks noGrp="1" noChangeArrowheads="1"/>
          </p:cNvSpPr>
          <p:nvPr>
            <p:ph type="title"/>
          </p:nvPr>
        </p:nvSpPr>
        <p:spPr>
          <a:xfrm>
            <a:off x="547688" y="179388"/>
            <a:ext cx="8210550" cy="538162"/>
          </a:xfrm>
        </p:spPr>
        <p:txBody>
          <a:bodyPr/>
          <a:lstStyle/>
          <a:p>
            <a:r>
              <a:rPr lang="en-US" smtClean="0"/>
              <a:t>Electron – Specimen Interactions</a:t>
            </a:r>
          </a:p>
        </p:txBody>
      </p:sp>
      <p:sp>
        <p:nvSpPr>
          <p:cNvPr id="47109" name="Rectangle 3"/>
          <p:cNvSpPr>
            <a:spLocks noGrp="1" noChangeArrowheads="1"/>
          </p:cNvSpPr>
          <p:nvPr>
            <p:ph type="body" idx="1"/>
          </p:nvPr>
        </p:nvSpPr>
        <p:spPr>
          <a:xfrm>
            <a:off x="609600" y="990600"/>
            <a:ext cx="7721600" cy="5334000"/>
          </a:xfrm>
        </p:spPr>
        <p:txBody>
          <a:bodyPr/>
          <a:lstStyle/>
          <a:p>
            <a:r>
              <a:rPr lang="en-US" smtClean="0"/>
              <a:t>Electrons from the beam are involved in elastic and inelastic scattering events in the sample.</a:t>
            </a:r>
          </a:p>
          <a:p>
            <a:r>
              <a:rPr lang="en-US" smtClean="0"/>
              <a:t>Elastic scattering is responsible for backscattered-electrons and is a valuable compositional imaging tool, due to Z contrast.</a:t>
            </a:r>
          </a:p>
          <a:p>
            <a:r>
              <a:rPr lang="en-US" smtClean="0"/>
              <a:t>Inelastic scattering is responsible for characteristic and continuum x-ray production, secondary and Auger electrons, electron-hole pairs in Si(Li) and SDD detectors, cathodoluminescence (long </a:t>
            </a:r>
            <a:r>
              <a:rPr lang="en-US" smtClean="0">
                <a:latin typeface="Symbol" pitchFamily="18" charset="2"/>
              </a:rPr>
              <a:t>l</a:t>
            </a:r>
            <a:r>
              <a:rPr lang="en-US" smtClean="0"/>
              <a:t> radiation in vis, UV, and IR), lattice vibrations (phonons), and electron oscillations (plasmons).</a:t>
            </a:r>
          </a:p>
          <a:p>
            <a:r>
              <a:rPr lang="en-US" smtClean="0"/>
              <a:t>The probability of an elastic or inelastic scattering event taking place is described by Q, the scattering cross-section, (units cm</a:t>
            </a:r>
            <a:r>
              <a:rPr lang="en-US" baseline="30000" smtClean="0"/>
              <a:t>2</a:t>
            </a:r>
            <a:r>
              <a:rPr lang="en-US" smtClean="0"/>
              <a:t>), so as Q increases, the “area” increases as does the probability of an event.</a:t>
            </a:r>
            <a:endParaRPr lang="en-US" baseline="3000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oter Placeholder 2"/>
          <p:cNvSpPr>
            <a:spLocks noGrp="1"/>
          </p:cNvSpPr>
          <p:nvPr>
            <p:ph type="ftr" sz="quarter" idx="10"/>
          </p:nvPr>
        </p:nvSpPr>
        <p:spPr/>
        <p:txBody>
          <a:bodyPr/>
          <a:lstStyle/>
          <a:p>
            <a:r>
              <a:rPr lang="en-US" smtClean="0"/>
              <a:t>Carpenter EPMA Overview 2013</a:t>
            </a:r>
            <a:endParaRPr lang="en-US"/>
          </a:p>
        </p:txBody>
      </p:sp>
      <p:sp>
        <p:nvSpPr>
          <p:cNvPr id="48131" name="Slide Number Placeholder 3"/>
          <p:cNvSpPr>
            <a:spLocks noGrp="1"/>
          </p:cNvSpPr>
          <p:nvPr>
            <p:ph type="sldNum" sz="quarter" idx="11"/>
          </p:nvPr>
        </p:nvSpPr>
        <p:spPr/>
        <p:txBody>
          <a:bodyPr/>
          <a:lstStyle/>
          <a:p>
            <a:fld id="{9A9600BD-A8BC-4BAC-B6CB-8F82F398D2D1}" type="slidenum">
              <a:rPr lang="en-US"/>
              <a:pPr/>
              <a:t>26</a:t>
            </a:fld>
            <a:endParaRPr lang="en-US"/>
          </a:p>
        </p:txBody>
      </p:sp>
      <p:sp>
        <p:nvSpPr>
          <p:cNvPr id="48132" name="Rectangle 4"/>
          <p:cNvSpPr>
            <a:spLocks noGrp="1" noChangeArrowheads="1"/>
          </p:cNvSpPr>
          <p:nvPr>
            <p:ph type="title"/>
          </p:nvPr>
        </p:nvSpPr>
        <p:spPr/>
        <p:txBody>
          <a:bodyPr/>
          <a:lstStyle/>
          <a:p>
            <a:r>
              <a:rPr lang="en-US" dirty="0" smtClean="0"/>
              <a:t>Electron-Specimen Interaction</a:t>
            </a:r>
            <a:br>
              <a:rPr lang="en-US" dirty="0" smtClean="0"/>
            </a:br>
            <a:r>
              <a:rPr lang="en-US" dirty="0" smtClean="0"/>
              <a:t>and Signals Produced</a:t>
            </a:r>
          </a:p>
        </p:txBody>
      </p:sp>
      <p:pic>
        <p:nvPicPr>
          <p:cNvPr id="48133" name="Picture 5"/>
          <p:cNvPicPr>
            <a:picLocks noChangeAspect="1" noChangeArrowheads="1"/>
          </p:cNvPicPr>
          <p:nvPr/>
        </p:nvPicPr>
        <p:blipFill>
          <a:blip r:embed="rId2" cstate="print">
            <a:grayscl/>
            <a:lum contrast="22000"/>
          </a:blip>
          <a:srcRect/>
          <a:stretch>
            <a:fillRect/>
          </a:stretch>
        </p:blipFill>
        <p:spPr bwMode="auto">
          <a:xfrm>
            <a:off x="2057401" y="1371600"/>
            <a:ext cx="5257800" cy="4735513"/>
          </a:xfrm>
          <a:prstGeom prst="rect">
            <a:avLst/>
          </a:prstGeom>
          <a:noFill/>
          <a:ln w="12700">
            <a:solidFill>
              <a:schemeClr val="accent2"/>
            </a:solid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p:cNvSpPr>
            <a:spLocks noGrp="1"/>
          </p:cNvSpPr>
          <p:nvPr>
            <p:ph type="ftr" sz="quarter" idx="10"/>
          </p:nvPr>
        </p:nvSpPr>
        <p:spPr/>
        <p:txBody>
          <a:bodyPr/>
          <a:lstStyle/>
          <a:p>
            <a:r>
              <a:rPr lang="en-US"/>
              <a:t>Carpenter EPMA Tutorial 2008</a:t>
            </a:r>
          </a:p>
        </p:txBody>
      </p:sp>
      <p:sp>
        <p:nvSpPr>
          <p:cNvPr id="15" name="Slide Number Placeholder 4"/>
          <p:cNvSpPr>
            <a:spLocks noGrp="1"/>
          </p:cNvSpPr>
          <p:nvPr>
            <p:ph type="sldNum" sz="quarter" idx="11"/>
          </p:nvPr>
        </p:nvSpPr>
        <p:spPr/>
        <p:txBody>
          <a:bodyPr/>
          <a:lstStyle/>
          <a:p>
            <a:fld id="{255D111A-9CC3-476F-93C9-C7433DF10F5C}" type="slidenum">
              <a:rPr lang="en-US"/>
              <a:pPr/>
              <a:t>27</a:t>
            </a:fld>
            <a:endParaRPr lang="en-US"/>
          </a:p>
        </p:txBody>
      </p:sp>
      <p:pic>
        <p:nvPicPr>
          <p:cNvPr id="119810" name="Picture 2"/>
          <p:cNvPicPr>
            <a:picLocks noChangeArrowheads="1"/>
          </p:cNvPicPr>
          <p:nvPr/>
        </p:nvPicPr>
        <p:blipFill>
          <a:blip r:embed="rId2" cstate="print"/>
          <a:srcRect/>
          <a:stretch>
            <a:fillRect/>
          </a:stretch>
        </p:blipFill>
        <p:spPr bwMode="auto">
          <a:xfrm>
            <a:off x="381000" y="2590800"/>
            <a:ext cx="3759200" cy="1955800"/>
          </a:xfrm>
          <a:prstGeom prst="rect">
            <a:avLst/>
          </a:prstGeom>
          <a:solidFill>
            <a:schemeClr val="bg1"/>
          </a:solidFill>
          <a:ln w="50800">
            <a:noFill/>
            <a:miter lim="800000"/>
            <a:headEnd/>
            <a:tailEnd/>
          </a:ln>
          <a:effectLst/>
        </p:spPr>
      </p:pic>
      <p:sp>
        <p:nvSpPr>
          <p:cNvPr id="119811" name="Rectangle 3"/>
          <p:cNvSpPr>
            <a:spLocks noGrp="1" noChangeArrowheads="1"/>
          </p:cNvSpPr>
          <p:nvPr>
            <p:ph type="title"/>
          </p:nvPr>
        </p:nvSpPr>
        <p:spPr>
          <a:xfrm>
            <a:off x="101600" y="114300"/>
            <a:ext cx="9009063" cy="1028700"/>
          </a:xfrm>
          <a:noFill/>
          <a:ln/>
        </p:spPr>
        <p:txBody>
          <a:bodyPr lIns="90488" tIns="44450" rIns="90488" bIns="44450" anchor="ctr"/>
          <a:lstStyle/>
          <a:p>
            <a:r>
              <a:rPr lang="en-US" dirty="0"/>
              <a:t>When an energetic beam electron (1-30 </a:t>
            </a:r>
            <a:r>
              <a:rPr lang="en-US" dirty="0" err="1"/>
              <a:t>keV</a:t>
            </a:r>
            <a:r>
              <a:rPr lang="en-US" dirty="0"/>
              <a:t>) strikes the specimen (atoms</a:t>
            </a:r>
            <a:r>
              <a:rPr lang="en-US" dirty="0" smtClean="0"/>
              <a:t>)…Scattering happens</a:t>
            </a:r>
            <a:endParaRPr lang="en-US" dirty="0"/>
          </a:p>
        </p:txBody>
      </p:sp>
      <p:sp>
        <p:nvSpPr>
          <p:cNvPr id="119812" name="Rectangle 4"/>
          <p:cNvSpPr>
            <a:spLocks noChangeArrowheads="1"/>
          </p:cNvSpPr>
          <p:nvPr/>
        </p:nvSpPr>
        <p:spPr bwMode="auto">
          <a:xfrm>
            <a:off x="381000" y="1295400"/>
            <a:ext cx="3462337" cy="1209675"/>
          </a:xfrm>
          <a:prstGeom prst="rect">
            <a:avLst/>
          </a:prstGeom>
          <a:solidFill>
            <a:schemeClr val="tx1"/>
          </a:solidFill>
          <a:ln w="25400">
            <a:solidFill>
              <a:schemeClr val="accent2"/>
            </a:solidFill>
            <a:miter lim="800000"/>
            <a:headEnd/>
            <a:tailEnd/>
          </a:ln>
          <a:effectLst/>
        </p:spPr>
        <p:txBody>
          <a:bodyPr wrap="none" lIns="90488" tIns="44450" rIns="90488" bIns="44450">
            <a:spAutoFit/>
          </a:bodyPr>
          <a:lstStyle/>
          <a:p>
            <a:r>
              <a:rPr lang="en-US" b="1">
                <a:solidFill>
                  <a:schemeClr val="bg1"/>
                </a:solidFill>
                <a:latin typeface="Times New Roman" pitchFamily="18" charset="0"/>
              </a:rPr>
              <a:t>Elastic scattering</a:t>
            </a:r>
            <a:r>
              <a:rPr lang="en-US">
                <a:solidFill>
                  <a:schemeClr val="bg1"/>
                </a:solidFill>
                <a:latin typeface="Times New Roman" pitchFamily="18" charset="0"/>
              </a:rPr>
              <a:t>:</a:t>
            </a:r>
          </a:p>
          <a:p>
            <a:r>
              <a:rPr lang="en-US">
                <a:solidFill>
                  <a:schemeClr val="bg1"/>
                </a:solidFill>
                <a:latin typeface="Times New Roman" pitchFamily="18" charset="0"/>
              </a:rPr>
              <a:t>Change direction (0 -180</a:t>
            </a:r>
            <a:r>
              <a:rPr lang="en-US" baseline="30000">
                <a:solidFill>
                  <a:schemeClr val="bg1"/>
                </a:solidFill>
                <a:latin typeface="Times New Roman" pitchFamily="18" charset="0"/>
              </a:rPr>
              <a:t>o</a:t>
            </a:r>
            <a:r>
              <a:rPr lang="en-US">
                <a:solidFill>
                  <a:schemeClr val="bg1"/>
                </a:solidFill>
                <a:latin typeface="Times New Roman" pitchFamily="18" charset="0"/>
              </a:rPr>
              <a:t>)</a:t>
            </a:r>
            <a:br>
              <a:rPr lang="en-US">
                <a:solidFill>
                  <a:schemeClr val="bg1"/>
                </a:solidFill>
                <a:latin typeface="Times New Roman" pitchFamily="18" charset="0"/>
              </a:rPr>
            </a:br>
            <a:r>
              <a:rPr lang="en-US">
                <a:solidFill>
                  <a:schemeClr val="bg1"/>
                </a:solidFill>
                <a:latin typeface="Times New Roman" pitchFamily="18" charset="0"/>
              </a:rPr>
              <a:t>No e</a:t>
            </a:r>
            <a:r>
              <a:rPr lang="en-US" baseline="30000">
                <a:solidFill>
                  <a:schemeClr val="bg1"/>
                </a:solidFill>
                <a:latin typeface="Times New Roman" pitchFamily="18" charset="0"/>
              </a:rPr>
              <a:t>-</a:t>
            </a:r>
            <a:r>
              <a:rPr lang="en-US">
                <a:solidFill>
                  <a:schemeClr val="bg1"/>
                </a:solidFill>
                <a:latin typeface="Times New Roman" pitchFamily="18" charset="0"/>
              </a:rPr>
              <a:t> energy loss</a:t>
            </a:r>
          </a:p>
        </p:txBody>
      </p:sp>
      <p:pic>
        <p:nvPicPr>
          <p:cNvPr id="119813" name="Picture 5"/>
          <p:cNvPicPr>
            <a:picLocks noChangeArrowheads="1"/>
          </p:cNvPicPr>
          <p:nvPr/>
        </p:nvPicPr>
        <p:blipFill>
          <a:blip r:embed="rId3" cstate="print"/>
          <a:srcRect/>
          <a:stretch>
            <a:fillRect/>
          </a:stretch>
        </p:blipFill>
        <p:spPr bwMode="auto">
          <a:xfrm>
            <a:off x="4648200" y="2819400"/>
            <a:ext cx="3770313" cy="2971800"/>
          </a:xfrm>
          <a:prstGeom prst="rect">
            <a:avLst/>
          </a:prstGeom>
          <a:noFill/>
          <a:ln w="50800">
            <a:noFill/>
            <a:miter lim="800000"/>
            <a:headEnd/>
            <a:tailEnd/>
          </a:ln>
          <a:effectLst/>
        </p:spPr>
      </p:pic>
      <p:sp>
        <p:nvSpPr>
          <p:cNvPr id="119814" name="Rectangle 6"/>
          <p:cNvSpPr>
            <a:spLocks noChangeArrowheads="1"/>
          </p:cNvSpPr>
          <p:nvPr/>
        </p:nvSpPr>
        <p:spPr bwMode="auto">
          <a:xfrm>
            <a:off x="3352800" y="3505200"/>
            <a:ext cx="1106488" cy="376238"/>
          </a:xfrm>
          <a:prstGeom prst="rect">
            <a:avLst/>
          </a:prstGeom>
          <a:solidFill>
            <a:schemeClr val="tx1"/>
          </a:solidFill>
          <a:ln w="12700">
            <a:solidFill>
              <a:schemeClr val="accent2"/>
            </a:solidFill>
            <a:miter lim="800000"/>
            <a:headEnd/>
            <a:tailEnd/>
          </a:ln>
          <a:effectLst/>
        </p:spPr>
        <p:txBody>
          <a:bodyPr wrap="none" lIns="90488" tIns="44450" rIns="90488" bIns="44450">
            <a:spAutoFit/>
          </a:bodyPr>
          <a:lstStyle/>
          <a:p>
            <a:r>
              <a:rPr lang="en-US" sz="1800" b="1">
                <a:solidFill>
                  <a:schemeClr val="accent2"/>
                </a:solidFill>
              </a:rPr>
              <a:t>Avg ~ 5</a:t>
            </a:r>
            <a:r>
              <a:rPr lang="en-US" sz="1800" b="1" baseline="30000">
                <a:solidFill>
                  <a:schemeClr val="accent2"/>
                </a:solidFill>
              </a:rPr>
              <a:t>o</a:t>
            </a:r>
          </a:p>
        </p:txBody>
      </p:sp>
      <p:sp>
        <p:nvSpPr>
          <p:cNvPr id="119815" name="Rectangle 7"/>
          <p:cNvSpPr>
            <a:spLocks noChangeArrowheads="1"/>
          </p:cNvSpPr>
          <p:nvPr/>
        </p:nvSpPr>
        <p:spPr bwMode="auto">
          <a:xfrm>
            <a:off x="4343400" y="1219200"/>
            <a:ext cx="4495800" cy="1574800"/>
          </a:xfrm>
          <a:prstGeom prst="rect">
            <a:avLst/>
          </a:prstGeom>
          <a:solidFill>
            <a:schemeClr val="tx1"/>
          </a:solidFill>
          <a:ln w="25400">
            <a:solidFill>
              <a:schemeClr val="accent2"/>
            </a:solidFill>
            <a:miter lim="800000"/>
            <a:headEnd/>
            <a:tailEnd/>
          </a:ln>
          <a:effectLst/>
        </p:spPr>
        <p:txBody>
          <a:bodyPr lIns="90488" tIns="44450" rIns="90488" bIns="44450">
            <a:spAutoFit/>
          </a:bodyPr>
          <a:lstStyle/>
          <a:p>
            <a:r>
              <a:rPr lang="en-US" b="1">
                <a:solidFill>
                  <a:schemeClr val="bg1"/>
                </a:solidFill>
                <a:latin typeface="Times New Roman" pitchFamily="18" charset="0"/>
              </a:rPr>
              <a:t>Inelastic scattering</a:t>
            </a:r>
            <a:r>
              <a:rPr lang="en-US">
                <a:solidFill>
                  <a:schemeClr val="bg1"/>
                </a:solidFill>
                <a:latin typeface="Times New Roman" pitchFamily="18" charset="0"/>
              </a:rPr>
              <a:t>:</a:t>
            </a:r>
          </a:p>
          <a:p>
            <a:r>
              <a:rPr lang="en-US">
                <a:solidFill>
                  <a:schemeClr val="bg1"/>
                </a:solidFill>
                <a:latin typeface="Times New Roman" pitchFamily="18" charset="0"/>
              </a:rPr>
              <a:t>No change in direction (~ 0.1</a:t>
            </a:r>
            <a:r>
              <a:rPr lang="en-US" baseline="30000">
                <a:solidFill>
                  <a:schemeClr val="bg1"/>
                </a:solidFill>
                <a:latin typeface="Times New Roman" pitchFamily="18" charset="0"/>
              </a:rPr>
              <a:t>o</a:t>
            </a:r>
            <a:r>
              <a:rPr lang="en-US">
                <a:solidFill>
                  <a:schemeClr val="bg1"/>
                </a:solidFill>
                <a:latin typeface="Times New Roman" pitchFamily="18" charset="0"/>
              </a:rPr>
              <a:t>)</a:t>
            </a:r>
            <a:br>
              <a:rPr lang="en-US">
                <a:solidFill>
                  <a:schemeClr val="bg1"/>
                </a:solidFill>
                <a:latin typeface="Times New Roman" pitchFamily="18" charset="0"/>
              </a:rPr>
            </a:br>
            <a:r>
              <a:rPr lang="en-US">
                <a:solidFill>
                  <a:schemeClr val="bg1"/>
                </a:solidFill>
                <a:latin typeface="Times New Roman" pitchFamily="18" charset="0"/>
              </a:rPr>
              <a:t>Energy loss: dE/ds ~ 10 eV/nm</a:t>
            </a:r>
            <a:br>
              <a:rPr lang="en-US">
                <a:solidFill>
                  <a:schemeClr val="bg1"/>
                </a:solidFill>
                <a:latin typeface="Times New Roman" pitchFamily="18" charset="0"/>
              </a:rPr>
            </a:br>
            <a:r>
              <a:rPr lang="en-US">
                <a:solidFill>
                  <a:schemeClr val="bg1"/>
                </a:solidFill>
                <a:latin typeface="Times New Roman" pitchFamily="18" charset="0"/>
              </a:rPr>
              <a:t>For 10000eV = 1000nm = 1 </a:t>
            </a:r>
            <a:r>
              <a:rPr lang="en-US">
                <a:solidFill>
                  <a:schemeClr val="bg1"/>
                </a:solidFill>
                <a:latin typeface="Symbol" pitchFamily="18" charset="2"/>
              </a:rPr>
              <a:t>m</a:t>
            </a:r>
            <a:r>
              <a:rPr lang="en-US">
                <a:solidFill>
                  <a:schemeClr val="bg1"/>
                </a:solidFill>
                <a:latin typeface="Times New Roman" pitchFamily="18" charset="0"/>
              </a:rPr>
              <a:t>m </a:t>
            </a:r>
          </a:p>
        </p:txBody>
      </p:sp>
      <p:sp>
        <p:nvSpPr>
          <p:cNvPr id="119816" name="Rectangle 8"/>
          <p:cNvSpPr>
            <a:spLocks noChangeArrowheads="1"/>
          </p:cNvSpPr>
          <p:nvPr/>
        </p:nvSpPr>
        <p:spPr bwMode="auto">
          <a:xfrm>
            <a:off x="5486400" y="2895600"/>
            <a:ext cx="1676400" cy="376238"/>
          </a:xfrm>
          <a:prstGeom prst="rect">
            <a:avLst/>
          </a:prstGeom>
          <a:solidFill>
            <a:schemeClr val="tx1"/>
          </a:solidFill>
          <a:ln w="12700">
            <a:solidFill>
              <a:schemeClr val="accent2"/>
            </a:solidFill>
            <a:miter lim="800000"/>
            <a:headEnd/>
            <a:tailEnd/>
          </a:ln>
          <a:effectLst/>
        </p:spPr>
        <p:txBody>
          <a:bodyPr lIns="90488" tIns="44450" rIns="90488" bIns="44450">
            <a:spAutoFit/>
          </a:bodyPr>
          <a:lstStyle/>
          <a:p>
            <a:r>
              <a:rPr lang="en-US" sz="1800" b="1">
                <a:solidFill>
                  <a:schemeClr val="accent2"/>
                </a:solidFill>
              </a:rPr>
              <a:t>Secondary e-</a:t>
            </a:r>
          </a:p>
        </p:txBody>
      </p:sp>
      <p:sp>
        <p:nvSpPr>
          <p:cNvPr id="119817" name="Rectangle 9"/>
          <p:cNvSpPr>
            <a:spLocks noChangeArrowheads="1"/>
          </p:cNvSpPr>
          <p:nvPr/>
        </p:nvSpPr>
        <p:spPr bwMode="auto">
          <a:xfrm>
            <a:off x="4191000" y="5638800"/>
            <a:ext cx="2438400" cy="376238"/>
          </a:xfrm>
          <a:prstGeom prst="rect">
            <a:avLst/>
          </a:prstGeom>
          <a:solidFill>
            <a:schemeClr val="tx1"/>
          </a:solidFill>
          <a:ln w="12700">
            <a:solidFill>
              <a:schemeClr val="accent2"/>
            </a:solidFill>
            <a:miter lim="800000"/>
            <a:headEnd/>
            <a:tailEnd/>
          </a:ln>
          <a:effectLst/>
        </p:spPr>
        <p:txBody>
          <a:bodyPr lIns="90488" tIns="44450" rIns="90488" bIns="44450">
            <a:spAutoFit/>
          </a:bodyPr>
          <a:lstStyle/>
          <a:p>
            <a:r>
              <a:rPr lang="en-US" sz="1800" b="1">
                <a:solidFill>
                  <a:schemeClr val="accent2"/>
                </a:solidFill>
              </a:rPr>
              <a:t>Characteristic X-ray</a:t>
            </a:r>
          </a:p>
        </p:txBody>
      </p:sp>
      <p:sp>
        <p:nvSpPr>
          <p:cNvPr id="119818" name="Rectangle 10"/>
          <p:cNvSpPr>
            <a:spLocks noChangeArrowheads="1"/>
          </p:cNvSpPr>
          <p:nvPr/>
        </p:nvSpPr>
        <p:spPr bwMode="auto">
          <a:xfrm>
            <a:off x="6781800" y="5638800"/>
            <a:ext cx="2057400" cy="376238"/>
          </a:xfrm>
          <a:prstGeom prst="rect">
            <a:avLst/>
          </a:prstGeom>
          <a:solidFill>
            <a:schemeClr val="tx1"/>
          </a:solidFill>
          <a:ln w="12700">
            <a:solidFill>
              <a:schemeClr val="accent2"/>
            </a:solidFill>
            <a:miter lim="800000"/>
            <a:headEnd/>
            <a:tailEnd/>
          </a:ln>
          <a:effectLst/>
        </p:spPr>
        <p:txBody>
          <a:bodyPr lIns="90488" tIns="44450" rIns="90488" bIns="44450">
            <a:spAutoFit/>
          </a:bodyPr>
          <a:lstStyle/>
          <a:p>
            <a:r>
              <a:rPr lang="en-US" sz="1800" b="1">
                <a:solidFill>
                  <a:schemeClr val="accent2"/>
                </a:solidFill>
              </a:rPr>
              <a:t>Continuum X-ray</a:t>
            </a:r>
          </a:p>
        </p:txBody>
      </p:sp>
      <p:sp>
        <p:nvSpPr>
          <p:cNvPr id="119820" name="Rectangle 12"/>
          <p:cNvSpPr>
            <a:spLocks noChangeArrowheads="1"/>
          </p:cNvSpPr>
          <p:nvPr/>
        </p:nvSpPr>
        <p:spPr bwMode="auto">
          <a:xfrm>
            <a:off x="1524000" y="2590800"/>
            <a:ext cx="2514600" cy="381000"/>
          </a:xfrm>
          <a:prstGeom prst="rect">
            <a:avLst/>
          </a:prstGeom>
          <a:solidFill>
            <a:schemeClr val="tx1"/>
          </a:solidFill>
          <a:ln w="12700">
            <a:solidFill>
              <a:schemeClr val="accent2"/>
            </a:solidFill>
            <a:miter lim="800000"/>
            <a:headEnd/>
            <a:tailEnd/>
          </a:ln>
          <a:effectLst/>
        </p:spPr>
        <p:txBody>
          <a:bodyPr wrap="square" lIns="90488" tIns="44450" rIns="90488" bIns="44450">
            <a:spAutoFit/>
          </a:bodyPr>
          <a:lstStyle/>
          <a:p>
            <a:r>
              <a:rPr lang="en-US" sz="1800" b="1">
                <a:solidFill>
                  <a:schemeClr val="accent2"/>
                </a:solidFill>
              </a:rPr>
              <a:t>Scattered primary e-</a:t>
            </a:r>
          </a:p>
        </p:txBody>
      </p:sp>
      <p:sp>
        <p:nvSpPr>
          <p:cNvPr id="119821" name="Rectangle 13"/>
          <p:cNvSpPr>
            <a:spLocks noChangeArrowheads="1"/>
          </p:cNvSpPr>
          <p:nvPr/>
        </p:nvSpPr>
        <p:spPr bwMode="auto">
          <a:xfrm>
            <a:off x="7620000" y="3962400"/>
            <a:ext cx="1371600" cy="376238"/>
          </a:xfrm>
          <a:prstGeom prst="rect">
            <a:avLst/>
          </a:prstGeom>
          <a:solidFill>
            <a:schemeClr val="tx1"/>
          </a:solidFill>
          <a:ln w="12700">
            <a:solidFill>
              <a:schemeClr val="accent2"/>
            </a:solidFill>
            <a:miter lim="800000"/>
            <a:headEnd/>
            <a:tailEnd/>
          </a:ln>
          <a:effectLst/>
        </p:spPr>
        <p:txBody>
          <a:bodyPr lIns="90488" tIns="44450" rIns="90488" bIns="44450">
            <a:spAutoFit/>
          </a:bodyPr>
          <a:lstStyle/>
          <a:p>
            <a:r>
              <a:rPr lang="en-US" sz="1800" b="1">
                <a:solidFill>
                  <a:schemeClr val="accent2"/>
                </a:solidFill>
              </a:rPr>
              <a:t>Primary e-</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3"/>
          <p:cNvSpPr>
            <a:spLocks noGrp="1"/>
          </p:cNvSpPr>
          <p:nvPr>
            <p:ph type="ftr" sz="quarter" idx="10"/>
          </p:nvPr>
        </p:nvSpPr>
        <p:spPr/>
        <p:txBody>
          <a:bodyPr/>
          <a:lstStyle/>
          <a:p>
            <a:r>
              <a:rPr lang="en-US"/>
              <a:t>Carpenter EPMA Tutorial 2008</a:t>
            </a:r>
          </a:p>
        </p:txBody>
      </p:sp>
      <p:sp>
        <p:nvSpPr>
          <p:cNvPr id="22" name="Slide Number Placeholder 4"/>
          <p:cNvSpPr>
            <a:spLocks noGrp="1"/>
          </p:cNvSpPr>
          <p:nvPr>
            <p:ph type="sldNum" sz="quarter" idx="11"/>
          </p:nvPr>
        </p:nvSpPr>
        <p:spPr/>
        <p:txBody>
          <a:bodyPr/>
          <a:lstStyle/>
          <a:p>
            <a:fld id="{EBA4ABCD-631A-4289-BBE1-713EABCD27CE}" type="slidenum">
              <a:rPr lang="en-US"/>
              <a:pPr/>
              <a:t>28</a:t>
            </a:fld>
            <a:endParaRPr lang="en-US"/>
          </a:p>
        </p:txBody>
      </p:sp>
      <p:sp>
        <p:nvSpPr>
          <p:cNvPr id="122882" name="Rectangle 2"/>
          <p:cNvSpPr>
            <a:spLocks noGrp="1" noChangeArrowheads="1"/>
          </p:cNvSpPr>
          <p:nvPr>
            <p:ph type="title"/>
          </p:nvPr>
        </p:nvSpPr>
        <p:spPr>
          <a:xfrm>
            <a:off x="304800" y="152400"/>
            <a:ext cx="8534400" cy="457200"/>
          </a:xfrm>
          <a:noFill/>
          <a:ln/>
        </p:spPr>
        <p:txBody>
          <a:bodyPr lIns="90488" tIns="44450" rIns="90488" bIns="44450" anchor="ctr"/>
          <a:lstStyle/>
          <a:p>
            <a:r>
              <a:rPr lang="en-US" dirty="0" smtClean="0"/>
              <a:t>What is the “resolution” of the analytical volume?</a:t>
            </a:r>
            <a:endParaRPr lang="en-US" dirty="0"/>
          </a:p>
        </p:txBody>
      </p:sp>
      <p:sp>
        <p:nvSpPr>
          <p:cNvPr id="122883" name="Rectangle 3"/>
          <p:cNvSpPr>
            <a:spLocks noChangeArrowheads="1"/>
          </p:cNvSpPr>
          <p:nvPr/>
        </p:nvSpPr>
        <p:spPr bwMode="auto">
          <a:xfrm>
            <a:off x="152400" y="762000"/>
            <a:ext cx="4233863" cy="515938"/>
          </a:xfrm>
          <a:prstGeom prst="rect">
            <a:avLst/>
          </a:prstGeom>
          <a:noFill/>
          <a:ln w="50800">
            <a:noFill/>
            <a:miter lim="800000"/>
            <a:headEnd/>
            <a:tailEnd/>
          </a:ln>
          <a:effectLst/>
        </p:spPr>
        <p:txBody>
          <a:bodyPr wrap="none" lIns="90488" tIns="44450" rIns="90488" bIns="44450">
            <a:spAutoFit/>
          </a:bodyPr>
          <a:lstStyle/>
          <a:p>
            <a:r>
              <a:rPr lang="en-US" sz="2800" b="1">
                <a:solidFill>
                  <a:schemeClr val="bg1"/>
                </a:solidFill>
              </a:rPr>
              <a:t>We wish it was like this:</a:t>
            </a:r>
          </a:p>
        </p:txBody>
      </p:sp>
      <p:sp>
        <p:nvSpPr>
          <p:cNvPr id="122884" name="Rectangle 4"/>
          <p:cNvSpPr>
            <a:spLocks noChangeArrowheads="1"/>
          </p:cNvSpPr>
          <p:nvPr/>
        </p:nvSpPr>
        <p:spPr bwMode="auto">
          <a:xfrm>
            <a:off x="225425" y="2273300"/>
            <a:ext cx="3341688" cy="3530600"/>
          </a:xfrm>
          <a:prstGeom prst="rect">
            <a:avLst/>
          </a:prstGeom>
          <a:solidFill>
            <a:srgbClr val="B2B2B2"/>
          </a:solidFill>
          <a:ln w="38100">
            <a:solidFill>
              <a:schemeClr val="bg1"/>
            </a:solidFill>
            <a:miter lim="800000"/>
            <a:headEnd/>
            <a:tailEnd/>
          </a:ln>
          <a:effectLst/>
        </p:spPr>
        <p:txBody>
          <a:bodyPr wrap="none" anchor="ctr"/>
          <a:lstStyle/>
          <a:p>
            <a:endParaRPr lang="en-US"/>
          </a:p>
        </p:txBody>
      </p:sp>
      <p:sp>
        <p:nvSpPr>
          <p:cNvPr id="122885" name="Rectangle 5"/>
          <p:cNvSpPr>
            <a:spLocks noChangeArrowheads="1"/>
          </p:cNvSpPr>
          <p:nvPr/>
        </p:nvSpPr>
        <p:spPr bwMode="auto">
          <a:xfrm>
            <a:off x="1682750" y="2235200"/>
            <a:ext cx="292100" cy="2235200"/>
          </a:xfrm>
          <a:prstGeom prst="rect">
            <a:avLst/>
          </a:prstGeom>
          <a:solidFill>
            <a:srgbClr val="FF0000"/>
          </a:solidFill>
          <a:ln w="50800">
            <a:solidFill>
              <a:srgbClr val="0000FF"/>
            </a:solidFill>
            <a:miter lim="800000"/>
            <a:headEnd/>
            <a:tailEnd/>
          </a:ln>
          <a:effectLst/>
        </p:spPr>
        <p:txBody>
          <a:bodyPr wrap="none" anchor="ctr"/>
          <a:lstStyle/>
          <a:p>
            <a:endParaRPr lang="en-US"/>
          </a:p>
        </p:txBody>
      </p:sp>
      <p:sp>
        <p:nvSpPr>
          <p:cNvPr id="122886" name="Line 6"/>
          <p:cNvSpPr>
            <a:spLocks noChangeShapeType="1"/>
          </p:cNvSpPr>
          <p:nvPr/>
        </p:nvSpPr>
        <p:spPr bwMode="auto">
          <a:xfrm>
            <a:off x="1658938" y="1473200"/>
            <a:ext cx="0" cy="711200"/>
          </a:xfrm>
          <a:prstGeom prst="line">
            <a:avLst/>
          </a:prstGeom>
          <a:noFill/>
          <a:ln w="50800">
            <a:solidFill>
              <a:srgbClr val="00FF00"/>
            </a:solidFill>
            <a:round/>
            <a:headEnd/>
            <a:tailEnd/>
          </a:ln>
          <a:effectLst/>
        </p:spPr>
        <p:txBody>
          <a:bodyPr wrap="none" anchor="ctr"/>
          <a:lstStyle/>
          <a:p>
            <a:endParaRPr lang="en-US"/>
          </a:p>
        </p:txBody>
      </p:sp>
      <p:sp>
        <p:nvSpPr>
          <p:cNvPr id="122887" name="Line 7"/>
          <p:cNvSpPr>
            <a:spLocks noChangeShapeType="1"/>
          </p:cNvSpPr>
          <p:nvPr/>
        </p:nvSpPr>
        <p:spPr bwMode="auto">
          <a:xfrm>
            <a:off x="1998663" y="1473200"/>
            <a:ext cx="0" cy="711200"/>
          </a:xfrm>
          <a:prstGeom prst="line">
            <a:avLst/>
          </a:prstGeom>
          <a:noFill/>
          <a:ln w="50800">
            <a:solidFill>
              <a:srgbClr val="00FF00"/>
            </a:solidFill>
            <a:round/>
            <a:headEnd/>
            <a:tailEnd/>
          </a:ln>
          <a:effectLst/>
        </p:spPr>
        <p:txBody>
          <a:bodyPr wrap="none" anchor="ctr"/>
          <a:lstStyle/>
          <a:p>
            <a:endParaRPr lang="en-US"/>
          </a:p>
        </p:txBody>
      </p:sp>
      <p:sp>
        <p:nvSpPr>
          <p:cNvPr id="122888" name="Oval 8"/>
          <p:cNvSpPr>
            <a:spLocks noChangeArrowheads="1"/>
          </p:cNvSpPr>
          <p:nvPr/>
        </p:nvSpPr>
        <p:spPr bwMode="auto">
          <a:xfrm>
            <a:off x="1682750" y="2082800"/>
            <a:ext cx="292100" cy="254000"/>
          </a:xfrm>
          <a:prstGeom prst="ellipse">
            <a:avLst/>
          </a:prstGeom>
          <a:solidFill>
            <a:schemeClr val="bg1"/>
          </a:solidFill>
          <a:ln w="50800">
            <a:solidFill>
              <a:srgbClr val="00FF00"/>
            </a:solidFill>
            <a:round/>
            <a:headEnd/>
            <a:tailEnd/>
          </a:ln>
          <a:effectLst/>
        </p:spPr>
        <p:txBody>
          <a:bodyPr wrap="none" anchor="ctr"/>
          <a:lstStyle/>
          <a:p>
            <a:endParaRPr lang="en-US"/>
          </a:p>
        </p:txBody>
      </p:sp>
      <p:sp>
        <p:nvSpPr>
          <p:cNvPr id="122889" name="Oval 9"/>
          <p:cNvSpPr>
            <a:spLocks noChangeArrowheads="1"/>
          </p:cNvSpPr>
          <p:nvPr/>
        </p:nvSpPr>
        <p:spPr bwMode="auto">
          <a:xfrm>
            <a:off x="1682750" y="4216400"/>
            <a:ext cx="292100" cy="254000"/>
          </a:xfrm>
          <a:prstGeom prst="ellipse">
            <a:avLst/>
          </a:prstGeom>
          <a:solidFill>
            <a:schemeClr val="bg1"/>
          </a:solidFill>
          <a:ln w="50800">
            <a:solidFill>
              <a:srgbClr val="00FF00"/>
            </a:solidFill>
            <a:round/>
            <a:headEnd/>
            <a:tailEnd/>
          </a:ln>
          <a:effectLst/>
        </p:spPr>
        <p:txBody>
          <a:bodyPr wrap="none" anchor="ctr"/>
          <a:lstStyle/>
          <a:p>
            <a:endParaRPr lang="en-US"/>
          </a:p>
        </p:txBody>
      </p:sp>
      <p:sp>
        <p:nvSpPr>
          <p:cNvPr id="122890" name="Rectangle 10"/>
          <p:cNvSpPr>
            <a:spLocks noChangeArrowheads="1"/>
          </p:cNvSpPr>
          <p:nvPr/>
        </p:nvSpPr>
        <p:spPr bwMode="auto">
          <a:xfrm>
            <a:off x="4800600" y="838200"/>
            <a:ext cx="3821113" cy="515938"/>
          </a:xfrm>
          <a:prstGeom prst="rect">
            <a:avLst/>
          </a:prstGeom>
          <a:noFill/>
          <a:ln w="50800">
            <a:noFill/>
            <a:miter lim="800000"/>
            <a:headEnd/>
            <a:tailEnd/>
          </a:ln>
          <a:effectLst/>
        </p:spPr>
        <p:txBody>
          <a:bodyPr wrap="none" lIns="90488" tIns="44450" rIns="90488" bIns="44450">
            <a:spAutoFit/>
          </a:bodyPr>
          <a:lstStyle/>
          <a:p>
            <a:r>
              <a:rPr lang="en-US" sz="2800" b="1">
                <a:solidFill>
                  <a:schemeClr val="bg1"/>
                </a:solidFill>
              </a:rPr>
              <a:t>Actually, it’s like this</a:t>
            </a:r>
            <a:r>
              <a:rPr lang="en-US" sz="2800" b="1"/>
              <a:t>:</a:t>
            </a:r>
          </a:p>
        </p:txBody>
      </p:sp>
      <p:sp>
        <p:nvSpPr>
          <p:cNvPr id="122891" name="Line 11"/>
          <p:cNvSpPr>
            <a:spLocks noChangeShapeType="1"/>
          </p:cNvSpPr>
          <p:nvPr/>
        </p:nvSpPr>
        <p:spPr bwMode="auto">
          <a:xfrm>
            <a:off x="1152819" y="1752600"/>
            <a:ext cx="495300" cy="0"/>
          </a:xfrm>
          <a:prstGeom prst="line">
            <a:avLst/>
          </a:prstGeom>
          <a:noFill/>
          <a:ln w="50800">
            <a:solidFill>
              <a:schemeClr val="accent2"/>
            </a:solidFill>
            <a:round/>
            <a:headEnd/>
            <a:tailEnd type="triangle" w="med" len="med"/>
          </a:ln>
          <a:effectLst/>
        </p:spPr>
        <p:txBody>
          <a:bodyPr wrap="none" anchor="ctr"/>
          <a:lstStyle/>
          <a:p>
            <a:endParaRPr lang="en-US"/>
          </a:p>
        </p:txBody>
      </p:sp>
      <p:sp>
        <p:nvSpPr>
          <p:cNvPr id="122892" name="Line 12"/>
          <p:cNvSpPr>
            <a:spLocks noChangeShapeType="1"/>
          </p:cNvSpPr>
          <p:nvPr/>
        </p:nvSpPr>
        <p:spPr bwMode="auto">
          <a:xfrm flipH="1">
            <a:off x="2021985" y="1752600"/>
            <a:ext cx="587375" cy="0"/>
          </a:xfrm>
          <a:prstGeom prst="line">
            <a:avLst/>
          </a:prstGeom>
          <a:noFill/>
          <a:ln w="50800">
            <a:solidFill>
              <a:schemeClr val="accent2"/>
            </a:solidFill>
            <a:round/>
            <a:headEnd/>
            <a:tailEnd type="triangle" w="med" len="med"/>
          </a:ln>
          <a:effectLst/>
        </p:spPr>
        <p:txBody>
          <a:bodyPr wrap="none" anchor="ctr"/>
          <a:lstStyle/>
          <a:p>
            <a:endParaRPr lang="en-US"/>
          </a:p>
        </p:txBody>
      </p:sp>
      <p:sp>
        <p:nvSpPr>
          <p:cNvPr id="122893" name="Rectangle 13"/>
          <p:cNvSpPr>
            <a:spLocks noChangeArrowheads="1"/>
          </p:cNvSpPr>
          <p:nvPr/>
        </p:nvSpPr>
        <p:spPr bwMode="auto">
          <a:xfrm>
            <a:off x="2595563" y="1281113"/>
            <a:ext cx="1487487" cy="819150"/>
          </a:xfrm>
          <a:prstGeom prst="rect">
            <a:avLst/>
          </a:prstGeom>
          <a:noFill/>
          <a:ln w="50800">
            <a:noFill/>
            <a:miter lim="800000"/>
            <a:headEnd/>
            <a:tailEnd/>
          </a:ln>
          <a:effectLst/>
        </p:spPr>
        <p:txBody>
          <a:bodyPr wrap="none" lIns="90488" tIns="44450" rIns="90488" bIns="44450">
            <a:spAutoFit/>
          </a:bodyPr>
          <a:lstStyle/>
          <a:p>
            <a:r>
              <a:rPr lang="en-US" b="1">
                <a:solidFill>
                  <a:schemeClr val="bg1"/>
                </a:solidFill>
              </a:rPr>
              <a:t>Beam</a:t>
            </a:r>
          </a:p>
          <a:p>
            <a:r>
              <a:rPr lang="en-US" b="1">
                <a:solidFill>
                  <a:schemeClr val="bg1"/>
                </a:solidFill>
              </a:rPr>
              <a:t>Diameter</a:t>
            </a:r>
          </a:p>
        </p:txBody>
      </p:sp>
      <p:sp>
        <p:nvSpPr>
          <p:cNvPr id="122894" name="Line 14"/>
          <p:cNvSpPr>
            <a:spLocks noChangeShapeType="1"/>
          </p:cNvSpPr>
          <p:nvPr/>
        </p:nvSpPr>
        <p:spPr bwMode="auto">
          <a:xfrm>
            <a:off x="6129338" y="1549400"/>
            <a:ext cx="0" cy="711200"/>
          </a:xfrm>
          <a:prstGeom prst="line">
            <a:avLst/>
          </a:prstGeom>
          <a:noFill/>
          <a:ln w="50800">
            <a:solidFill>
              <a:srgbClr val="00FF00"/>
            </a:solidFill>
            <a:round/>
            <a:headEnd/>
            <a:tailEnd/>
          </a:ln>
          <a:effectLst/>
        </p:spPr>
        <p:txBody>
          <a:bodyPr wrap="none" anchor="ctr"/>
          <a:lstStyle/>
          <a:p>
            <a:endParaRPr lang="en-US"/>
          </a:p>
        </p:txBody>
      </p:sp>
      <p:sp>
        <p:nvSpPr>
          <p:cNvPr id="122895" name="Line 15"/>
          <p:cNvSpPr>
            <a:spLocks noChangeShapeType="1"/>
          </p:cNvSpPr>
          <p:nvPr/>
        </p:nvSpPr>
        <p:spPr bwMode="auto">
          <a:xfrm>
            <a:off x="6469063" y="1549400"/>
            <a:ext cx="0" cy="711200"/>
          </a:xfrm>
          <a:prstGeom prst="line">
            <a:avLst/>
          </a:prstGeom>
          <a:noFill/>
          <a:ln w="50800">
            <a:solidFill>
              <a:srgbClr val="00FF00"/>
            </a:solidFill>
            <a:round/>
            <a:headEnd/>
            <a:tailEnd/>
          </a:ln>
          <a:effectLst/>
        </p:spPr>
        <p:txBody>
          <a:bodyPr wrap="none" anchor="ctr"/>
          <a:lstStyle/>
          <a:p>
            <a:endParaRPr lang="en-US"/>
          </a:p>
        </p:txBody>
      </p:sp>
      <p:pic>
        <p:nvPicPr>
          <p:cNvPr id="122896" name="Picture 16"/>
          <p:cNvPicPr>
            <a:picLocks noChangeArrowheads="1"/>
          </p:cNvPicPr>
          <p:nvPr/>
        </p:nvPicPr>
        <p:blipFill>
          <a:blip r:embed="rId2" cstate="print"/>
          <a:srcRect/>
          <a:stretch>
            <a:fillRect/>
          </a:stretch>
        </p:blipFill>
        <p:spPr bwMode="auto">
          <a:xfrm>
            <a:off x="4191000" y="2209800"/>
            <a:ext cx="4456113" cy="2749550"/>
          </a:xfrm>
          <a:prstGeom prst="rect">
            <a:avLst/>
          </a:prstGeom>
          <a:solidFill>
            <a:schemeClr val="bg1"/>
          </a:solidFill>
          <a:ln w="50800">
            <a:noFill/>
            <a:miter lim="800000"/>
            <a:headEnd/>
            <a:tailEnd/>
          </a:ln>
          <a:effectLst/>
        </p:spPr>
      </p:pic>
      <p:sp>
        <p:nvSpPr>
          <p:cNvPr id="122897" name="Oval 17"/>
          <p:cNvSpPr>
            <a:spLocks noChangeArrowheads="1"/>
          </p:cNvSpPr>
          <p:nvPr/>
        </p:nvSpPr>
        <p:spPr bwMode="auto">
          <a:xfrm>
            <a:off x="6153150" y="2082800"/>
            <a:ext cx="292100" cy="254000"/>
          </a:xfrm>
          <a:prstGeom prst="ellipse">
            <a:avLst/>
          </a:prstGeom>
          <a:solidFill>
            <a:schemeClr val="bg1"/>
          </a:solidFill>
          <a:ln w="50800">
            <a:solidFill>
              <a:srgbClr val="00FF00"/>
            </a:solidFill>
            <a:round/>
            <a:headEnd/>
            <a:tailEnd/>
          </a:ln>
          <a:effectLst/>
        </p:spPr>
        <p:txBody>
          <a:bodyPr wrap="none" anchor="ctr"/>
          <a:lstStyle/>
          <a:p>
            <a:endParaRPr lang="en-US"/>
          </a:p>
        </p:txBody>
      </p:sp>
      <p:sp>
        <p:nvSpPr>
          <p:cNvPr id="122898" name="Line 18"/>
          <p:cNvSpPr>
            <a:spLocks noChangeShapeType="1"/>
          </p:cNvSpPr>
          <p:nvPr/>
        </p:nvSpPr>
        <p:spPr bwMode="auto">
          <a:xfrm>
            <a:off x="180975" y="2209800"/>
            <a:ext cx="3363913" cy="0"/>
          </a:xfrm>
          <a:prstGeom prst="line">
            <a:avLst/>
          </a:prstGeom>
          <a:noFill/>
          <a:ln w="25400">
            <a:solidFill>
              <a:srgbClr val="00FF00"/>
            </a:solidFill>
            <a:round/>
            <a:headEnd/>
            <a:tailEnd/>
          </a:ln>
          <a:effectLst/>
        </p:spPr>
        <p:txBody>
          <a:bodyPr wrap="none" anchor="ctr"/>
          <a:lstStyle/>
          <a:p>
            <a:endParaRPr lang="en-US"/>
          </a:p>
        </p:txBody>
      </p:sp>
      <p:sp>
        <p:nvSpPr>
          <p:cNvPr id="122899" name="Line 19"/>
          <p:cNvSpPr>
            <a:spLocks noChangeShapeType="1"/>
          </p:cNvSpPr>
          <p:nvPr/>
        </p:nvSpPr>
        <p:spPr bwMode="auto">
          <a:xfrm>
            <a:off x="5464175" y="2209800"/>
            <a:ext cx="2076450" cy="0"/>
          </a:xfrm>
          <a:prstGeom prst="line">
            <a:avLst/>
          </a:prstGeom>
          <a:noFill/>
          <a:ln w="25400">
            <a:solidFill>
              <a:srgbClr val="00FF00"/>
            </a:solidFill>
            <a:round/>
            <a:headEnd/>
            <a:tailEnd/>
          </a:ln>
          <a:effectLst/>
        </p:spPr>
        <p:txBody>
          <a:bodyPr wrap="none" anchor="ctr"/>
          <a:lstStyle/>
          <a:p>
            <a:endParaRPr lang="en-US"/>
          </a:p>
        </p:txBody>
      </p:sp>
      <p:sp>
        <p:nvSpPr>
          <p:cNvPr id="122900" name="Rectangle 20"/>
          <p:cNvSpPr>
            <a:spLocks noChangeArrowheads="1"/>
          </p:cNvSpPr>
          <p:nvPr/>
        </p:nvSpPr>
        <p:spPr bwMode="auto">
          <a:xfrm>
            <a:off x="228600" y="4572000"/>
            <a:ext cx="8686800" cy="1936428"/>
          </a:xfrm>
          <a:prstGeom prst="rect">
            <a:avLst/>
          </a:prstGeom>
          <a:solidFill>
            <a:schemeClr val="tx1"/>
          </a:solidFill>
          <a:ln w="12700">
            <a:solidFill>
              <a:schemeClr val="accent2"/>
            </a:solidFill>
            <a:miter lim="800000"/>
            <a:headEnd/>
            <a:tailEnd/>
          </a:ln>
          <a:effectLst/>
        </p:spPr>
        <p:txBody>
          <a:bodyPr wrap="square" lIns="90488" tIns="44450" rIns="90488" bIns="44450">
            <a:spAutoFit/>
          </a:bodyPr>
          <a:lstStyle/>
          <a:p>
            <a:r>
              <a:rPr lang="en-US" dirty="0">
                <a:solidFill>
                  <a:schemeClr val="bg1"/>
                </a:solidFill>
                <a:latin typeface="Times New Roman" pitchFamily="18" charset="0"/>
              </a:rPr>
              <a:t>Elastic scattering causes </a:t>
            </a:r>
            <a:r>
              <a:rPr lang="en-US" dirty="0" smtClean="0">
                <a:solidFill>
                  <a:schemeClr val="bg1"/>
                </a:solidFill>
                <a:latin typeface="Times New Roman" pitchFamily="18" charset="0"/>
              </a:rPr>
              <a:t>spread away </a:t>
            </a:r>
            <a:r>
              <a:rPr lang="en-US" dirty="0">
                <a:solidFill>
                  <a:schemeClr val="bg1"/>
                </a:solidFill>
                <a:latin typeface="Times New Roman" pitchFamily="18" charset="0"/>
              </a:rPr>
              <a:t>from </a:t>
            </a:r>
            <a:r>
              <a:rPr lang="en-US" dirty="0" smtClean="0">
                <a:solidFill>
                  <a:schemeClr val="bg1"/>
                </a:solidFill>
                <a:latin typeface="Times New Roman" pitchFamily="18" charset="0"/>
              </a:rPr>
              <a:t>“beam diameter”, </a:t>
            </a:r>
            <a:r>
              <a:rPr lang="en-US" dirty="0">
                <a:solidFill>
                  <a:schemeClr val="bg1"/>
                </a:solidFill>
                <a:latin typeface="Times New Roman" pitchFamily="18" charset="0"/>
              </a:rPr>
              <a:t>and inelastic scattering limits the distance of travel</a:t>
            </a:r>
            <a:r>
              <a:rPr lang="en-US" dirty="0" smtClean="0">
                <a:solidFill>
                  <a:schemeClr val="bg1"/>
                </a:solidFill>
                <a:latin typeface="Times New Roman" pitchFamily="18" charset="0"/>
              </a:rPr>
              <a:t>.</a:t>
            </a:r>
            <a:br>
              <a:rPr lang="en-US" dirty="0" smtClean="0">
                <a:solidFill>
                  <a:schemeClr val="bg1"/>
                </a:solidFill>
                <a:latin typeface="Times New Roman" pitchFamily="18" charset="0"/>
              </a:rPr>
            </a:br>
            <a:r>
              <a:rPr lang="en-US" dirty="0" smtClean="0">
                <a:solidFill>
                  <a:schemeClr val="bg1"/>
                </a:solidFill>
                <a:latin typeface="Times New Roman" pitchFamily="18" charset="0"/>
              </a:rPr>
              <a:t>For high resolution imaging the beam diameter is relevant</a:t>
            </a:r>
            <a:br>
              <a:rPr lang="en-US" dirty="0" smtClean="0">
                <a:solidFill>
                  <a:schemeClr val="bg1"/>
                </a:solidFill>
                <a:latin typeface="Times New Roman" pitchFamily="18" charset="0"/>
              </a:rPr>
            </a:br>
            <a:r>
              <a:rPr lang="en-US" dirty="0" smtClean="0">
                <a:solidFill>
                  <a:schemeClr val="bg1"/>
                </a:solidFill>
                <a:latin typeface="Times New Roman" pitchFamily="18" charset="0"/>
              </a:rPr>
              <a:t>For EPMA the scattering volume and x-ray production limits are the controlling parameters</a:t>
            </a:r>
            <a:endParaRPr lang="en-US" dirty="0">
              <a:solidFill>
                <a:schemeClr val="bg1"/>
              </a:solidFill>
              <a:latin typeface="Times New Roman"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Carpenter EPMA Tutorial 2008</a:t>
            </a:r>
          </a:p>
        </p:txBody>
      </p:sp>
      <p:sp>
        <p:nvSpPr>
          <p:cNvPr id="5" name="Slide Number Placeholder 4"/>
          <p:cNvSpPr>
            <a:spLocks noGrp="1"/>
          </p:cNvSpPr>
          <p:nvPr>
            <p:ph type="sldNum" sz="quarter" idx="11"/>
          </p:nvPr>
        </p:nvSpPr>
        <p:spPr/>
        <p:txBody>
          <a:bodyPr/>
          <a:lstStyle/>
          <a:p>
            <a:fld id="{85C88F8C-77E4-497F-B826-55D96E621693}" type="slidenum">
              <a:rPr lang="en-US"/>
              <a:pPr/>
              <a:t>29</a:t>
            </a:fld>
            <a:endParaRPr lang="en-US"/>
          </a:p>
        </p:txBody>
      </p:sp>
      <p:sp>
        <p:nvSpPr>
          <p:cNvPr id="123906" name="Rectangle 2"/>
          <p:cNvSpPr>
            <a:spLocks noGrp="1" noChangeArrowheads="1"/>
          </p:cNvSpPr>
          <p:nvPr>
            <p:ph type="title"/>
          </p:nvPr>
        </p:nvSpPr>
        <p:spPr>
          <a:xfrm>
            <a:off x="227013" y="90488"/>
            <a:ext cx="8526462" cy="523875"/>
          </a:xfrm>
        </p:spPr>
        <p:txBody>
          <a:bodyPr/>
          <a:lstStyle/>
          <a:p>
            <a:r>
              <a:rPr lang="en-US"/>
              <a:t>Monte Carlo Modeling</a:t>
            </a:r>
          </a:p>
        </p:txBody>
      </p:sp>
      <p:sp>
        <p:nvSpPr>
          <p:cNvPr id="123907" name="Rectangle 3"/>
          <p:cNvSpPr>
            <a:spLocks noGrp="1" noChangeArrowheads="1"/>
          </p:cNvSpPr>
          <p:nvPr>
            <p:ph type="body" idx="1"/>
          </p:nvPr>
        </p:nvSpPr>
        <p:spPr>
          <a:xfrm>
            <a:off x="685800" y="1295400"/>
            <a:ext cx="7848600" cy="4800600"/>
          </a:xfrm>
        </p:spPr>
        <p:txBody>
          <a:bodyPr/>
          <a:lstStyle/>
          <a:p>
            <a:r>
              <a:rPr lang="en-US" dirty="0"/>
              <a:t> Monte Carlo simulations model electron-specimen interactions and x-ray production in the </a:t>
            </a:r>
            <a:r>
              <a:rPr lang="en-US" dirty="0" smtClean="0"/>
              <a:t>specimen</a:t>
            </a:r>
            <a:endParaRPr lang="en-US" dirty="0"/>
          </a:p>
          <a:p>
            <a:r>
              <a:rPr lang="en-US" dirty="0"/>
              <a:t> Electron scattering, slowing down, backscattering, x-ray production, etc. are all modeled using random number generation and random electron scattering </a:t>
            </a:r>
            <a:r>
              <a:rPr lang="en-US" dirty="0" smtClean="0"/>
              <a:t>directions</a:t>
            </a:r>
            <a:endParaRPr lang="en-US" dirty="0"/>
          </a:p>
          <a:p>
            <a:r>
              <a:rPr lang="en-US" dirty="0"/>
              <a:t> Good agreement is observed between </a:t>
            </a:r>
            <a:r>
              <a:rPr lang="en-US" dirty="0" smtClean="0"/>
              <a:t>MC data </a:t>
            </a:r>
            <a:r>
              <a:rPr lang="en-US" dirty="0"/>
              <a:t>and experimental </a:t>
            </a:r>
            <a:r>
              <a:rPr lang="en-US" dirty="0" smtClean="0"/>
              <a:t>measurements and is evidence for the </a:t>
            </a:r>
            <a:r>
              <a:rPr lang="en-US" dirty="0"/>
              <a:t>accuracy of quantitative analysis </a:t>
            </a:r>
            <a:r>
              <a:rPr lang="en-US" dirty="0" smtClean="0"/>
              <a:t>algorithms</a:t>
            </a:r>
          </a:p>
          <a:p>
            <a:r>
              <a:rPr lang="en-US" dirty="0" smtClean="0"/>
              <a:t>Free programs</a:t>
            </a:r>
            <a:br>
              <a:rPr lang="en-US" dirty="0" smtClean="0"/>
            </a:br>
            <a:r>
              <a:rPr lang="en-US" dirty="0" smtClean="0"/>
              <a:t>Casino: fast, simulation of scattering (version 3 advanced)</a:t>
            </a:r>
            <a:br>
              <a:rPr lang="en-US" dirty="0" smtClean="0"/>
            </a:br>
            <a:r>
              <a:rPr lang="en-US" dirty="0" smtClean="0"/>
              <a:t>DTSA-II: bulk, TF, particle, includes EDS spectrum</a:t>
            </a:r>
          </a:p>
          <a:p>
            <a:r>
              <a:rPr lang="en-US" dirty="0" smtClean="0"/>
              <a:t>Commercial</a:t>
            </a:r>
            <a:br>
              <a:rPr lang="en-US" dirty="0" smtClean="0"/>
            </a:br>
            <a:r>
              <a:rPr lang="en-US" dirty="0" smtClean="0"/>
              <a:t>Electron Flight Simulator</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2"/>
          <p:cNvSpPr>
            <a:spLocks noGrp="1"/>
          </p:cNvSpPr>
          <p:nvPr>
            <p:ph type="ftr" sz="quarter" idx="10"/>
          </p:nvPr>
        </p:nvSpPr>
        <p:spPr/>
        <p:txBody>
          <a:bodyPr/>
          <a:lstStyle/>
          <a:p>
            <a:r>
              <a:rPr lang="en-US" smtClean="0"/>
              <a:t>Carpenter EPMA Overview 2013</a:t>
            </a:r>
            <a:endParaRPr lang="en-US"/>
          </a:p>
        </p:txBody>
      </p:sp>
      <p:sp>
        <p:nvSpPr>
          <p:cNvPr id="35843" name="Slide Number Placeholder 3"/>
          <p:cNvSpPr>
            <a:spLocks noGrp="1"/>
          </p:cNvSpPr>
          <p:nvPr>
            <p:ph type="sldNum" sz="quarter" idx="11"/>
          </p:nvPr>
        </p:nvSpPr>
        <p:spPr/>
        <p:txBody>
          <a:bodyPr/>
          <a:lstStyle/>
          <a:p>
            <a:fld id="{ADFE802E-9C01-4D66-9727-46585AAC6E27}" type="slidenum">
              <a:rPr lang="en-US"/>
              <a:pPr/>
              <a:t>3</a:t>
            </a:fld>
            <a:endParaRPr lang="en-US"/>
          </a:p>
        </p:txBody>
      </p:sp>
      <p:pic>
        <p:nvPicPr>
          <p:cNvPr id="35844" name="Picture 5"/>
          <p:cNvPicPr>
            <a:picLocks noChangeAspect="1" noChangeArrowheads="1"/>
          </p:cNvPicPr>
          <p:nvPr/>
        </p:nvPicPr>
        <p:blipFill>
          <a:blip r:embed="rId2" cstate="print"/>
          <a:srcRect/>
          <a:stretch>
            <a:fillRect/>
          </a:stretch>
        </p:blipFill>
        <p:spPr bwMode="auto">
          <a:xfrm>
            <a:off x="4419601" y="1600200"/>
            <a:ext cx="4419600" cy="2613025"/>
          </a:xfrm>
          <a:prstGeom prst="rect">
            <a:avLst/>
          </a:prstGeom>
          <a:noFill/>
          <a:ln w="12700">
            <a:noFill/>
            <a:miter lim="800000"/>
            <a:headEnd type="none" w="sm" len="sm"/>
            <a:tailEnd type="none" w="sm" len="sm"/>
          </a:ln>
        </p:spPr>
      </p:pic>
      <p:sp>
        <p:nvSpPr>
          <p:cNvPr id="35845" name="Rectangle 2"/>
          <p:cNvSpPr>
            <a:spLocks noGrp="1" noChangeArrowheads="1"/>
          </p:cNvSpPr>
          <p:nvPr>
            <p:ph type="title"/>
          </p:nvPr>
        </p:nvSpPr>
        <p:spPr/>
        <p:txBody>
          <a:bodyPr/>
          <a:lstStyle/>
          <a:p>
            <a:r>
              <a:rPr lang="en-US" smtClean="0"/>
              <a:t>Commercial Electron Microprobe Instruments</a:t>
            </a:r>
            <a:br>
              <a:rPr lang="en-US" smtClean="0"/>
            </a:br>
            <a:r>
              <a:rPr lang="en-US" smtClean="0"/>
              <a:t>JEOL JXA-8200/8500F, Cameca SX-100</a:t>
            </a:r>
          </a:p>
        </p:txBody>
      </p:sp>
      <p:pic>
        <p:nvPicPr>
          <p:cNvPr id="35846" name="Picture 6"/>
          <p:cNvPicPr>
            <a:picLocks noChangeAspect="1" noChangeArrowheads="1"/>
          </p:cNvPicPr>
          <p:nvPr/>
        </p:nvPicPr>
        <p:blipFill>
          <a:blip r:embed="rId3" cstate="print"/>
          <a:srcRect/>
          <a:stretch>
            <a:fillRect/>
          </a:stretch>
        </p:blipFill>
        <p:spPr bwMode="auto">
          <a:xfrm>
            <a:off x="381000" y="1447801"/>
            <a:ext cx="3886200" cy="2849563"/>
          </a:xfrm>
          <a:prstGeom prst="rect">
            <a:avLst/>
          </a:prstGeom>
          <a:noFill/>
          <a:ln w="12700">
            <a:noFill/>
            <a:miter lim="800000"/>
            <a:headEnd type="none" w="sm" len="sm"/>
            <a:tailEnd type="none" w="sm" len="sm"/>
          </a:ln>
        </p:spPr>
      </p:pic>
      <p:sp>
        <p:nvSpPr>
          <p:cNvPr id="35847" name="Rectangle 7"/>
          <p:cNvSpPr>
            <a:spLocks noChangeArrowheads="1"/>
          </p:cNvSpPr>
          <p:nvPr/>
        </p:nvSpPr>
        <p:spPr bwMode="auto">
          <a:xfrm>
            <a:off x="762001" y="4495800"/>
            <a:ext cx="7848600" cy="708311"/>
          </a:xfrm>
          <a:prstGeom prst="rect">
            <a:avLst/>
          </a:prstGeom>
          <a:solidFill>
            <a:schemeClr val="tx1"/>
          </a:solidFill>
          <a:ln w="12700">
            <a:noFill/>
            <a:miter lim="800000"/>
            <a:headEnd/>
            <a:tailEnd/>
          </a:ln>
        </p:spPr>
        <p:txBody>
          <a:bodyPr lIns="90480" tIns="44447" rIns="90480" bIns="44447">
            <a:spAutoFit/>
          </a:bodyPr>
          <a:lstStyle/>
          <a:p>
            <a:r>
              <a:rPr lang="en-US" sz="2000" dirty="0">
                <a:solidFill>
                  <a:schemeClr val="bg1"/>
                </a:solidFill>
              </a:rPr>
              <a:t>Continued integration of computer control and improvements in imaging and analytical capabilities.</a:t>
            </a:r>
          </a:p>
        </p:txBody>
      </p:sp>
      <p:sp>
        <p:nvSpPr>
          <p:cNvPr id="35848" name="Rectangle 8"/>
          <p:cNvSpPr>
            <a:spLocks noChangeArrowheads="1"/>
          </p:cNvSpPr>
          <p:nvPr/>
        </p:nvSpPr>
        <p:spPr bwMode="auto">
          <a:xfrm>
            <a:off x="762001" y="5334000"/>
            <a:ext cx="7848600" cy="708311"/>
          </a:xfrm>
          <a:prstGeom prst="rect">
            <a:avLst/>
          </a:prstGeom>
          <a:solidFill>
            <a:schemeClr val="tx1"/>
          </a:solidFill>
          <a:ln w="12700">
            <a:noFill/>
            <a:miter lim="800000"/>
            <a:headEnd/>
            <a:tailEnd/>
          </a:ln>
        </p:spPr>
        <p:txBody>
          <a:bodyPr lIns="90480" tIns="44447" rIns="90480" bIns="44447">
            <a:spAutoFit/>
          </a:bodyPr>
          <a:lstStyle/>
          <a:p>
            <a:r>
              <a:rPr lang="en-US" sz="2000" dirty="0">
                <a:solidFill>
                  <a:schemeClr val="bg1"/>
                </a:solidFill>
              </a:rPr>
              <a:t>Additional options from Probe Software, Advanced Microbeam, and Shimadzu for software and/or hardware systems and upgrades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3"/>
          <p:cNvSpPr>
            <a:spLocks noGrp="1"/>
          </p:cNvSpPr>
          <p:nvPr>
            <p:ph type="ftr" sz="quarter" idx="10"/>
          </p:nvPr>
        </p:nvSpPr>
        <p:spPr/>
        <p:txBody>
          <a:bodyPr/>
          <a:lstStyle/>
          <a:p>
            <a:r>
              <a:rPr lang="en-US"/>
              <a:t>Carpenter EPMA Tutorial 2008</a:t>
            </a:r>
          </a:p>
        </p:txBody>
      </p:sp>
      <p:sp>
        <p:nvSpPr>
          <p:cNvPr id="11" name="Slide Number Placeholder 4"/>
          <p:cNvSpPr>
            <a:spLocks noGrp="1"/>
          </p:cNvSpPr>
          <p:nvPr>
            <p:ph type="sldNum" sz="quarter" idx="11"/>
          </p:nvPr>
        </p:nvSpPr>
        <p:spPr/>
        <p:txBody>
          <a:bodyPr/>
          <a:lstStyle/>
          <a:p>
            <a:fld id="{481A4B6B-0D0F-4CFA-A9E9-B57E7129C4E0}" type="slidenum">
              <a:rPr lang="en-US"/>
              <a:pPr/>
              <a:t>30</a:t>
            </a:fld>
            <a:endParaRPr lang="en-US"/>
          </a:p>
        </p:txBody>
      </p:sp>
      <p:sp>
        <p:nvSpPr>
          <p:cNvPr id="125954" name="Rectangle 2"/>
          <p:cNvSpPr>
            <a:spLocks noGrp="1" noChangeArrowheads="1"/>
          </p:cNvSpPr>
          <p:nvPr>
            <p:ph type="title"/>
          </p:nvPr>
        </p:nvSpPr>
        <p:spPr>
          <a:xfrm>
            <a:off x="33338" y="114300"/>
            <a:ext cx="9009062" cy="952500"/>
          </a:xfrm>
          <a:noFill/>
          <a:ln/>
        </p:spPr>
        <p:txBody>
          <a:bodyPr lIns="90488" tIns="44450" rIns="90488" bIns="44450" anchor="ctr"/>
          <a:lstStyle/>
          <a:p>
            <a:r>
              <a:rPr lang="en-US"/>
              <a:t>Calculating the Electron-Specimen Interaction</a:t>
            </a:r>
          </a:p>
        </p:txBody>
      </p:sp>
      <p:pic>
        <p:nvPicPr>
          <p:cNvPr id="125955" name="Picture 3"/>
          <p:cNvPicPr>
            <a:picLocks noChangeArrowheads="1"/>
          </p:cNvPicPr>
          <p:nvPr/>
        </p:nvPicPr>
        <p:blipFill>
          <a:blip r:embed="rId2" cstate="print"/>
          <a:srcRect/>
          <a:stretch>
            <a:fillRect/>
          </a:stretch>
        </p:blipFill>
        <p:spPr bwMode="auto">
          <a:xfrm>
            <a:off x="6019800" y="1752600"/>
            <a:ext cx="2697163" cy="4927600"/>
          </a:xfrm>
          <a:prstGeom prst="rect">
            <a:avLst/>
          </a:prstGeom>
          <a:noFill/>
          <a:ln w="25400">
            <a:noFill/>
            <a:miter lim="800000"/>
            <a:headEnd/>
            <a:tailEnd/>
          </a:ln>
          <a:effectLst/>
        </p:spPr>
      </p:pic>
      <p:sp>
        <p:nvSpPr>
          <p:cNvPr id="125956" name="Rectangle 4"/>
          <p:cNvSpPr>
            <a:spLocks noChangeArrowheads="1"/>
          </p:cNvSpPr>
          <p:nvPr/>
        </p:nvSpPr>
        <p:spPr bwMode="auto">
          <a:xfrm>
            <a:off x="152400" y="1676400"/>
            <a:ext cx="5715000" cy="3740150"/>
          </a:xfrm>
          <a:prstGeom prst="rect">
            <a:avLst/>
          </a:prstGeom>
          <a:noFill/>
          <a:ln w="25400">
            <a:noFill/>
            <a:miter lim="800000"/>
            <a:headEnd/>
            <a:tailEnd/>
          </a:ln>
          <a:effectLst/>
        </p:spPr>
        <p:txBody>
          <a:bodyPr lIns="90488" tIns="44450" rIns="90488" bIns="44450">
            <a:spAutoFit/>
          </a:bodyPr>
          <a:lstStyle/>
          <a:p>
            <a:r>
              <a:rPr lang="en-US">
                <a:solidFill>
                  <a:schemeClr val="bg1"/>
                </a:solidFill>
              </a:rPr>
              <a:t>Calculate:</a:t>
            </a:r>
            <a:br>
              <a:rPr lang="en-US">
                <a:solidFill>
                  <a:schemeClr val="bg1"/>
                </a:solidFill>
              </a:rPr>
            </a:br>
            <a:r>
              <a:rPr lang="en-US">
                <a:solidFill>
                  <a:schemeClr val="bg1"/>
                </a:solidFill>
              </a:rPr>
              <a:t>The elastic scattering (step, angle)</a:t>
            </a:r>
          </a:p>
          <a:p>
            <a:r>
              <a:rPr lang="en-US">
                <a:solidFill>
                  <a:schemeClr val="bg1"/>
                </a:solidFill>
              </a:rPr>
              <a:t>and inelastic scattering (energy loss).</a:t>
            </a:r>
            <a:br>
              <a:rPr lang="en-US">
                <a:solidFill>
                  <a:schemeClr val="bg1"/>
                </a:solidFill>
              </a:rPr>
            </a:br>
            <a:endParaRPr lang="en-US">
              <a:solidFill>
                <a:schemeClr val="bg1"/>
              </a:solidFill>
            </a:endParaRPr>
          </a:p>
          <a:p>
            <a:r>
              <a:rPr lang="en-US">
                <a:solidFill>
                  <a:schemeClr val="bg1"/>
                </a:solidFill>
              </a:rPr>
              <a:t>“Ride” the electron stepwise, always </a:t>
            </a:r>
          </a:p>
          <a:p>
            <a:r>
              <a:rPr lang="en-US">
                <a:solidFill>
                  <a:schemeClr val="bg1"/>
                </a:solidFill>
              </a:rPr>
              <a:t>knowing the position (x,y,z), energy, </a:t>
            </a:r>
          </a:p>
          <a:p>
            <a:r>
              <a:rPr lang="en-US">
                <a:solidFill>
                  <a:schemeClr val="bg1"/>
                </a:solidFill>
              </a:rPr>
              <a:t>and velocity.</a:t>
            </a:r>
          </a:p>
          <a:p>
            <a:endParaRPr lang="en-US">
              <a:solidFill>
                <a:schemeClr val="bg1"/>
              </a:solidFill>
            </a:endParaRPr>
          </a:p>
          <a:p>
            <a:r>
              <a:rPr lang="en-US">
                <a:solidFill>
                  <a:schemeClr val="bg1"/>
                </a:solidFill>
              </a:rPr>
              <a:t>Record distributions of backscattering,</a:t>
            </a:r>
          </a:p>
          <a:p>
            <a:r>
              <a:rPr lang="en-US">
                <a:solidFill>
                  <a:schemeClr val="bg1"/>
                </a:solidFill>
              </a:rPr>
              <a:t>X-ray production.</a:t>
            </a:r>
          </a:p>
        </p:txBody>
      </p:sp>
      <p:sp>
        <p:nvSpPr>
          <p:cNvPr id="125957" name="Rectangle 5"/>
          <p:cNvSpPr>
            <a:spLocks noChangeArrowheads="1"/>
          </p:cNvSpPr>
          <p:nvPr/>
        </p:nvSpPr>
        <p:spPr bwMode="auto">
          <a:xfrm>
            <a:off x="228600" y="1066800"/>
            <a:ext cx="7780338" cy="576263"/>
          </a:xfrm>
          <a:prstGeom prst="rect">
            <a:avLst/>
          </a:prstGeom>
          <a:noFill/>
          <a:ln w="25400">
            <a:noFill/>
            <a:miter lim="800000"/>
            <a:headEnd/>
            <a:tailEnd/>
          </a:ln>
          <a:effectLst/>
        </p:spPr>
        <p:txBody>
          <a:bodyPr wrap="none" lIns="90488" tIns="44450" rIns="90488" bIns="44450">
            <a:spAutoFit/>
          </a:bodyPr>
          <a:lstStyle/>
          <a:p>
            <a:r>
              <a:rPr lang="en-US" sz="3200">
                <a:solidFill>
                  <a:schemeClr val="accent2"/>
                </a:solidFill>
              </a:rPr>
              <a:t>Monte Carlo electron trajectory simulation:</a:t>
            </a:r>
          </a:p>
        </p:txBody>
      </p:sp>
      <p:sp>
        <p:nvSpPr>
          <p:cNvPr id="125958" name="Rectangle 6"/>
          <p:cNvSpPr>
            <a:spLocks noChangeArrowheads="1"/>
          </p:cNvSpPr>
          <p:nvPr/>
        </p:nvSpPr>
        <p:spPr bwMode="auto">
          <a:xfrm>
            <a:off x="5486400" y="4495800"/>
            <a:ext cx="1192213" cy="466725"/>
          </a:xfrm>
          <a:prstGeom prst="rect">
            <a:avLst/>
          </a:prstGeom>
          <a:solidFill>
            <a:schemeClr val="tx1"/>
          </a:solidFill>
          <a:ln w="12700">
            <a:solidFill>
              <a:schemeClr val="accent2"/>
            </a:solidFill>
            <a:miter lim="800000"/>
            <a:headEnd/>
            <a:tailEnd/>
          </a:ln>
          <a:effectLst/>
        </p:spPr>
        <p:txBody>
          <a:bodyPr wrap="none" lIns="90488" tIns="44450" rIns="90488" bIns="44450">
            <a:spAutoFit/>
          </a:bodyPr>
          <a:lstStyle/>
          <a:p>
            <a:r>
              <a:rPr lang="en-US">
                <a:solidFill>
                  <a:schemeClr val="accent2"/>
                </a:solidFill>
              </a:rPr>
              <a:t>Step, S</a:t>
            </a:r>
          </a:p>
        </p:txBody>
      </p:sp>
      <p:sp>
        <p:nvSpPr>
          <p:cNvPr id="125959" name="Rectangle 7"/>
          <p:cNvSpPr>
            <a:spLocks noChangeArrowheads="1"/>
          </p:cNvSpPr>
          <p:nvPr/>
        </p:nvSpPr>
        <p:spPr bwMode="auto">
          <a:xfrm>
            <a:off x="6248400" y="2743200"/>
            <a:ext cx="985838" cy="479425"/>
          </a:xfrm>
          <a:prstGeom prst="rect">
            <a:avLst/>
          </a:prstGeom>
          <a:solidFill>
            <a:schemeClr val="tx1"/>
          </a:solidFill>
          <a:ln w="25400">
            <a:solidFill>
              <a:schemeClr val="accent2"/>
            </a:solidFill>
            <a:miter lim="800000"/>
            <a:headEnd/>
            <a:tailEnd/>
          </a:ln>
          <a:effectLst/>
        </p:spPr>
        <p:txBody>
          <a:bodyPr wrap="none" lIns="90488" tIns="44450" rIns="90488" bIns="44450">
            <a:spAutoFit/>
          </a:bodyPr>
          <a:lstStyle/>
          <a:p>
            <a:r>
              <a:rPr lang="en-US">
                <a:solidFill>
                  <a:schemeClr val="accent2"/>
                </a:solidFill>
              </a:rPr>
              <a:t>dE/ds</a:t>
            </a:r>
          </a:p>
        </p:txBody>
      </p:sp>
      <p:sp>
        <p:nvSpPr>
          <p:cNvPr id="125960" name="Rectangle 8"/>
          <p:cNvSpPr>
            <a:spLocks noChangeArrowheads="1"/>
          </p:cNvSpPr>
          <p:nvPr/>
        </p:nvSpPr>
        <p:spPr bwMode="auto">
          <a:xfrm>
            <a:off x="7467600" y="2590800"/>
            <a:ext cx="1579563" cy="1209675"/>
          </a:xfrm>
          <a:prstGeom prst="rect">
            <a:avLst/>
          </a:prstGeom>
          <a:solidFill>
            <a:schemeClr val="tx1"/>
          </a:solidFill>
          <a:ln w="25400">
            <a:solidFill>
              <a:schemeClr val="accent2"/>
            </a:solidFill>
            <a:miter lim="800000"/>
            <a:headEnd/>
            <a:tailEnd/>
          </a:ln>
          <a:effectLst/>
        </p:spPr>
        <p:txBody>
          <a:bodyPr lIns="90488" tIns="44450" rIns="90488" bIns="44450">
            <a:spAutoFit/>
          </a:bodyPr>
          <a:lstStyle/>
          <a:p>
            <a:r>
              <a:rPr lang="en-US">
                <a:solidFill>
                  <a:schemeClr val="accent2"/>
                </a:solidFill>
              </a:rPr>
              <a:t>Elastic</a:t>
            </a:r>
          </a:p>
          <a:p>
            <a:r>
              <a:rPr lang="en-US">
                <a:solidFill>
                  <a:schemeClr val="accent2"/>
                </a:solidFill>
              </a:rPr>
              <a:t>Scattering</a:t>
            </a:r>
          </a:p>
          <a:p>
            <a:r>
              <a:rPr lang="en-US">
                <a:solidFill>
                  <a:schemeClr val="accent2"/>
                </a:solidFill>
              </a:rPr>
              <a:t>Angle, </a:t>
            </a:r>
            <a:r>
              <a:rPr lang="en-US">
                <a:solidFill>
                  <a:schemeClr val="accent2"/>
                </a:solidFill>
                <a:latin typeface="Symbol" pitchFamily="18" charset="2"/>
              </a:rPr>
              <a:t></a:t>
            </a:r>
          </a:p>
        </p:txBody>
      </p:sp>
      <p:sp>
        <p:nvSpPr>
          <p:cNvPr id="125961" name="Rectangle 9"/>
          <p:cNvSpPr>
            <a:spLocks noChangeArrowheads="1"/>
          </p:cNvSpPr>
          <p:nvPr/>
        </p:nvSpPr>
        <p:spPr bwMode="auto">
          <a:xfrm>
            <a:off x="8418513" y="1325563"/>
            <a:ext cx="163512" cy="92075"/>
          </a:xfrm>
          <a:prstGeom prst="rect">
            <a:avLst/>
          </a:prstGeom>
          <a:noFill/>
          <a:ln w="50800">
            <a:noFill/>
            <a:miter lim="800000"/>
            <a:headEnd/>
            <a:tailEnd/>
          </a:ln>
          <a:effectLst/>
        </p:spPr>
        <p:txBody>
          <a:bodyPr wrap="none" anchor="ctr"/>
          <a:lstStyle/>
          <a:p>
            <a:endParaRPr 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3"/>
          <p:cNvSpPr>
            <a:spLocks noGrp="1"/>
          </p:cNvSpPr>
          <p:nvPr>
            <p:ph type="ftr" sz="quarter" idx="10"/>
          </p:nvPr>
        </p:nvSpPr>
        <p:spPr/>
        <p:txBody>
          <a:bodyPr/>
          <a:lstStyle/>
          <a:p>
            <a:r>
              <a:rPr lang="en-US"/>
              <a:t>Carpenter EPMA Tutorial 2008</a:t>
            </a:r>
          </a:p>
        </p:txBody>
      </p:sp>
      <p:sp>
        <p:nvSpPr>
          <p:cNvPr id="10" name="Slide Number Placeholder 4"/>
          <p:cNvSpPr>
            <a:spLocks noGrp="1"/>
          </p:cNvSpPr>
          <p:nvPr>
            <p:ph type="sldNum" sz="quarter" idx="11"/>
          </p:nvPr>
        </p:nvSpPr>
        <p:spPr/>
        <p:txBody>
          <a:bodyPr/>
          <a:lstStyle/>
          <a:p>
            <a:fld id="{DB2C549B-54C2-49D6-9744-1A900A8C385E}" type="slidenum">
              <a:rPr lang="en-US"/>
              <a:pPr/>
              <a:t>31</a:t>
            </a:fld>
            <a:endParaRPr lang="en-US"/>
          </a:p>
        </p:txBody>
      </p:sp>
      <p:pic>
        <p:nvPicPr>
          <p:cNvPr id="128002" name="Picture 2"/>
          <p:cNvPicPr>
            <a:picLocks noChangeArrowheads="1"/>
          </p:cNvPicPr>
          <p:nvPr/>
        </p:nvPicPr>
        <p:blipFill>
          <a:blip r:embed="rId2" cstate="print"/>
          <a:srcRect/>
          <a:stretch>
            <a:fillRect/>
          </a:stretch>
        </p:blipFill>
        <p:spPr bwMode="auto">
          <a:xfrm>
            <a:off x="609600" y="1384300"/>
            <a:ext cx="3443288" cy="3314700"/>
          </a:xfrm>
          <a:prstGeom prst="rect">
            <a:avLst/>
          </a:prstGeom>
          <a:noFill/>
          <a:ln w="76200">
            <a:noFill/>
            <a:miter lim="800000"/>
            <a:headEnd/>
            <a:tailEnd/>
          </a:ln>
          <a:effectLst/>
        </p:spPr>
      </p:pic>
      <p:pic>
        <p:nvPicPr>
          <p:cNvPr id="128003" name="Picture 3"/>
          <p:cNvPicPr>
            <a:picLocks noChangeArrowheads="1"/>
          </p:cNvPicPr>
          <p:nvPr/>
        </p:nvPicPr>
        <p:blipFill>
          <a:blip r:embed="rId3" cstate="print"/>
          <a:srcRect/>
          <a:stretch>
            <a:fillRect/>
          </a:stretch>
        </p:blipFill>
        <p:spPr bwMode="auto">
          <a:xfrm>
            <a:off x="4967288" y="1244600"/>
            <a:ext cx="3522662" cy="3594100"/>
          </a:xfrm>
          <a:prstGeom prst="rect">
            <a:avLst/>
          </a:prstGeom>
          <a:noFill/>
          <a:ln w="76200">
            <a:noFill/>
            <a:miter lim="800000"/>
            <a:headEnd/>
            <a:tailEnd/>
          </a:ln>
          <a:effectLst/>
        </p:spPr>
      </p:pic>
      <p:sp>
        <p:nvSpPr>
          <p:cNvPr id="128004" name="Rectangle 4"/>
          <p:cNvSpPr>
            <a:spLocks noChangeArrowheads="1"/>
          </p:cNvSpPr>
          <p:nvPr/>
        </p:nvSpPr>
        <p:spPr bwMode="auto">
          <a:xfrm>
            <a:off x="838200" y="1143000"/>
            <a:ext cx="2990850" cy="466725"/>
          </a:xfrm>
          <a:prstGeom prst="rect">
            <a:avLst/>
          </a:prstGeom>
          <a:solidFill>
            <a:schemeClr val="tx1"/>
          </a:solidFill>
          <a:ln w="12700">
            <a:solidFill>
              <a:schemeClr val="accent2"/>
            </a:solidFill>
            <a:miter lim="800000"/>
            <a:headEnd/>
            <a:tailEnd/>
          </a:ln>
          <a:effectLst/>
        </p:spPr>
        <p:txBody>
          <a:bodyPr wrap="none" lIns="90488" tIns="44450" rIns="90488" bIns="44450">
            <a:spAutoFit/>
          </a:bodyPr>
          <a:lstStyle/>
          <a:p>
            <a:r>
              <a:rPr lang="en-US">
                <a:solidFill>
                  <a:schemeClr val="bg1"/>
                </a:solidFill>
              </a:rPr>
              <a:t>Electron Trajectories</a:t>
            </a:r>
          </a:p>
        </p:txBody>
      </p:sp>
      <p:sp>
        <p:nvSpPr>
          <p:cNvPr id="128005" name="Rectangle 5"/>
          <p:cNvSpPr>
            <a:spLocks noChangeArrowheads="1"/>
          </p:cNvSpPr>
          <p:nvPr/>
        </p:nvSpPr>
        <p:spPr bwMode="auto">
          <a:xfrm>
            <a:off x="4648200" y="844550"/>
            <a:ext cx="4311650" cy="831850"/>
          </a:xfrm>
          <a:prstGeom prst="rect">
            <a:avLst/>
          </a:prstGeom>
          <a:solidFill>
            <a:schemeClr val="tx1"/>
          </a:solidFill>
          <a:ln w="12700">
            <a:solidFill>
              <a:schemeClr val="accent2"/>
            </a:solidFill>
            <a:miter lim="800000"/>
            <a:headEnd/>
            <a:tailEnd/>
          </a:ln>
          <a:effectLst/>
        </p:spPr>
        <p:txBody>
          <a:bodyPr wrap="none" lIns="90488" tIns="44450" rIns="90488" bIns="44450">
            <a:spAutoFit/>
          </a:bodyPr>
          <a:lstStyle/>
          <a:p>
            <a:r>
              <a:rPr lang="en-US">
                <a:solidFill>
                  <a:schemeClr val="bg1"/>
                </a:solidFill>
              </a:rPr>
              <a:t>Sites of Inner Shell Ionization: </a:t>
            </a:r>
          </a:p>
          <a:p>
            <a:r>
              <a:rPr lang="en-US">
                <a:solidFill>
                  <a:schemeClr val="bg1"/>
                </a:solidFill>
              </a:rPr>
              <a:t>Characteristic X-rays</a:t>
            </a:r>
          </a:p>
        </p:txBody>
      </p:sp>
      <p:sp>
        <p:nvSpPr>
          <p:cNvPr id="128006" name="Rectangle 6"/>
          <p:cNvSpPr>
            <a:spLocks noChangeArrowheads="1"/>
          </p:cNvSpPr>
          <p:nvPr/>
        </p:nvSpPr>
        <p:spPr bwMode="auto">
          <a:xfrm>
            <a:off x="914400" y="4953000"/>
            <a:ext cx="7467600" cy="466725"/>
          </a:xfrm>
          <a:prstGeom prst="rect">
            <a:avLst/>
          </a:prstGeom>
          <a:solidFill>
            <a:schemeClr val="tx1"/>
          </a:solidFill>
          <a:ln w="12700">
            <a:solidFill>
              <a:schemeClr val="accent2"/>
            </a:solidFill>
            <a:miter lim="800000"/>
            <a:headEnd/>
            <a:tailEnd/>
          </a:ln>
          <a:effectLst/>
        </p:spPr>
        <p:txBody>
          <a:bodyPr lIns="90488" tIns="44450" rIns="90488" bIns="44450">
            <a:spAutoFit/>
          </a:bodyPr>
          <a:lstStyle/>
          <a:p>
            <a:r>
              <a:rPr lang="en-US">
                <a:solidFill>
                  <a:schemeClr val="bg1"/>
                </a:solidFill>
              </a:rPr>
              <a:t>Fe, 20 keV, 50 nm beam, E</a:t>
            </a:r>
            <a:r>
              <a:rPr lang="en-US" baseline="-25000">
                <a:solidFill>
                  <a:schemeClr val="bg1"/>
                </a:solidFill>
              </a:rPr>
              <a:t>c</a:t>
            </a:r>
            <a:r>
              <a:rPr lang="en-US">
                <a:solidFill>
                  <a:schemeClr val="bg1"/>
                </a:solidFill>
              </a:rPr>
              <a:t> = 7.111 keV, E</a:t>
            </a:r>
            <a:r>
              <a:rPr lang="en-US" baseline="-25000">
                <a:solidFill>
                  <a:schemeClr val="bg1"/>
                </a:solidFill>
              </a:rPr>
              <a:t>k</a:t>
            </a:r>
            <a:r>
              <a:rPr lang="en-US" baseline="-25000">
                <a:solidFill>
                  <a:schemeClr val="bg1"/>
                </a:solidFill>
                <a:latin typeface="Symbol" pitchFamily="18" charset="2"/>
              </a:rPr>
              <a:t>a</a:t>
            </a:r>
            <a:r>
              <a:rPr lang="en-US">
                <a:solidFill>
                  <a:schemeClr val="bg1"/>
                </a:solidFill>
              </a:rPr>
              <a:t> = 6.403</a:t>
            </a:r>
          </a:p>
        </p:txBody>
      </p:sp>
      <p:sp>
        <p:nvSpPr>
          <p:cNvPr id="128007" name="Rectangle 7"/>
          <p:cNvSpPr>
            <a:spLocks noGrp="1" noChangeArrowheads="1"/>
          </p:cNvSpPr>
          <p:nvPr>
            <p:ph type="title"/>
          </p:nvPr>
        </p:nvSpPr>
        <p:spPr>
          <a:xfrm>
            <a:off x="466725" y="90488"/>
            <a:ext cx="8370888" cy="403225"/>
          </a:xfrm>
          <a:noFill/>
          <a:ln/>
        </p:spPr>
        <p:txBody>
          <a:bodyPr lIns="90488" tIns="44450" rIns="90488" bIns="44450" anchor="ctr"/>
          <a:lstStyle/>
          <a:p>
            <a:r>
              <a:rPr lang="en-US"/>
              <a:t>Monte Carlo Calculations: X-rays</a:t>
            </a:r>
          </a:p>
        </p:txBody>
      </p:sp>
      <p:sp useBgFill="1">
        <p:nvSpPr>
          <p:cNvPr id="128008" name="Rectangle 8"/>
          <p:cNvSpPr>
            <a:spLocks noChangeArrowheads="1"/>
          </p:cNvSpPr>
          <p:nvPr/>
        </p:nvSpPr>
        <p:spPr bwMode="auto">
          <a:xfrm>
            <a:off x="914400" y="5638800"/>
            <a:ext cx="6931025" cy="942975"/>
          </a:xfrm>
          <a:prstGeom prst="rect">
            <a:avLst/>
          </a:prstGeom>
          <a:ln w="50800">
            <a:noFill/>
            <a:miter lim="800000"/>
            <a:headEnd/>
            <a:tailEnd/>
          </a:ln>
          <a:effectLst/>
        </p:spPr>
        <p:txBody>
          <a:bodyPr wrap="none" lIns="90488" tIns="44450" rIns="90488" bIns="44450">
            <a:spAutoFit/>
          </a:bodyPr>
          <a:lstStyle/>
          <a:p>
            <a:r>
              <a:rPr lang="en-US" sz="2800" dirty="0">
                <a:solidFill>
                  <a:schemeClr val="bg1"/>
                </a:solidFill>
              </a:rPr>
              <a:t>Interaction volume: Where everything</a:t>
            </a:r>
          </a:p>
          <a:p>
            <a:r>
              <a:rPr lang="en-US" sz="2800" dirty="0">
                <a:solidFill>
                  <a:schemeClr val="bg1"/>
                </a:solidFill>
              </a:rPr>
              <a:t>interesting happens: electrons, X-rays, etc.</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2"/>
          <p:cNvSpPr>
            <a:spLocks noGrp="1"/>
          </p:cNvSpPr>
          <p:nvPr>
            <p:ph type="ftr" sz="quarter" idx="10"/>
          </p:nvPr>
        </p:nvSpPr>
        <p:spPr/>
        <p:txBody>
          <a:bodyPr/>
          <a:lstStyle/>
          <a:p>
            <a:r>
              <a:rPr lang="en-US"/>
              <a:t>Carpenter EPMA Tutorial 2008</a:t>
            </a:r>
          </a:p>
        </p:txBody>
      </p:sp>
      <p:sp>
        <p:nvSpPr>
          <p:cNvPr id="6" name="Slide Number Placeholder 3"/>
          <p:cNvSpPr>
            <a:spLocks noGrp="1"/>
          </p:cNvSpPr>
          <p:nvPr>
            <p:ph type="sldNum" sz="quarter" idx="11"/>
          </p:nvPr>
        </p:nvSpPr>
        <p:spPr/>
        <p:txBody>
          <a:bodyPr/>
          <a:lstStyle/>
          <a:p>
            <a:fld id="{6EFCB050-117F-4575-8D9F-2845A169308C}" type="slidenum">
              <a:rPr lang="en-US"/>
              <a:pPr/>
              <a:t>32</a:t>
            </a:fld>
            <a:endParaRPr lang="en-US"/>
          </a:p>
        </p:txBody>
      </p:sp>
      <p:sp>
        <p:nvSpPr>
          <p:cNvPr id="774148" name="Rectangle 4"/>
          <p:cNvSpPr>
            <a:spLocks noGrp="1" noChangeArrowheads="1"/>
          </p:cNvSpPr>
          <p:nvPr>
            <p:ph type="title"/>
          </p:nvPr>
        </p:nvSpPr>
        <p:spPr/>
        <p:txBody>
          <a:bodyPr/>
          <a:lstStyle/>
          <a:p>
            <a:r>
              <a:rPr lang="en-US"/>
              <a:t>Casino Monte Carlo Program</a:t>
            </a:r>
          </a:p>
        </p:txBody>
      </p:sp>
      <p:pic>
        <p:nvPicPr>
          <p:cNvPr id="774149" name="Picture 5"/>
          <p:cNvPicPr>
            <a:picLocks noChangeAspect="1" noChangeArrowheads="1"/>
          </p:cNvPicPr>
          <p:nvPr/>
        </p:nvPicPr>
        <p:blipFill>
          <a:blip r:embed="rId2" cstate="print"/>
          <a:srcRect/>
          <a:stretch>
            <a:fillRect/>
          </a:stretch>
        </p:blipFill>
        <p:spPr bwMode="auto">
          <a:xfrm>
            <a:off x="990600" y="990600"/>
            <a:ext cx="6858000" cy="5491163"/>
          </a:xfrm>
          <a:prstGeom prst="rect">
            <a:avLst/>
          </a:prstGeom>
          <a:noFill/>
          <a:ln w="12700">
            <a:noFill/>
            <a:miter lim="800000"/>
            <a:headEnd type="none" w="sm" len="sm"/>
            <a:tailEnd type="none" w="sm" len="sm"/>
          </a:ln>
          <a:effectLst/>
        </p:spPr>
      </p:pic>
      <p:sp>
        <p:nvSpPr>
          <p:cNvPr id="774150" name="Rectangle 6"/>
          <p:cNvSpPr>
            <a:spLocks noChangeArrowheads="1"/>
          </p:cNvSpPr>
          <p:nvPr/>
        </p:nvSpPr>
        <p:spPr bwMode="auto">
          <a:xfrm>
            <a:off x="457200" y="5334000"/>
            <a:ext cx="8382000" cy="1197764"/>
          </a:xfrm>
          <a:prstGeom prst="rect">
            <a:avLst/>
          </a:prstGeom>
          <a:solidFill>
            <a:schemeClr val="tx1"/>
          </a:solidFill>
          <a:ln w="12700">
            <a:solidFill>
              <a:schemeClr val="accent2"/>
            </a:solidFill>
            <a:miter lim="800000"/>
            <a:headEnd/>
            <a:tailEnd/>
          </a:ln>
          <a:effectLst/>
        </p:spPr>
        <p:txBody>
          <a:bodyPr wrap="square" lIns="90488" tIns="44450" rIns="90488" bIns="44450">
            <a:spAutoFit/>
          </a:bodyPr>
          <a:lstStyle/>
          <a:p>
            <a:r>
              <a:rPr lang="en-US" sz="1800" dirty="0" smtClean="0">
                <a:solidFill>
                  <a:schemeClr val="bg1"/>
                </a:solidFill>
                <a:latin typeface="Times New Roman" pitchFamily="18" charset="0"/>
              </a:rPr>
              <a:t>Total scattering volume (defined by limit of electron scattering) – the volume can be contoured to identify region capable of generating x-rays of given energy</a:t>
            </a:r>
            <a:br>
              <a:rPr lang="en-US" sz="1800" dirty="0" smtClean="0">
                <a:solidFill>
                  <a:schemeClr val="bg1"/>
                </a:solidFill>
                <a:latin typeface="Times New Roman" pitchFamily="18" charset="0"/>
              </a:rPr>
            </a:br>
            <a:r>
              <a:rPr lang="en-US" sz="1800" dirty="0" smtClean="0">
                <a:solidFill>
                  <a:schemeClr val="bg1"/>
                </a:solidFill>
                <a:latin typeface="Times New Roman" pitchFamily="18" charset="0"/>
              </a:rPr>
              <a:t>X-ray generation volume: X-rays with high </a:t>
            </a:r>
            <a:r>
              <a:rPr lang="en-US" sz="1800" dirty="0" err="1" smtClean="0">
                <a:solidFill>
                  <a:schemeClr val="bg1"/>
                </a:solidFill>
                <a:latin typeface="Times New Roman" pitchFamily="18" charset="0"/>
              </a:rPr>
              <a:t>E</a:t>
            </a:r>
            <a:r>
              <a:rPr lang="en-US" sz="1800" baseline="-25000" dirty="0" err="1" smtClean="0">
                <a:solidFill>
                  <a:schemeClr val="bg1"/>
                </a:solidFill>
                <a:latin typeface="Times New Roman" pitchFamily="18" charset="0"/>
              </a:rPr>
              <a:t>c</a:t>
            </a:r>
            <a:r>
              <a:rPr lang="en-US" sz="1800" dirty="0" smtClean="0">
                <a:solidFill>
                  <a:schemeClr val="bg1"/>
                </a:solidFill>
                <a:latin typeface="Times New Roman" pitchFamily="18" charset="0"/>
              </a:rPr>
              <a:t> are generated within region near beam entry point and represent small volume.  Compare Cu K</a:t>
            </a:r>
            <a:r>
              <a:rPr lang="en-US" sz="1800" dirty="0" smtClean="0">
                <a:solidFill>
                  <a:schemeClr val="bg1"/>
                </a:solidFill>
                <a:latin typeface="Symbol" pitchFamily="18" charset="2"/>
              </a:rPr>
              <a:t>a</a:t>
            </a:r>
            <a:r>
              <a:rPr lang="en-US" sz="1800" dirty="0" smtClean="0">
                <a:solidFill>
                  <a:schemeClr val="bg1"/>
                </a:solidFill>
                <a:latin typeface="Times New Roman" pitchFamily="18" charset="0"/>
              </a:rPr>
              <a:t> with Al K</a:t>
            </a:r>
            <a:r>
              <a:rPr lang="en-US" sz="1800" dirty="0" smtClean="0">
                <a:solidFill>
                  <a:schemeClr val="bg1"/>
                </a:solidFill>
                <a:latin typeface="Symbol" pitchFamily="18" charset="2"/>
              </a:rPr>
              <a:t>a</a:t>
            </a:r>
            <a:r>
              <a:rPr lang="en-US" sz="1800" dirty="0" smtClean="0">
                <a:solidFill>
                  <a:schemeClr val="bg1"/>
                </a:solidFill>
                <a:latin typeface="Times New Roman" pitchFamily="18" charset="0"/>
              </a:rPr>
              <a:t> </a:t>
            </a:r>
            <a:endParaRPr lang="en-US" sz="1800" dirty="0">
              <a:solidFill>
                <a:schemeClr val="bg1"/>
              </a:solidFill>
              <a:latin typeface="Times New Roman" pitchFamily="18" charset="0"/>
            </a:endParaRPr>
          </a:p>
        </p:txBody>
      </p:sp>
      <p:sp>
        <p:nvSpPr>
          <p:cNvPr id="7" name="Rectangle 6"/>
          <p:cNvSpPr>
            <a:spLocks noChangeArrowheads="1"/>
          </p:cNvSpPr>
          <p:nvPr/>
        </p:nvSpPr>
        <p:spPr bwMode="auto">
          <a:xfrm>
            <a:off x="3505200" y="685800"/>
            <a:ext cx="5105400" cy="762000"/>
          </a:xfrm>
          <a:prstGeom prst="rect">
            <a:avLst/>
          </a:prstGeom>
          <a:solidFill>
            <a:schemeClr val="tx1"/>
          </a:solidFill>
          <a:ln w="12700">
            <a:solidFill>
              <a:schemeClr val="accent2"/>
            </a:solidFill>
            <a:miter lim="800000"/>
            <a:headEnd/>
            <a:tailEnd/>
          </a:ln>
          <a:effectLst/>
        </p:spPr>
        <p:txBody>
          <a:bodyPr wrap="square" lIns="90488" tIns="44450" rIns="90488" bIns="44450">
            <a:spAutoFit/>
          </a:bodyPr>
          <a:lstStyle/>
          <a:p>
            <a:r>
              <a:rPr lang="en-US" sz="1400" dirty="0">
                <a:solidFill>
                  <a:schemeClr val="bg1"/>
                </a:solidFill>
                <a:latin typeface="Times New Roman" pitchFamily="18" charset="0"/>
              </a:rPr>
              <a:t>Simulation Fe</a:t>
            </a:r>
            <a:r>
              <a:rPr lang="en-US" sz="1400" baseline="-25000" dirty="0">
                <a:solidFill>
                  <a:schemeClr val="bg1"/>
                </a:solidFill>
                <a:latin typeface="Times New Roman" pitchFamily="18" charset="0"/>
              </a:rPr>
              <a:t>3</a:t>
            </a:r>
            <a:r>
              <a:rPr lang="en-US" sz="1400" dirty="0">
                <a:solidFill>
                  <a:schemeClr val="bg1"/>
                </a:solidFill>
                <a:latin typeface="Times New Roman" pitchFamily="18" charset="0"/>
              </a:rPr>
              <a:t>C, 15 </a:t>
            </a:r>
            <a:r>
              <a:rPr lang="en-US" sz="1400" dirty="0" err="1">
                <a:solidFill>
                  <a:schemeClr val="bg1"/>
                </a:solidFill>
                <a:latin typeface="Times New Roman" pitchFamily="18" charset="0"/>
              </a:rPr>
              <a:t>keV</a:t>
            </a:r>
            <a:r>
              <a:rPr lang="en-US" sz="1400" dirty="0">
                <a:solidFill>
                  <a:schemeClr val="bg1"/>
                </a:solidFill>
                <a:latin typeface="Times New Roman" pitchFamily="18" charset="0"/>
              </a:rPr>
              <a:t>, 5000 trajectories, max depth ~750nm</a:t>
            </a:r>
            <a:br>
              <a:rPr lang="en-US" sz="1400" dirty="0">
                <a:solidFill>
                  <a:schemeClr val="bg1"/>
                </a:solidFill>
                <a:latin typeface="Times New Roman" pitchFamily="18" charset="0"/>
              </a:rPr>
            </a:br>
            <a:r>
              <a:rPr lang="en-US" sz="1400" dirty="0">
                <a:solidFill>
                  <a:schemeClr val="bg1"/>
                </a:solidFill>
                <a:latin typeface="Times New Roman" pitchFamily="18" charset="0"/>
              </a:rPr>
              <a:t>Red = backscattered e-, blue e- within Fe</a:t>
            </a:r>
            <a:r>
              <a:rPr lang="en-US" sz="1400" baseline="-25000" dirty="0">
                <a:solidFill>
                  <a:schemeClr val="bg1"/>
                </a:solidFill>
                <a:latin typeface="Times New Roman" pitchFamily="18" charset="0"/>
              </a:rPr>
              <a:t>3</a:t>
            </a:r>
            <a:r>
              <a:rPr lang="en-US" sz="1400" dirty="0">
                <a:solidFill>
                  <a:schemeClr val="bg1"/>
                </a:solidFill>
                <a:latin typeface="Times New Roman" pitchFamily="18" charset="0"/>
              </a:rPr>
              <a:t>C.</a:t>
            </a:r>
            <a:br>
              <a:rPr lang="en-US" sz="1400" dirty="0">
                <a:solidFill>
                  <a:schemeClr val="bg1"/>
                </a:solidFill>
                <a:latin typeface="Times New Roman" pitchFamily="18" charset="0"/>
              </a:rPr>
            </a:br>
            <a:r>
              <a:rPr lang="en-US" sz="1400" dirty="0">
                <a:solidFill>
                  <a:schemeClr val="bg1"/>
                </a:solidFill>
                <a:latin typeface="Times New Roman" pitchFamily="18" charset="0"/>
              </a:rPr>
              <a:t>Scattering angle increases as e- energy decreases (curly trajectory</a:t>
            </a:r>
            <a:r>
              <a:rPr lang="en-US" sz="1400" dirty="0" smtClean="0">
                <a:solidFill>
                  <a:schemeClr val="bg1"/>
                </a:solidFill>
                <a:latin typeface="Times New Roman" pitchFamily="18" charset="0"/>
              </a:rPr>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
          <p:cNvSpPr>
            <a:spLocks noGrp="1"/>
          </p:cNvSpPr>
          <p:nvPr>
            <p:ph type="ftr" sz="quarter" idx="10"/>
          </p:nvPr>
        </p:nvSpPr>
        <p:spPr/>
        <p:txBody>
          <a:bodyPr/>
          <a:lstStyle/>
          <a:p>
            <a:r>
              <a:rPr lang="en-US"/>
              <a:t>Carpenter EPMA Tutorial 2008</a:t>
            </a:r>
          </a:p>
        </p:txBody>
      </p:sp>
      <p:sp>
        <p:nvSpPr>
          <p:cNvPr id="31" name="Slide Number Placeholder 3"/>
          <p:cNvSpPr>
            <a:spLocks noGrp="1"/>
          </p:cNvSpPr>
          <p:nvPr>
            <p:ph type="sldNum" sz="quarter" idx="11"/>
          </p:nvPr>
        </p:nvSpPr>
        <p:spPr/>
        <p:txBody>
          <a:bodyPr/>
          <a:lstStyle/>
          <a:p>
            <a:fld id="{24AD8B1B-60CC-4295-9B0F-CAB399CD23FF}" type="slidenum">
              <a:rPr lang="en-US"/>
              <a:pPr/>
              <a:t>33</a:t>
            </a:fld>
            <a:endParaRPr lang="en-US"/>
          </a:p>
        </p:txBody>
      </p:sp>
      <p:sp>
        <p:nvSpPr>
          <p:cNvPr id="129026" name="Rectangle 2"/>
          <p:cNvSpPr>
            <a:spLocks noGrp="1" noChangeArrowheads="1"/>
          </p:cNvSpPr>
          <p:nvPr>
            <p:ph type="title"/>
          </p:nvPr>
        </p:nvSpPr>
        <p:spPr>
          <a:xfrm>
            <a:off x="461963" y="134938"/>
            <a:ext cx="8297862" cy="493712"/>
          </a:xfrm>
        </p:spPr>
        <p:txBody>
          <a:bodyPr/>
          <a:lstStyle/>
          <a:p>
            <a:r>
              <a:rPr lang="en-US"/>
              <a:t>Monte Carlo Simulation</a:t>
            </a:r>
            <a:br>
              <a:rPr lang="en-US"/>
            </a:br>
            <a:r>
              <a:rPr lang="en-US"/>
              <a:t>Effect of Varying Accelerating Voltage</a:t>
            </a:r>
          </a:p>
        </p:txBody>
      </p:sp>
      <p:grpSp>
        <p:nvGrpSpPr>
          <p:cNvPr id="2" name="Group 3"/>
          <p:cNvGrpSpPr>
            <a:grpSpLocks/>
          </p:cNvGrpSpPr>
          <p:nvPr/>
        </p:nvGrpSpPr>
        <p:grpSpPr bwMode="auto">
          <a:xfrm>
            <a:off x="533400" y="1219200"/>
            <a:ext cx="6834188" cy="5121275"/>
            <a:chOff x="672" y="768"/>
            <a:chExt cx="4305" cy="3226"/>
          </a:xfrm>
        </p:grpSpPr>
        <p:grpSp>
          <p:nvGrpSpPr>
            <p:cNvPr id="3" name="Group 4"/>
            <p:cNvGrpSpPr>
              <a:grpSpLocks/>
            </p:cNvGrpSpPr>
            <p:nvPr/>
          </p:nvGrpSpPr>
          <p:grpSpPr bwMode="auto">
            <a:xfrm>
              <a:off x="672" y="768"/>
              <a:ext cx="4305" cy="3226"/>
              <a:chOff x="768" y="864"/>
              <a:chExt cx="4305" cy="3226"/>
            </a:xfrm>
          </p:grpSpPr>
          <p:pic>
            <p:nvPicPr>
              <p:cNvPr id="129029" name="Picture 5"/>
              <p:cNvPicPr>
                <a:picLocks noChangeAspect="1" noChangeArrowheads="1"/>
              </p:cNvPicPr>
              <p:nvPr/>
            </p:nvPicPr>
            <p:blipFill>
              <a:blip r:embed="rId2" cstate="print"/>
              <a:srcRect/>
              <a:stretch>
                <a:fillRect/>
              </a:stretch>
            </p:blipFill>
            <p:spPr bwMode="auto">
              <a:xfrm>
                <a:off x="2928" y="864"/>
                <a:ext cx="2137" cy="1584"/>
              </a:xfrm>
              <a:prstGeom prst="rect">
                <a:avLst/>
              </a:prstGeom>
              <a:noFill/>
              <a:ln w="25400">
                <a:solidFill>
                  <a:srgbClr val="0000FF"/>
                </a:solidFill>
                <a:miter lim="800000"/>
                <a:headEnd type="none" w="sm" len="sm"/>
                <a:tailEnd type="none" w="sm" len="sm"/>
              </a:ln>
              <a:effectLst/>
            </p:spPr>
          </p:pic>
          <p:pic>
            <p:nvPicPr>
              <p:cNvPr id="129030" name="Picture 6"/>
              <p:cNvPicPr>
                <a:picLocks noChangeAspect="1" noChangeArrowheads="1"/>
              </p:cNvPicPr>
              <p:nvPr/>
            </p:nvPicPr>
            <p:blipFill>
              <a:blip r:embed="rId3" cstate="print"/>
              <a:srcRect/>
              <a:stretch>
                <a:fillRect/>
              </a:stretch>
            </p:blipFill>
            <p:spPr bwMode="auto">
              <a:xfrm>
                <a:off x="768" y="2496"/>
                <a:ext cx="2142" cy="1594"/>
              </a:xfrm>
              <a:prstGeom prst="rect">
                <a:avLst/>
              </a:prstGeom>
              <a:noFill/>
              <a:ln w="25400">
                <a:solidFill>
                  <a:srgbClr val="0000FF"/>
                </a:solidFill>
                <a:miter lim="800000"/>
                <a:headEnd type="none" w="sm" len="sm"/>
                <a:tailEnd type="none" w="sm" len="sm"/>
              </a:ln>
              <a:effectLst/>
            </p:spPr>
          </p:pic>
          <p:pic>
            <p:nvPicPr>
              <p:cNvPr id="129031" name="Picture 7"/>
              <p:cNvPicPr>
                <a:picLocks noChangeAspect="1" noChangeArrowheads="1"/>
              </p:cNvPicPr>
              <p:nvPr/>
            </p:nvPicPr>
            <p:blipFill>
              <a:blip r:embed="rId4" cstate="print"/>
              <a:srcRect/>
              <a:stretch>
                <a:fillRect/>
              </a:stretch>
            </p:blipFill>
            <p:spPr bwMode="auto">
              <a:xfrm>
                <a:off x="2928" y="2496"/>
                <a:ext cx="2145" cy="1587"/>
              </a:xfrm>
              <a:prstGeom prst="rect">
                <a:avLst/>
              </a:prstGeom>
              <a:noFill/>
              <a:ln w="25400">
                <a:solidFill>
                  <a:srgbClr val="0000FF"/>
                </a:solidFill>
                <a:miter lim="800000"/>
                <a:headEnd type="none" w="sm" len="sm"/>
                <a:tailEnd type="none" w="sm" len="sm"/>
              </a:ln>
              <a:effectLst/>
            </p:spPr>
          </p:pic>
          <p:pic>
            <p:nvPicPr>
              <p:cNvPr id="129032" name="Picture 8"/>
              <p:cNvPicPr>
                <a:picLocks noChangeAspect="1" noChangeArrowheads="1"/>
              </p:cNvPicPr>
              <p:nvPr/>
            </p:nvPicPr>
            <p:blipFill>
              <a:blip r:embed="rId5" cstate="print"/>
              <a:srcRect/>
              <a:stretch>
                <a:fillRect/>
              </a:stretch>
            </p:blipFill>
            <p:spPr bwMode="auto">
              <a:xfrm>
                <a:off x="768" y="864"/>
                <a:ext cx="2142" cy="1587"/>
              </a:xfrm>
              <a:prstGeom prst="rect">
                <a:avLst/>
              </a:prstGeom>
              <a:noFill/>
              <a:ln w="25400">
                <a:solidFill>
                  <a:srgbClr val="0000FF"/>
                </a:solidFill>
                <a:miter lim="800000"/>
                <a:headEnd type="none" w="sm" len="sm"/>
                <a:tailEnd type="none" w="sm" len="sm"/>
              </a:ln>
              <a:effectLst/>
            </p:spPr>
          </p:pic>
        </p:grpSp>
        <p:sp>
          <p:nvSpPr>
            <p:cNvPr id="129033" name="Text Box 9"/>
            <p:cNvSpPr txBox="1">
              <a:spLocks noChangeArrowheads="1"/>
            </p:cNvSpPr>
            <p:nvPr/>
          </p:nvSpPr>
          <p:spPr bwMode="auto">
            <a:xfrm>
              <a:off x="912" y="1968"/>
              <a:ext cx="502"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bg1"/>
                  </a:solidFill>
                </a:rPr>
                <a:t>5 KeV</a:t>
              </a:r>
            </a:p>
          </p:txBody>
        </p:sp>
        <p:sp>
          <p:nvSpPr>
            <p:cNvPr id="129034" name="Text Box 10"/>
            <p:cNvSpPr txBox="1">
              <a:spLocks noChangeArrowheads="1"/>
            </p:cNvSpPr>
            <p:nvPr/>
          </p:nvSpPr>
          <p:spPr bwMode="auto">
            <a:xfrm>
              <a:off x="3072" y="1968"/>
              <a:ext cx="591"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bg1"/>
                  </a:solidFill>
                </a:rPr>
                <a:t>10 KeV</a:t>
              </a:r>
            </a:p>
          </p:txBody>
        </p:sp>
        <p:sp>
          <p:nvSpPr>
            <p:cNvPr id="129035" name="Text Box 11"/>
            <p:cNvSpPr txBox="1">
              <a:spLocks noChangeArrowheads="1"/>
            </p:cNvSpPr>
            <p:nvPr/>
          </p:nvSpPr>
          <p:spPr bwMode="auto">
            <a:xfrm>
              <a:off x="912" y="3600"/>
              <a:ext cx="591"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bg1"/>
                  </a:solidFill>
                </a:rPr>
                <a:t>20 KeV</a:t>
              </a:r>
            </a:p>
          </p:txBody>
        </p:sp>
        <p:sp>
          <p:nvSpPr>
            <p:cNvPr id="129036" name="Text Box 12"/>
            <p:cNvSpPr txBox="1">
              <a:spLocks noChangeArrowheads="1"/>
            </p:cNvSpPr>
            <p:nvPr/>
          </p:nvSpPr>
          <p:spPr bwMode="auto">
            <a:xfrm>
              <a:off x="3072" y="3600"/>
              <a:ext cx="591"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bg1"/>
                  </a:solidFill>
                </a:rPr>
                <a:t>30 KeV</a:t>
              </a:r>
            </a:p>
          </p:txBody>
        </p:sp>
        <p:grpSp>
          <p:nvGrpSpPr>
            <p:cNvPr id="4" name="Group 13"/>
            <p:cNvGrpSpPr>
              <a:grpSpLocks/>
            </p:cNvGrpSpPr>
            <p:nvPr/>
          </p:nvGrpSpPr>
          <p:grpSpPr bwMode="auto">
            <a:xfrm>
              <a:off x="2064" y="1872"/>
              <a:ext cx="424" cy="344"/>
              <a:chOff x="1920" y="1776"/>
              <a:chExt cx="424" cy="344"/>
            </a:xfrm>
          </p:grpSpPr>
          <p:sp>
            <p:nvSpPr>
              <p:cNvPr id="129038" name="Text Box 14"/>
              <p:cNvSpPr txBox="1">
                <a:spLocks noChangeArrowheads="1"/>
              </p:cNvSpPr>
              <p:nvPr/>
            </p:nvSpPr>
            <p:spPr bwMode="auto">
              <a:xfrm>
                <a:off x="1920" y="1776"/>
                <a:ext cx="424" cy="344"/>
              </a:xfrm>
              <a:prstGeom prst="rect">
                <a:avLst/>
              </a:prstGeom>
              <a:solidFill>
                <a:schemeClr val="tx1"/>
              </a:solidFill>
              <a:ln w="12700">
                <a:solidFill>
                  <a:srgbClr val="000000"/>
                </a:solidFill>
                <a:miter lim="800000"/>
                <a:headEnd type="none" w="sm" len="sm"/>
                <a:tailEnd type="none" w="sm" len="sm"/>
              </a:ln>
              <a:effectLst/>
            </p:spPr>
            <p:txBody>
              <a:bodyPr wrap="none" lIns="45720" tIns="182880" rIns="45720">
                <a:spAutoFit/>
              </a:bodyPr>
              <a:lstStyle/>
              <a:p>
                <a:r>
                  <a:rPr lang="en-US" sz="2000">
                    <a:solidFill>
                      <a:schemeClr val="bg1"/>
                    </a:solidFill>
                  </a:rPr>
                  <a:t>1 </a:t>
                </a:r>
                <a:r>
                  <a:rPr lang="en-US" sz="2000">
                    <a:solidFill>
                      <a:schemeClr val="bg1"/>
                    </a:solidFill>
                    <a:latin typeface="Symbol" pitchFamily="18" charset="2"/>
                  </a:rPr>
                  <a:t>m</a:t>
                </a:r>
                <a:r>
                  <a:rPr lang="en-US" sz="2000">
                    <a:solidFill>
                      <a:schemeClr val="bg1"/>
                    </a:solidFill>
                  </a:rPr>
                  <a:t>m</a:t>
                </a:r>
              </a:p>
            </p:txBody>
          </p:sp>
          <p:sp>
            <p:nvSpPr>
              <p:cNvPr id="129039" name="Line 15"/>
              <p:cNvSpPr>
                <a:spLocks noChangeShapeType="1"/>
              </p:cNvSpPr>
              <p:nvPr/>
            </p:nvSpPr>
            <p:spPr bwMode="auto">
              <a:xfrm>
                <a:off x="1968" y="1872"/>
                <a:ext cx="336" cy="0"/>
              </a:xfrm>
              <a:prstGeom prst="line">
                <a:avLst/>
              </a:prstGeom>
              <a:noFill/>
              <a:ln w="25400">
                <a:solidFill>
                  <a:schemeClr val="bg1"/>
                </a:solidFill>
                <a:round/>
                <a:headEnd type="none" w="sm" len="sm"/>
                <a:tailEnd type="none" w="sm" len="sm"/>
              </a:ln>
              <a:effectLst/>
            </p:spPr>
            <p:txBody>
              <a:bodyPr/>
              <a:lstStyle/>
              <a:p>
                <a:endParaRPr lang="en-US"/>
              </a:p>
            </p:txBody>
          </p:sp>
        </p:grpSp>
        <p:grpSp>
          <p:nvGrpSpPr>
            <p:cNvPr id="5" name="Group 16"/>
            <p:cNvGrpSpPr>
              <a:grpSpLocks/>
            </p:cNvGrpSpPr>
            <p:nvPr/>
          </p:nvGrpSpPr>
          <p:grpSpPr bwMode="auto">
            <a:xfrm>
              <a:off x="4224" y="1872"/>
              <a:ext cx="424" cy="344"/>
              <a:chOff x="1920" y="1776"/>
              <a:chExt cx="424" cy="344"/>
            </a:xfrm>
          </p:grpSpPr>
          <p:sp>
            <p:nvSpPr>
              <p:cNvPr id="129041" name="Text Box 17"/>
              <p:cNvSpPr txBox="1">
                <a:spLocks noChangeArrowheads="1"/>
              </p:cNvSpPr>
              <p:nvPr/>
            </p:nvSpPr>
            <p:spPr bwMode="auto">
              <a:xfrm>
                <a:off x="1920" y="1776"/>
                <a:ext cx="424" cy="344"/>
              </a:xfrm>
              <a:prstGeom prst="rect">
                <a:avLst/>
              </a:prstGeom>
              <a:solidFill>
                <a:schemeClr val="tx1"/>
              </a:solidFill>
              <a:ln w="12700">
                <a:solidFill>
                  <a:srgbClr val="000000"/>
                </a:solidFill>
                <a:miter lim="800000"/>
                <a:headEnd type="none" w="sm" len="sm"/>
                <a:tailEnd type="none" w="sm" len="sm"/>
              </a:ln>
              <a:effectLst/>
            </p:spPr>
            <p:txBody>
              <a:bodyPr wrap="none" lIns="45720" tIns="182880" rIns="45720">
                <a:spAutoFit/>
              </a:bodyPr>
              <a:lstStyle/>
              <a:p>
                <a:r>
                  <a:rPr lang="en-US" sz="2000">
                    <a:solidFill>
                      <a:schemeClr val="bg1"/>
                    </a:solidFill>
                  </a:rPr>
                  <a:t>1 </a:t>
                </a:r>
                <a:r>
                  <a:rPr lang="en-US" sz="2000">
                    <a:solidFill>
                      <a:schemeClr val="bg1"/>
                    </a:solidFill>
                    <a:latin typeface="Symbol" pitchFamily="18" charset="2"/>
                  </a:rPr>
                  <a:t>m</a:t>
                </a:r>
                <a:r>
                  <a:rPr lang="en-US" sz="2000">
                    <a:solidFill>
                      <a:schemeClr val="bg1"/>
                    </a:solidFill>
                  </a:rPr>
                  <a:t>m</a:t>
                </a:r>
              </a:p>
            </p:txBody>
          </p:sp>
          <p:sp>
            <p:nvSpPr>
              <p:cNvPr id="129042" name="Line 18"/>
              <p:cNvSpPr>
                <a:spLocks noChangeShapeType="1"/>
              </p:cNvSpPr>
              <p:nvPr/>
            </p:nvSpPr>
            <p:spPr bwMode="auto">
              <a:xfrm>
                <a:off x="1968" y="1872"/>
                <a:ext cx="336" cy="0"/>
              </a:xfrm>
              <a:prstGeom prst="line">
                <a:avLst/>
              </a:prstGeom>
              <a:noFill/>
              <a:ln w="25400">
                <a:solidFill>
                  <a:schemeClr val="bg1"/>
                </a:solidFill>
                <a:round/>
                <a:headEnd type="none" w="sm" len="sm"/>
                <a:tailEnd type="none" w="sm" len="sm"/>
              </a:ln>
              <a:effectLst/>
            </p:spPr>
            <p:txBody>
              <a:bodyPr/>
              <a:lstStyle/>
              <a:p>
                <a:endParaRPr lang="en-US"/>
              </a:p>
            </p:txBody>
          </p:sp>
        </p:grpSp>
        <p:grpSp>
          <p:nvGrpSpPr>
            <p:cNvPr id="6" name="Group 19"/>
            <p:cNvGrpSpPr>
              <a:grpSpLocks/>
            </p:cNvGrpSpPr>
            <p:nvPr/>
          </p:nvGrpSpPr>
          <p:grpSpPr bwMode="auto">
            <a:xfrm>
              <a:off x="2064" y="3504"/>
              <a:ext cx="424" cy="344"/>
              <a:chOff x="1920" y="1776"/>
              <a:chExt cx="424" cy="344"/>
            </a:xfrm>
          </p:grpSpPr>
          <p:sp>
            <p:nvSpPr>
              <p:cNvPr id="129044" name="Text Box 20"/>
              <p:cNvSpPr txBox="1">
                <a:spLocks noChangeArrowheads="1"/>
              </p:cNvSpPr>
              <p:nvPr/>
            </p:nvSpPr>
            <p:spPr bwMode="auto">
              <a:xfrm>
                <a:off x="1920" y="1776"/>
                <a:ext cx="424" cy="344"/>
              </a:xfrm>
              <a:prstGeom prst="rect">
                <a:avLst/>
              </a:prstGeom>
              <a:solidFill>
                <a:schemeClr val="tx1"/>
              </a:solidFill>
              <a:ln w="12700">
                <a:solidFill>
                  <a:srgbClr val="000000"/>
                </a:solidFill>
                <a:miter lim="800000"/>
                <a:headEnd type="none" w="sm" len="sm"/>
                <a:tailEnd type="none" w="sm" len="sm"/>
              </a:ln>
              <a:effectLst/>
            </p:spPr>
            <p:txBody>
              <a:bodyPr wrap="none" lIns="45720" tIns="182880" rIns="45720">
                <a:spAutoFit/>
              </a:bodyPr>
              <a:lstStyle/>
              <a:p>
                <a:r>
                  <a:rPr lang="en-US" sz="2000">
                    <a:solidFill>
                      <a:schemeClr val="bg1"/>
                    </a:solidFill>
                  </a:rPr>
                  <a:t>1 </a:t>
                </a:r>
                <a:r>
                  <a:rPr lang="en-US" sz="2000">
                    <a:solidFill>
                      <a:schemeClr val="bg1"/>
                    </a:solidFill>
                    <a:latin typeface="Symbol" pitchFamily="18" charset="2"/>
                  </a:rPr>
                  <a:t>m</a:t>
                </a:r>
                <a:r>
                  <a:rPr lang="en-US" sz="2000">
                    <a:solidFill>
                      <a:schemeClr val="bg1"/>
                    </a:solidFill>
                  </a:rPr>
                  <a:t>m</a:t>
                </a:r>
              </a:p>
            </p:txBody>
          </p:sp>
          <p:sp>
            <p:nvSpPr>
              <p:cNvPr id="129045" name="Line 21"/>
              <p:cNvSpPr>
                <a:spLocks noChangeShapeType="1"/>
              </p:cNvSpPr>
              <p:nvPr/>
            </p:nvSpPr>
            <p:spPr bwMode="auto">
              <a:xfrm>
                <a:off x="1968" y="1872"/>
                <a:ext cx="336" cy="0"/>
              </a:xfrm>
              <a:prstGeom prst="line">
                <a:avLst/>
              </a:prstGeom>
              <a:noFill/>
              <a:ln w="25400">
                <a:solidFill>
                  <a:schemeClr val="bg1"/>
                </a:solidFill>
                <a:round/>
                <a:headEnd type="none" w="sm" len="sm"/>
                <a:tailEnd type="none" w="sm" len="sm"/>
              </a:ln>
              <a:effectLst/>
            </p:spPr>
            <p:txBody>
              <a:bodyPr/>
              <a:lstStyle/>
              <a:p>
                <a:endParaRPr lang="en-US"/>
              </a:p>
            </p:txBody>
          </p:sp>
        </p:grpSp>
        <p:grpSp>
          <p:nvGrpSpPr>
            <p:cNvPr id="7" name="Group 22"/>
            <p:cNvGrpSpPr>
              <a:grpSpLocks/>
            </p:cNvGrpSpPr>
            <p:nvPr/>
          </p:nvGrpSpPr>
          <p:grpSpPr bwMode="auto">
            <a:xfrm>
              <a:off x="4224" y="3504"/>
              <a:ext cx="424" cy="344"/>
              <a:chOff x="1920" y="1776"/>
              <a:chExt cx="424" cy="344"/>
            </a:xfrm>
          </p:grpSpPr>
          <p:sp>
            <p:nvSpPr>
              <p:cNvPr id="129047" name="Text Box 23"/>
              <p:cNvSpPr txBox="1">
                <a:spLocks noChangeArrowheads="1"/>
              </p:cNvSpPr>
              <p:nvPr/>
            </p:nvSpPr>
            <p:spPr bwMode="auto">
              <a:xfrm>
                <a:off x="1920" y="1776"/>
                <a:ext cx="424" cy="344"/>
              </a:xfrm>
              <a:prstGeom prst="rect">
                <a:avLst/>
              </a:prstGeom>
              <a:solidFill>
                <a:schemeClr val="tx1"/>
              </a:solidFill>
              <a:ln w="12700">
                <a:solidFill>
                  <a:srgbClr val="000000"/>
                </a:solidFill>
                <a:miter lim="800000"/>
                <a:headEnd type="none" w="sm" len="sm"/>
                <a:tailEnd type="none" w="sm" len="sm"/>
              </a:ln>
              <a:effectLst/>
            </p:spPr>
            <p:txBody>
              <a:bodyPr wrap="none" lIns="45720" tIns="182880" rIns="45720">
                <a:spAutoFit/>
              </a:bodyPr>
              <a:lstStyle/>
              <a:p>
                <a:r>
                  <a:rPr lang="en-US" sz="2000">
                    <a:solidFill>
                      <a:schemeClr val="bg1"/>
                    </a:solidFill>
                  </a:rPr>
                  <a:t>1 </a:t>
                </a:r>
                <a:r>
                  <a:rPr lang="en-US" sz="2000">
                    <a:solidFill>
                      <a:schemeClr val="bg1"/>
                    </a:solidFill>
                    <a:latin typeface="Symbol" pitchFamily="18" charset="2"/>
                  </a:rPr>
                  <a:t>m</a:t>
                </a:r>
                <a:r>
                  <a:rPr lang="en-US" sz="2000">
                    <a:solidFill>
                      <a:schemeClr val="bg1"/>
                    </a:solidFill>
                  </a:rPr>
                  <a:t>m</a:t>
                </a:r>
              </a:p>
            </p:txBody>
          </p:sp>
          <p:sp>
            <p:nvSpPr>
              <p:cNvPr id="129048" name="Line 24"/>
              <p:cNvSpPr>
                <a:spLocks noChangeShapeType="1"/>
              </p:cNvSpPr>
              <p:nvPr/>
            </p:nvSpPr>
            <p:spPr bwMode="auto">
              <a:xfrm>
                <a:off x="1968" y="1872"/>
                <a:ext cx="336" cy="0"/>
              </a:xfrm>
              <a:prstGeom prst="line">
                <a:avLst/>
              </a:prstGeom>
              <a:noFill/>
              <a:ln w="25400">
                <a:solidFill>
                  <a:schemeClr val="bg1"/>
                </a:solidFill>
                <a:round/>
                <a:headEnd type="none" w="sm" len="sm"/>
                <a:tailEnd type="none" w="sm" len="sm"/>
              </a:ln>
              <a:effectLst/>
            </p:spPr>
            <p:txBody>
              <a:bodyPr/>
              <a:lstStyle/>
              <a:p>
                <a:endParaRPr lang="en-US"/>
              </a:p>
            </p:txBody>
          </p:sp>
        </p:grpSp>
        <p:sp>
          <p:nvSpPr>
            <p:cNvPr id="129049" name="Text Box 25"/>
            <p:cNvSpPr txBox="1">
              <a:spLocks noChangeArrowheads="1"/>
            </p:cNvSpPr>
            <p:nvPr/>
          </p:nvSpPr>
          <p:spPr bwMode="auto">
            <a:xfrm>
              <a:off x="960" y="1296"/>
              <a:ext cx="1074" cy="296"/>
            </a:xfrm>
            <a:prstGeom prst="rect">
              <a:avLst/>
            </a:prstGeom>
            <a:solidFill>
              <a:schemeClr val="tx1"/>
            </a:solidFill>
            <a:ln w="12700">
              <a:solidFill>
                <a:schemeClr val="bg1"/>
              </a:solidFill>
              <a:miter lim="800000"/>
              <a:headEnd type="none" w="sm" len="sm"/>
              <a:tailEnd type="none" w="sm" len="sm"/>
            </a:ln>
            <a:effectLst/>
          </p:spPr>
          <p:txBody>
            <a:bodyPr wrap="none">
              <a:spAutoFit/>
            </a:bodyPr>
            <a:lstStyle/>
            <a:p>
              <a:r>
                <a:rPr lang="en-US">
                  <a:solidFill>
                    <a:schemeClr val="bg1"/>
                  </a:solidFill>
                </a:rPr>
                <a:t>Pure Fe 26</a:t>
              </a:r>
            </a:p>
          </p:txBody>
        </p:sp>
      </p:grpSp>
      <p:sp>
        <p:nvSpPr>
          <p:cNvPr id="129050" name="Rectangle 26"/>
          <p:cNvSpPr>
            <a:spLocks noChangeArrowheads="1"/>
          </p:cNvSpPr>
          <p:nvPr/>
        </p:nvSpPr>
        <p:spPr bwMode="auto">
          <a:xfrm>
            <a:off x="5943600" y="2209800"/>
            <a:ext cx="1563688" cy="528638"/>
          </a:xfrm>
          <a:prstGeom prst="rect">
            <a:avLst/>
          </a:prstGeom>
          <a:solidFill>
            <a:srgbClr val="FFFFFF"/>
          </a:solidFill>
          <a:ln w="12700">
            <a:solidFill>
              <a:srgbClr val="000000"/>
            </a:solidFill>
            <a:miter lim="800000"/>
            <a:headEnd/>
            <a:tailEnd/>
          </a:ln>
          <a:effectLst/>
        </p:spPr>
        <p:txBody>
          <a:bodyPr wrap="none" lIns="90488" tIns="44450" rIns="90488" bIns="44450">
            <a:spAutoFit/>
          </a:bodyPr>
          <a:lstStyle/>
          <a:p>
            <a:r>
              <a:rPr lang="en-US" sz="2800">
                <a:solidFill>
                  <a:schemeClr val="bg1"/>
                </a:solidFill>
              </a:rPr>
              <a:t>R ~ E</a:t>
            </a:r>
            <a:r>
              <a:rPr lang="en-US" sz="2800" baseline="30000">
                <a:solidFill>
                  <a:schemeClr val="bg1"/>
                </a:solidFill>
              </a:rPr>
              <a:t>1.67</a:t>
            </a:r>
          </a:p>
        </p:txBody>
      </p:sp>
      <p:sp>
        <p:nvSpPr>
          <p:cNvPr id="129051" name="Line 27"/>
          <p:cNvSpPr>
            <a:spLocks noChangeShapeType="1"/>
          </p:cNvSpPr>
          <p:nvPr/>
        </p:nvSpPr>
        <p:spPr bwMode="auto">
          <a:xfrm>
            <a:off x="5486400" y="4038600"/>
            <a:ext cx="0" cy="1524000"/>
          </a:xfrm>
          <a:prstGeom prst="line">
            <a:avLst/>
          </a:prstGeom>
          <a:noFill/>
          <a:ln w="50800">
            <a:solidFill>
              <a:srgbClr val="FF0000"/>
            </a:solidFill>
            <a:round/>
            <a:headEnd type="triangle" w="med" len="med"/>
            <a:tailEnd type="triangle" w="med" len="med"/>
          </a:ln>
          <a:effectLst/>
        </p:spPr>
        <p:txBody>
          <a:bodyPr wrap="none" anchor="ctr"/>
          <a:lstStyle/>
          <a:p>
            <a:endParaRPr lang="en-US"/>
          </a:p>
        </p:txBody>
      </p:sp>
      <p:sp>
        <p:nvSpPr>
          <p:cNvPr id="129052" name="Rectangle 28"/>
          <p:cNvSpPr>
            <a:spLocks noChangeArrowheads="1"/>
          </p:cNvSpPr>
          <p:nvPr/>
        </p:nvSpPr>
        <p:spPr bwMode="auto">
          <a:xfrm>
            <a:off x="4876800" y="4343400"/>
            <a:ext cx="450850" cy="528638"/>
          </a:xfrm>
          <a:prstGeom prst="rect">
            <a:avLst/>
          </a:prstGeom>
          <a:solidFill>
            <a:srgbClr val="FFFFFF"/>
          </a:solidFill>
          <a:ln w="12700">
            <a:solidFill>
              <a:schemeClr val="bg1"/>
            </a:solidFill>
            <a:miter lim="800000"/>
            <a:headEnd/>
            <a:tailEnd/>
          </a:ln>
          <a:effectLst/>
        </p:spPr>
        <p:txBody>
          <a:bodyPr wrap="none" lIns="90488" tIns="44450" rIns="90488" bIns="44450">
            <a:spAutoFit/>
          </a:bodyPr>
          <a:lstStyle/>
          <a:p>
            <a:r>
              <a:rPr lang="en-US" sz="2800">
                <a:solidFill>
                  <a:schemeClr val="bg1"/>
                </a:solidFill>
              </a:rPr>
              <a:t>R</a:t>
            </a:r>
          </a:p>
        </p:txBody>
      </p:sp>
      <p:sp>
        <p:nvSpPr>
          <p:cNvPr id="129053" name="Rectangle 29"/>
          <p:cNvSpPr>
            <a:spLocks noChangeArrowheads="1"/>
          </p:cNvSpPr>
          <p:nvPr/>
        </p:nvSpPr>
        <p:spPr bwMode="auto">
          <a:xfrm>
            <a:off x="5943600" y="1219200"/>
            <a:ext cx="3022600" cy="955675"/>
          </a:xfrm>
          <a:prstGeom prst="rect">
            <a:avLst/>
          </a:prstGeom>
          <a:solidFill>
            <a:srgbClr val="FFFFFF"/>
          </a:solidFill>
          <a:ln w="12700">
            <a:solidFill>
              <a:srgbClr val="000000"/>
            </a:solidFill>
            <a:miter lim="800000"/>
            <a:headEnd/>
            <a:tailEnd/>
          </a:ln>
          <a:effectLst/>
        </p:spPr>
        <p:txBody>
          <a:bodyPr wrap="none" lIns="90488" tIns="44450" rIns="90488" bIns="44450">
            <a:spAutoFit/>
          </a:bodyPr>
          <a:lstStyle/>
          <a:p>
            <a:r>
              <a:rPr lang="en-US" sz="2800" dirty="0">
                <a:solidFill>
                  <a:schemeClr val="bg1"/>
                </a:solidFill>
              </a:rPr>
              <a:t>Electron range</a:t>
            </a:r>
            <a:br>
              <a:rPr lang="en-US" sz="2800" dirty="0">
                <a:solidFill>
                  <a:schemeClr val="bg1"/>
                </a:solidFill>
              </a:rPr>
            </a:br>
            <a:r>
              <a:rPr lang="en-US" sz="2800" dirty="0">
                <a:solidFill>
                  <a:schemeClr val="bg1"/>
                </a:solidFill>
              </a:rPr>
              <a:t>increases with </a:t>
            </a:r>
            <a:r>
              <a:rPr lang="en-US" sz="2800" dirty="0" smtClean="0">
                <a:solidFill>
                  <a:schemeClr val="bg1"/>
                </a:solidFill>
              </a:rPr>
              <a:t>kV</a:t>
            </a:r>
            <a:endParaRPr lang="en-US" sz="2800" baseline="30000"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ooter Placeholder 2"/>
          <p:cNvSpPr>
            <a:spLocks noGrp="1"/>
          </p:cNvSpPr>
          <p:nvPr>
            <p:ph type="ftr" sz="quarter" idx="10"/>
          </p:nvPr>
        </p:nvSpPr>
        <p:spPr/>
        <p:txBody>
          <a:bodyPr/>
          <a:lstStyle/>
          <a:p>
            <a:r>
              <a:rPr lang="en-US"/>
              <a:t>Carpenter EPMA Tutorial 2008</a:t>
            </a:r>
          </a:p>
        </p:txBody>
      </p:sp>
      <p:sp>
        <p:nvSpPr>
          <p:cNvPr id="30" name="Slide Number Placeholder 3"/>
          <p:cNvSpPr>
            <a:spLocks noGrp="1"/>
          </p:cNvSpPr>
          <p:nvPr>
            <p:ph type="sldNum" sz="quarter" idx="11"/>
          </p:nvPr>
        </p:nvSpPr>
        <p:spPr/>
        <p:txBody>
          <a:bodyPr/>
          <a:lstStyle/>
          <a:p>
            <a:fld id="{EF2B22CD-755F-4AB6-8E7F-5EBB7C1C376E}" type="slidenum">
              <a:rPr lang="en-US"/>
              <a:pPr/>
              <a:t>34</a:t>
            </a:fld>
            <a:endParaRPr lang="en-US"/>
          </a:p>
        </p:txBody>
      </p:sp>
      <p:sp>
        <p:nvSpPr>
          <p:cNvPr id="131074" name="Rectangle 2"/>
          <p:cNvSpPr>
            <a:spLocks noGrp="1" noChangeArrowheads="1"/>
          </p:cNvSpPr>
          <p:nvPr>
            <p:ph type="title"/>
          </p:nvPr>
        </p:nvSpPr>
        <p:spPr>
          <a:xfrm>
            <a:off x="304800" y="134938"/>
            <a:ext cx="8455025" cy="628650"/>
          </a:xfrm>
          <a:noFill/>
        </p:spPr>
        <p:txBody>
          <a:bodyPr/>
          <a:lstStyle/>
          <a:p>
            <a:r>
              <a:rPr lang="en-US"/>
              <a:t>Monte Carlo Simulation</a:t>
            </a:r>
            <a:br>
              <a:rPr lang="en-US"/>
            </a:br>
            <a:r>
              <a:rPr lang="en-US"/>
              <a:t>Effect of Varying Atomic Number Z @ 25 keV</a:t>
            </a:r>
          </a:p>
        </p:txBody>
      </p:sp>
      <p:grpSp>
        <p:nvGrpSpPr>
          <p:cNvPr id="2" name="Group 3"/>
          <p:cNvGrpSpPr>
            <a:grpSpLocks/>
          </p:cNvGrpSpPr>
          <p:nvPr/>
        </p:nvGrpSpPr>
        <p:grpSpPr bwMode="auto">
          <a:xfrm>
            <a:off x="457200" y="1371600"/>
            <a:ext cx="6856413" cy="5056188"/>
            <a:chOff x="816" y="864"/>
            <a:chExt cx="4319" cy="3185"/>
          </a:xfrm>
        </p:grpSpPr>
        <p:grpSp>
          <p:nvGrpSpPr>
            <p:cNvPr id="3" name="Group 4"/>
            <p:cNvGrpSpPr>
              <a:grpSpLocks/>
            </p:cNvGrpSpPr>
            <p:nvPr/>
          </p:nvGrpSpPr>
          <p:grpSpPr bwMode="auto">
            <a:xfrm>
              <a:off x="816" y="864"/>
              <a:ext cx="4319" cy="3185"/>
              <a:chOff x="576" y="912"/>
              <a:chExt cx="4319" cy="3185"/>
            </a:xfrm>
          </p:grpSpPr>
          <p:pic>
            <p:nvPicPr>
              <p:cNvPr id="131077" name="Picture 5"/>
              <p:cNvPicPr>
                <a:picLocks noChangeAspect="1" noChangeArrowheads="1"/>
              </p:cNvPicPr>
              <p:nvPr/>
            </p:nvPicPr>
            <p:blipFill>
              <a:blip r:embed="rId2" cstate="print"/>
              <a:srcRect/>
              <a:stretch>
                <a:fillRect/>
              </a:stretch>
            </p:blipFill>
            <p:spPr bwMode="auto">
              <a:xfrm>
                <a:off x="576" y="912"/>
                <a:ext cx="2137" cy="1580"/>
              </a:xfrm>
              <a:prstGeom prst="rect">
                <a:avLst/>
              </a:prstGeom>
              <a:noFill/>
              <a:ln w="25400">
                <a:solidFill>
                  <a:schemeClr val="accent2"/>
                </a:solidFill>
                <a:miter lim="800000"/>
                <a:headEnd type="none" w="sm" len="sm"/>
                <a:tailEnd type="none" w="sm" len="sm"/>
              </a:ln>
              <a:effectLst/>
            </p:spPr>
          </p:pic>
          <p:pic>
            <p:nvPicPr>
              <p:cNvPr id="131078" name="Picture 6"/>
              <p:cNvPicPr>
                <a:picLocks noChangeAspect="1" noChangeArrowheads="1"/>
              </p:cNvPicPr>
              <p:nvPr/>
            </p:nvPicPr>
            <p:blipFill>
              <a:blip r:embed="rId3" cstate="print"/>
              <a:srcRect/>
              <a:stretch>
                <a:fillRect/>
              </a:stretch>
            </p:blipFill>
            <p:spPr bwMode="auto">
              <a:xfrm>
                <a:off x="2736" y="912"/>
                <a:ext cx="2159" cy="1594"/>
              </a:xfrm>
              <a:prstGeom prst="rect">
                <a:avLst/>
              </a:prstGeom>
              <a:noFill/>
              <a:ln w="25400">
                <a:solidFill>
                  <a:schemeClr val="accent2"/>
                </a:solidFill>
                <a:miter lim="800000"/>
                <a:headEnd type="none" w="sm" len="sm"/>
                <a:tailEnd type="none" w="sm" len="sm"/>
              </a:ln>
              <a:effectLst/>
            </p:spPr>
          </p:pic>
          <p:pic>
            <p:nvPicPr>
              <p:cNvPr id="131079" name="Picture 7"/>
              <p:cNvPicPr>
                <a:picLocks noChangeAspect="1" noChangeArrowheads="1"/>
              </p:cNvPicPr>
              <p:nvPr/>
            </p:nvPicPr>
            <p:blipFill>
              <a:blip r:embed="rId4" cstate="print"/>
              <a:srcRect/>
              <a:stretch>
                <a:fillRect/>
              </a:stretch>
            </p:blipFill>
            <p:spPr bwMode="auto">
              <a:xfrm>
                <a:off x="576" y="2496"/>
                <a:ext cx="2145" cy="1591"/>
              </a:xfrm>
              <a:prstGeom prst="rect">
                <a:avLst/>
              </a:prstGeom>
              <a:noFill/>
              <a:ln w="25400">
                <a:solidFill>
                  <a:schemeClr val="accent2"/>
                </a:solidFill>
                <a:miter lim="800000"/>
                <a:headEnd type="none" w="sm" len="sm"/>
                <a:tailEnd type="none" w="sm" len="sm"/>
              </a:ln>
              <a:effectLst/>
            </p:spPr>
          </p:pic>
          <p:pic>
            <p:nvPicPr>
              <p:cNvPr id="131080" name="Picture 8"/>
              <p:cNvPicPr>
                <a:picLocks noChangeAspect="1" noChangeArrowheads="1"/>
              </p:cNvPicPr>
              <p:nvPr/>
            </p:nvPicPr>
            <p:blipFill>
              <a:blip r:embed="rId5" cstate="print"/>
              <a:srcRect/>
              <a:stretch>
                <a:fillRect/>
              </a:stretch>
            </p:blipFill>
            <p:spPr bwMode="auto">
              <a:xfrm>
                <a:off x="2736" y="2496"/>
                <a:ext cx="2145" cy="1601"/>
              </a:xfrm>
              <a:prstGeom prst="rect">
                <a:avLst/>
              </a:prstGeom>
              <a:noFill/>
              <a:ln w="25400">
                <a:solidFill>
                  <a:schemeClr val="accent2"/>
                </a:solidFill>
                <a:miter lim="800000"/>
                <a:headEnd type="none" w="sm" len="sm"/>
                <a:tailEnd type="none" w="sm" len="sm"/>
              </a:ln>
              <a:effectLst/>
            </p:spPr>
          </p:pic>
        </p:grpSp>
        <p:grpSp>
          <p:nvGrpSpPr>
            <p:cNvPr id="4" name="Group 9"/>
            <p:cNvGrpSpPr>
              <a:grpSpLocks/>
            </p:cNvGrpSpPr>
            <p:nvPr/>
          </p:nvGrpSpPr>
          <p:grpSpPr bwMode="auto">
            <a:xfrm>
              <a:off x="4320" y="2016"/>
              <a:ext cx="482" cy="315"/>
              <a:chOff x="4022" y="2021"/>
              <a:chExt cx="482" cy="315"/>
            </a:xfrm>
          </p:grpSpPr>
          <p:sp>
            <p:nvSpPr>
              <p:cNvPr id="131082" name="Text Box 10"/>
              <p:cNvSpPr txBox="1">
                <a:spLocks noChangeArrowheads="1"/>
              </p:cNvSpPr>
              <p:nvPr/>
            </p:nvSpPr>
            <p:spPr bwMode="auto">
              <a:xfrm>
                <a:off x="4022" y="2021"/>
                <a:ext cx="482" cy="315"/>
              </a:xfrm>
              <a:prstGeom prst="rect">
                <a:avLst/>
              </a:prstGeom>
              <a:solidFill>
                <a:schemeClr val="tx1"/>
              </a:solidFill>
              <a:ln w="12700">
                <a:solidFill>
                  <a:schemeClr val="bg1"/>
                </a:solidFill>
                <a:miter lim="800000"/>
                <a:headEnd type="none" w="sm" len="sm"/>
                <a:tailEnd type="none" w="sm" len="sm"/>
              </a:ln>
              <a:effectLst/>
            </p:spPr>
            <p:txBody>
              <a:bodyPr wrap="none" tIns="137160">
                <a:spAutoFit/>
              </a:bodyPr>
              <a:lstStyle/>
              <a:p>
                <a:r>
                  <a:rPr lang="en-US" sz="2000">
                    <a:solidFill>
                      <a:schemeClr val="bg1"/>
                    </a:solidFill>
                  </a:rPr>
                  <a:t>2 </a:t>
                </a:r>
                <a:r>
                  <a:rPr lang="en-US" sz="2000">
                    <a:solidFill>
                      <a:schemeClr val="bg1"/>
                    </a:solidFill>
                    <a:latin typeface="Symbol" pitchFamily="18" charset="2"/>
                  </a:rPr>
                  <a:t>m</a:t>
                </a:r>
                <a:r>
                  <a:rPr lang="en-US" sz="2000">
                    <a:solidFill>
                      <a:schemeClr val="bg1"/>
                    </a:solidFill>
                  </a:rPr>
                  <a:t>m</a:t>
                </a:r>
              </a:p>
            </p:txBody>
          </p:sp>
          <p:sp>
            <p:nvSpPr>
              <p:cNvPr id="131083" name="Line 11"/>
              <p:cNvSpPr>
                <a:spLocks noChangeShapeType="1"/>
              </p:cNvSpPr>
              <p:nvPr/>
            </p:nvSpPr>
            <p:spPr bwMode="auto">
              <a:xfrm>
                <a:off x="4080" y="2112"/>
                <a:ext cx="336" cy="0"/>
              </a:xfrm>
              <a:prstGeom prst="line">
                <a:avLst/>
              </a:prstGeom>
              <a:noFill/>
              <a:ln w="25400">
                <a:solidFill>
                  <a:schemeClr val="bg1"/>
                </a:solidFill>
                <a:round/>
                <a:headEnd type="none" w="sm" len="sm"/>
                <a:tailEnd type="none" w="sm" len="sm"/>
              </a:ln>
              <a:effectLst/>
            </p:spPr>
            <p:txBody>
              <a:bodyPr/>
              <a:lstStyle/>
              <a:p>
                <a:endParaRPr lang="en-US"/>
              </a:p>
            </p:txBody>
          </p:sp>
        </p:grpSp>
        <p:grpSp>
          <p:nvGrpSpPr>
            <p:cNvPr id="5" name="Group 12"/>
            <p:cNvGrpSpPr>
              <a:grpSpLocks/>
            </p:cNvGrpSpPr>
            <p:nvPr/>
          </p:nvGrpSpPr>
          <p:grpSpPr bwMode="auto">
            <a:xfrm>
              <a:off x="4320" y="3600"/>
              <a:ext cx="482" cy="315"/>
              <a:chOff x="4022" y="2021"/>
              <a:chExt cx="482" cy="315"/>
            </a:xfrm>
          </p:grpSpPr>
          <p:sp>
            <p:nvSpPr>
              <p:cNvPr id="131085" name="Text Box 13"/>
              <p:cNvSpPr txBox="1">
                <a:spLocks noChangeArrowheads="1"/>
              </p:cNvSpPr>
              <p:nvPr/>
            </p:nvSpPr>
            <p:spPr bwMode="auto">
              <a:xfrm>
                <a:off x="4022" y="2021"/>
                <a:ext cx="482" cy="315"/>
              </a:xfrm>
              <a:prstGeom prst="rect">
                <a:avLst/>
              </a:prstGeom>
              <a:solidFill>
                <a:schemeClr val="tx1"/>
              </a:solidFill>
              <a:ln w="12700">
                <a:solidFill>
                  <a:schemeClr val="bg1"/>
                </a:solidFill>
                <a:miter lim="800000"/>
                <a:headEnd type="none" w="sm" len="sm"/>
                <a:tailEnd type="none" w="sm" len="sm"/>
              </a:ln>
              <a:effectLst/>
            </p:spPr>
            <p:txBody>
              <a:bodyPr wrap="none" tIns="137160">
                <a:spAutoFit/>
              </a:bodyPr>
              <a:lstStyle/>
              <a:p>
                <a:r>
                  <a:rPr lang="en-US" sz="2000">
                    <a:solidFill>
                      <a:schemeClr val="bg1"/>
                    </a:solidFill>
                  </a:rPr>
                  <a:t>2 </a:t>
                </a:r>
                <a:r>
                  <a:rPr lang="en-US" sz="2000">
                    <a:solidFill>
                      <a:schemeClr val="bg1"/>
                    </a:solidFill>
                    <a:latin typeface="Symbol" pitchFamily="18" charset="2"/>
                  </a:rPr>
                  <a:t>m</a:t>
                </a:r>
                <a:r>
                  <a:rPr lang="en-US" sz="2000">
                    <a:solidFill>
                      <a:schemeClr val="bg1"/>
                    </a:solidFill>
                  </a:rPr>
                  <a:t>m</a:t>
                </a:r>
              </a:p>
            </p:txBody>
          </p:sp>
          <p:sp>
            <p:nvSpPr>
              <p:cNvPr id="131086" name="Line 14"/>
              <p:cNvSpPr>
                <a:spLocks noChangeShapeType="1"/>
              </p:cNvSpPr>
              <p:nvPr/>
            </p:nvSpPr>
            <p:spPr bwMode="auto">
              <a:xfrm>
                <a:off x="4080" y="2112"/>
                <a:ext cx="336" cy="0"/>
              </a:xfrm>
              <a:prstGeom prst="line">
                <a:avLst/>
              </a:prstGeom>
              <a:noFill/>
              <a:ln w="25400">
                <a:solidFill>
                  <a:schemeClr val="bg1"/>
                </a:solidFill>
                <a:round/>
                <a:headEnd type="none" w="sm" len="sm"/>
                <a:tailEnd type="none" w="sm" len="sm"/>
              </a:ln>
              <a:effectLst/>
            </p:spPr>
            <p:txBody>
              <a:bodyPr/>
              <a:lstStyle/>
              <a:p>
                <a:endParaRPr lang="en-US"/>
              </a:p>
            </p:txBody>
          </p:sp>
        </p:grpSp>
        <p:grpSp>
          <p:nvGrpSpPr>
            <p:cNvPr id="6" name="Group 15"/>
            <p:cNvGrpSpPr>
              <a:grpSpLocks/>
            </p:cNvGrpSpPr>
            <p:nvPr/>
          </p:nvGrpSpPr>
          <p:grpSpPr bwMode="auto">
            <a:xfrm>
              <a:off x="2160" y="3600"/>
              <a:ext cx="482" cy="315"/>
              <a:chOff x="4022" y="2021"/>
              <a:chExt cx="482" cy="315"/>
            </a:xfrm>
          </p:grpSpPr>
          <p:sp>
            <p:nvSpPr>
              <p:cNvPr id="131088" name="Text Box 16"/>
              <p:cNvSpPr txBox="1">
                <a:spLocks noChangeArrowheads="1"/>
              </p:cNvSpPr>
              <p:nvPr/>
            </p:nvSpPr>
            <p:spPr bwMode="auto">
              <a:xfrm>
                <a:off x="4022" y="2021"/>
                <a:ext cx="482" cy="315"/>
              </a:xfrm>
              <a:prstGeom prst="rect">
                <a:avLst/>
              </a:prstGeom>
              <a:solidFill>
                <a:schemeClr val="tx1"/>
              </a:solidFill>
              <a:ln w="12700">
                <a:solidFill>
                  <a:schemeClr val="bg1"/>
                </a:solidFill>
                <a:miter lim="800000"/>
                <a:headEnd type="none" w="sm" len="sm"/>
                <a:tailEnd type="none" w="sm" len="sm"/>
              </a:ln>
              <a:effectLst/>
            </p:spPr>
            <p:txBody>
              <a:bodyPr wrap="none" tIns="137160">
                <a:spAutoFit/>
              </a:bodyPr>
              <a:lstStyle/>
              <a:p>
                <a:r>
                  <a:rPr lang="en-US" sz="2000">
                    <a:solidFill>
                      <a:schemeClr val="bg1"/>
                    </a:solidFill>
                  </a:rPr>
                  <a:t>2 </a:t>
                </a:r>
                <a:r>
                  <a:rPr lang="en-US" sz="2000">
                    <a:solidFill>
                      <a:schemeClr val="bg1"/>
                    </a:solidFill>
                    <a:latin typeface="Symbol" pitchFamily="18" charset="2"/>
                  </a:rPr>
                  <a:t>m</a:t>
                </a:r>
                <a:r>
                  <a:rPr lang="en-US" sz="2000">
                    <a:solidFill>
                      <a:schemeClr val="bg1"/>
                    </a:solidFill>
                  </a:rPr>
                  <a:t>m</a:t>
                </a:r>
              </a:p>
            </p:txBody>
          </p:sp>
          <p:sp>
            <p:nvSpPr>
              <p:cNvPr id="131089" name="Line 17"/>
              <p:cNvSpPr>
                <a:spLocks noChangeShapeType="1"/>
              </p:cNvSpPr>
              <p:nvPr/>
            </p:nvSpPr>
            <p:spPr bwMode="auto">
              <a:xfrm>
                <a:off x="4080" y="2112"/>
                <a:ext cx="336" cy="0"/>
              </a:xfrm>
              <a:prstGeom prst="line">
                <a:avLst/>
              </a:prstGeom>
              <a:noFill/>
              <a:ln w="25400">
                <a:solidFill>
                  <a:schemeClr val="bg1"/>
                </a:solidFill>
                <a:round/>
                <a:headEnd type="none" w="sm" len="sm"/>
                <a:tailEnd type="none" w="sm" len="sm"/>
              </a:ln>
              <a:effectLst/>
            </p:spPr>
            <p:txBody>
              <a:bodyPr/>
              <a:lstStyle/>
              <a:p>
                <a:endParaRPr lang="en-US"/>
              </a:p>
            </p:txBody>
          </p:sp>
        </p:grpSp>
        <p:grpSp>
          <p:nvGrpSpPr>
            <p:cNvPr id="7" name="Group 18"/>
            <p:cNvGrpSpPr>
              <a:grpSpLocks/>
            </p:cNvGrpSpPr>
            <p:nvPr/>
          </p:nvGrpSpPr>
          <p:grpSpPr bwMode="auto">
            <a:xfrm>
              <a:off x="2160" y="2016"/>
              <a:ext cx="482" cy="315"/>
              <a:chOff x="4022" y="2021"/>
              <a:chExt cx="482" cy="315"/>
            </a:xfrm>
          </p:grpSpPr>
          <p:sp>
            <p:nvSpPr>
              <p:cNvPr id="131091" name="Text Box 19"/>
              <p:cNvSpPr txBox="1">
                <a:spLocks noChangeArrowheads="1"/>
              </p:cNvSpPr>
              <p:nvPr/>
            </p:nvSpPr>
            <p:spPr bwMode="auto">
              <a:xfrm>
                <a:off x="4022" y="2021"/>
                <a:ext cx="482" cy="315"/>
              </a:xfrm>
              <a:prstGeom prst="rect">
                <a:avLst/>
              </a:prstGeom>
              <a:solidFill>
                <a:schemeClr val="tx1"/>
              </a:solidFill>
              <a:ln w="12700">
                <a:solidFill>
                  <a:schemeClr val="bg1"/>
                </a:solidFill>
                <a:miter lim="800000"/>
                <a:headEnd type="none" w="sm" len="sm"/>
                <a:tailEnd type="none" w="sm" len="sm"/>
              </a:ln>
              <a:effectLst/>
            </p:spPr>
            <p:txBody>
              <a:bodyPr wrap="none" tIns="137160">
                <a:spAutoFit/>
              </a:bodyPr>
              <a:lstStyle/>
              <a:p>
                <a:r>
                  <a:rPr lang="en-US" sz="2000">
                    <a:solidFill>
                      <a:schemeClr val="bg1"/>
                    </a:solidFill>
                  </a:rPr>
                  <a:t>2 </a:t>
                </a:r>
                <a:r>
                  <a:rPr lang="en-US" sz="2000">
                    <a:solidFill>
                      <a:schemeClr val="bg1"/>
                    </a:solidFill>
                    <a:latin typeface="Symbol" pitchFamily="18" charset="2"/>
                  </a:rPr>
                  <a:t>m</a:t>
                </a:r>
                <a:r>
                  <a:rPr lang="en-US" sz="2000">
                    <a:solidFill>
                      <a:schemeClr val="bg1"/>
                    </a:solidFill>
                  </a:rPr>
                  <a:t>m</a:t>
                </a:r>
              </a:p>
            </p:txBody>
          </p:sp>
          <p:sp>
            <p:nvSpPr>
              <p:cNvPr id="131092" name="Line 20"/>
              <p:cNvSpPr>
                <a:spLocks noChangeShapeType="1"/>
              </p:cNvSpPr>
              <p:nvPr/>
            </p:nvSpPr>
            <p:spPr bwMode="auto">
              <a:xfrm>
                <a:off x="4080" y="2112"/>
                <a:ext cx="336" cy="0"/>
              </a:xfrm>
              <a:prstGeom prst="line">
                <a:avLst/>
              </a:prstGeom>
              <a:noFill/>
              <a:ln w="25400">
                <a:solidFill>
                  <a:schemeClr val="bg1"/>
                </a:solidFill>
                <a:round/>
                <a:headEnd type="none" w="sm" len="sm"/>
                <a:tailEnd type="none" w="sm" len="sm"/>
              </a:ln>
              <a:effectLst/>
            </p:spPr>
            <p:txBody>
              <a:bodyPr/>
              <a:lstStyle/>
              <a:p>
                <a:endParaRPr lang="en-US"/>
              </a:p>
            </p:txBody>
          </p:sp>
        </p:grpSp>
        <p:sp>
          <p:nvSpPr>
            <p:cNvPr id="131093" name="Text Box 21"/>
            <p:cNvSpPr txBox="1">
              <a:spLocks noChangeArrowheads="1"/>
            </p:cNvSpPr>
            <p:nvPr/>
          </p:nvSpPr>
          <p:spPr bwMode="auto">
            <a:xfrm>
              <a:off x="1056" y="2064"/>
              <a:ext cx="431"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accent2"/>
                  </a:solidFill>
                </a:rPr>
                <a:t>Si 14</a:t>
              </a:r>
            </a:p>
          </p:txBody>
        </p:sp>
        <p:sp>
          <p:nvSpPr>
            <p:cNvPr id="131094" name="Text Box 22"/>
            <p:cNvSpPr txBox="1">
              <a:spLocks noChangeArrowheads="1"/>
            </p:cNvSpPr>
            <p:nvPr/>
          </p:nvSpPr>
          <p:spPr bwMode="auto">
            <a:xfrm>
              <a:off x="3216" y="2064"/>
              <a:ext cx="501"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accent2"/>
                  </a:solidFill>
                </a:rPr>
                <a:t>Ge 32</a:t>
              </a:r>
            </a:p>
          </p:txBody>
        </p:sp>
        <p:sp>
          <p:nvSpPr>
            <p:cNvPr id="131095" name="Text Box 23"/>
            <p:cNvSpPr txBox="1">
              <a:spLocks noChangeArrowheads="1"/>
            </p:cNvSpPr>
            <p:nvPr/>
          </p:nvSpPr>
          <p:spPr bwMode="auto">
            <a:xfrm>
              <a:off x="1056" y="3648"/>
              <a:ext cx="484"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accent2"/>
                  </a:solidFill>
                </a:rPr>
                <a:t>Sn 50</a:t>
              </a:r>
            </a:p>
          </p:txBody>
        </p:sp>
        <p:sp>
          <p:nvSpPr>
            <p:cNvPr id="131096" name="Text Box 24"/>
            <p:cNvSpPr txBox="1">
              <a:spLocks noChangeArrowheads="1"/>
            </p:cNvSpPr>
            <p:nvPr/>
          </p:nvSpPr>
          <p:spPr bwMode="auto">
            <a:xfrm>
              <a:off x="3216" y="3648"/>
              <a:ext cx="484" cy="258"/>
            </a:xfrm>
            <a:prstGeom prst="rect">
              <a:avLst/>
            </a:prstGeom>
            <a:solidFill>
              <a:schemeClr val="tx1"/>
            </a:solidFill>
            <a:ln w="12700">
              <a:solidFill>
                <a:schemeClr val="bg1"/>
              </a:solidFill>
              <a:miter lim="800000"/>
              <a:headEnd type="none" w="sm" len="sm"/>
              <a:tailEnd type="none" w="sm" len="sm"/>
            </a:ln>
            <a:effectLst/>
          </p:spPr>
          <p:txBody>
            <a:bodyPr wrap="none" lIns="45720" rIns="45720">
              <a:spAutoFit/>
            </a:bodyPr>
            <a:lstStyle/>
            <a:p>
              <a:r>
                <a:rPr lang="en-US" sz="2000">
                  <a:solidFill>
                    <a:schemeClr val="accent2"/>
                  </a:solidFill>
                </a:rPr>
                <a:t>Pb 82</a:t>
              </a:r>
            </a:p>
          </p:txBody>
        </p:sp>
      </p:grpSp>
      <p:sp>
        <p:nvSpPr>
          <p:cNvPr id="131097" name="Rectangle 25"/>
          <p:cNvSpPr>
            <a:spLocks noChangeArrowheads="1"/>
          </p:cNvSpPr>
          <p:nvPr/>
        </p:nvSpPr>
        <p:spPr bwMode="auto">
          <a:xfrm>
            <a:off x="6096000" y="2438400"/>
            <a:ext cx="2932113" cy="588963"/>
          </a:xfrm>
          <a:prstGeom prst="rect">
            <a:avLst/>
          </a:prstGeom>
          <a:solidFill>
            <a:srgbClr val="FFFFFF"/>
          </a:solidFill>
          <a:ln w="12700">
            <a:solidFill>
              <a:schemeClr val="bg1"/>
            </a:solidFill>
            <a:miter lim="800000"/>
            <a:headEnd/>
            <a:tailEnd/>
          </a:ln>
          <a:effectLst/>
        </p:spPr>
        <p:txBody>
          <a:bodyPr wrap="none" lIns="90488" tIns="44450" rIns="90488" bIns="44450">
            <a:spAutoFit/>
          </a:bodyPr>
          <a:lstStyle/>
          <a:p>
            <a:r>
              <a:rPr lang="en-US" sz="3200">
                <a:solidFill>
                  <a:schemeClr val="bg1"/>
                </a:solidFill>
              </a:rPr>
              <a:t>R ~ A / (Z</a:t>
            </a:r>
            <a:r>
              <a:rPr lang="en-US" sz="3200" baseline="30000">
                <a:solidFill>
                  <a:schemeClr val="bg1"/>
                </a:solidFill>
              </a:rPr>
              <a:t>0.89</a:t>
            </a:r>
            <a:r>
              <a:rPr lang="en-US" sz="3200">
                <a:solidFill>
                  <a:schemeClr val="bg1"/>
                </a:solidFill>
              </a:rPr>
              <a:t> </a:t>
            </a:r>
            <a:r>
              <a:rPr lang="en-US" sz="3200">
                <a:solidFill>
                  <a:schemeClr val="bg1"/>
                </a:solidFill>
                <a:latin typeface="Symbol" pitchFamily="18" charset="2"/>
              </a:rPr>
              <a:t></a:t>
            </a:r>
            <a:r>
              <a:rPr lang="en-US" sz="3200">
                <a:solidFill>
                  <a:schemeClr val="bg1"/>
                </a:solidFill>
              </a:rPr>
              <a:t>)</a:t>
            </a:r>
          </a:p>
        </p:txBody>
      </p:sp>
      <p:sp>
        <p:nvSpPr>
          <p:cNvPr id="131098" name="Rectangle 26"/>
          <p:cNvSpPr>
            <a:spLocks noChangeArrowheads="1"/>
          </p:cNvSpPr>
          <p:nvPr/>
        </p:nvSpPr>
        <p:spPr bwMode="auto">
          <a:xfrm>
            <a:off x="6096000" y="1371600"/>
            <a:ext cx="2886075" cy="955675"/>
          </a:xfrm>
          <a:prstGeom prst="rect">
            <a:avLst/>
          </a:prstGeom>
          <a:solidFill>
            <a:srgbClr val="FFFFFF"/>
          </a:solidFill>
          <a:ln w="12700">
            <a:solidFill>
              <a:srgbClr val="000000"/>
            </a:solidFill>
            <a:miter lim="800000"/>
            <a:headEnd/>
            <a:tailEnd/>
          </a:ln>
          <a:effectLst/>
        </p:spPr>
        <p:txBody>
          <a:bodyPr wrap="none" lIns="90488" tIns="44450" rIns="90488" bIns="44450">
            <a:spAutoFit/>
          </a:bodyPr>
          <a:lstStyle/>
          <a:p>
            <a:r>
              <a:rPr lang="en-US" sz="2800">
                <a:solidFill>
                  <a:schemeClr val="bg1"/>
                </a:solidFill>
              </a:rPr>
              <a:t>Electron range</a:t>
            </a:r>
            <a:br>
              <a:rPr lang="en-US" sz="2800">
                <a:solidFill>
                  <a:schemeClr val="bg1"/>
                </a:solidFill>
              </a:rPr>
            </a:br>
            <a:r>
              <a:rPr lang="en-US" sz="2800">
                <a:solidFill>
                  <a:schemeClr val="bg1"/>
                </a:solidFill>
              </a:rPr>
              <a:t>decreases with Z</a:t>
            </a:r>
            <a:endParaRPr lang="en-US" sz="2800" baseline="30000">
              <a:solidFill>
                <a:schemeClr val="bg1"/>
              </a:solidFill>
            </a:endParaRPr>
          </a:p>
        </p:txBody>
      </p:sp>
      <p:sp>
        <p:nvSpPr>
          <p:cNvPr id="131100" name="Rectangle 28"/>
          <p:cNvSpPr>
            <a:spLocks noChangeArrowheads="1"/>
          </p:cNvSpPr>
          <p:nvPr/>
        </p:nvSpPr>
        <p:spPr bwMode="auto">
          <a:xfrm>
            <a:off x="6172200" y="4191000"/>
            <a:ext cx="450850" cy="528638"/>
          </a:xfrm>
          <a:prstGeom prst="rect">
            <a:avLst/>
          </a:prstGeom>
          <a:solidFill>
            <a:srgbClr val="FFFFFF"/>
          </a:solidFill>
          <a:ln w="12700">
            <a:solidFill>
              <a:schemeClr val="bg1"/>
            </a:solidFill>
            <a:miter lim="800000"/>
            <a:headEnd/>
            <a:tailEnd/>
          </a:ln>
          <a:effectLst/>
        </p:spPr>
        <p:txBody>
          <a:bodyPr wrap="none" lIns="90488" tIns="44450" rIns="90488" bIns="44450">
            <a:spAutoFit/>
          </a:bodyPr>
          <a:lstStyle/>
          <a:p>
            <a:r>
              <a:rPr lang="en-US" sz="2800">
                <a:solidFill>
                  <a:schemeClr val="bg1"/>
                </a:solidFill>
              </a:rPr>
              <a:t>R</a:t>
            </a:r>
          </a:p>
        </p:txBody>
      </p:sp>
      <p:sp>
        <p:nvSpPr>
          <p:cNvPr id="131101" name="Line 29"/>
          <p:cNvSpPr>
            <a:spLocks noChangeShapeType="1"/>
          </p:cNvSpPr>
          <p:nvPr/>
        </p:nvSpPr>
        <p:spPr bwMode="auto">
          <a:xfrm>
            <a:off x="5943600" y="4191000"/>
            <a:ext cx="0" cy="533400"/>
          </a:xfrm>
          <a:prstGeom prst="line">
            <a:avLst/>
          </a:prstGeom>
          <a:noFill/>
          <a:ln w="50800">
            <a:solidFill>
              <a:srgbClr val="FF0000"/>
            </a:solidFill>
            <a:round/>
            <a:headEnd type="triangle" w="med" len="med"/>
            <a:tailEnd type="triangle" w="med" len="med"/>
          </a:ln>
          <a:effectLst/>
        </p:spPr>
        <p:txBody>
          <a:bodyPr wrap="none" anchor="ct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Footer Placeholder 3"/>
          <p:cNvSpPr>
            <a:spLocks noGrp="1"/>
          </p:cNvSpPr>
          <p:nvPr>
            <p:ph type="ftr" sz="quarter" idx="10"/>
          </p:nvPr>
        </p:nvSpPr>
        <p:spPr/>
        <p:txBody>
          <a:bodyPr/>
          <a:lstStyle/>
          <a:p>
            <a:r>
              <a:rPr lang="en-US"/>
              <a:t>Carpenter EPMA Tutorial 2008</a:t>
            </a:r>
          </a:p>
        </p:txBody>
      </p:sp>
      <p:sp>
        <p:nvSpPr>
          <p:cNvPr id="55" name="Slide Number Placeholder 4"/>
          <p:cNvSpPr>
            <a:spLocks noGrp="1"/>
          </p:cNvSpPr>
          <p:nvPr>
            <p:ph type="sldNum" sz="quarter" idx="11"/>
          </p:nvPr>
        </p:nvSpPr>
        <p:spPr/>
        <p:txBody>
          <a:bodyPr/>
          <a:lstStyle/>
          <a:p>
            <a:fld id="{614A89C7-DBD2-4F20-987B-4884AC6A8BFF}" type="slidenum">
              <a:rPr lang="en-US"/>
              <a:pPr/>
              <a:t>35</a:t>
            </a:fld>
            <a:endParaRPr lang="en-US"/>
          </a:p>
        </p:txBody>
      </p:sp>
      <p:sp>
        <p:nvSpPr>
          <p:cNvPr id="135170" name="Text Box 2"/>
          <p:cNvSpPr txBox="1">
            <a:spLocks noChangeArrowheads="1"/>
          </p:cNvSpPr>
          <p:nvPr/>
        </p:nvSpPr>
        <p:spPr bwMode="auto">
          <a:xfrm>
            <a:off x="0" y="3200400"/>
            <a:ext cx="2303463" cy="1200150"/>
          </a:xfrm>
          <a:prstGeom prst="rect">
            <a:avLst/>
          </a:prstGeom>
          <a:solidFill>
            <a:schemeClr val="tx1"/>
          </a:solidFill>
          <a:ln w="12700">
            <a:solidFill>
              <a:schemeClr val="accent2"/>
            </a:solidFill>
            <a:miter lim="800000"/>
            <a:headEnd type="none" w="sm" len="sm"/>
            <a:tailEnd type="none" w="sm" len="sm"/>
          </a:ln>
          <a:effectLst/>
        </p:spPr>
        <p:txBody>
          <a:bodyPr>
            <a:spAutoFit/>
          </a:bodyPr>
          <a:lstStyle/>
          <a:p>
            <a:r>
              <a:rPr lang="en-US">
                <a:solidFill>
                  <a:schemeClr val="bg1"/>
                </a:solidFill>
                <a:latin typeface="Times New Roman" pitchFamily="18" charset="0"/>
              </a:rPr>
              <a:t>Electron Range increases w E</a:t>
            </a:r>
            <a:r>
              <a:rPr lang="en-US" baseline="-25000">
                <a:solidFill>
                  <a:schemeClr val="bg1"/>
                </a:solidFill>
                <a:latin typeface="Times New Roman" pitchFamily="18" charset="0"/>
              </a:rPr>
              <a:t>o</a:t>
            </a:r>
            <a:r>
              <a:rPr lang="en-US">
                <a:solidFill>
                  <a:schemeClr val="bg1"/>
                </a:solidFill>
                <a:latin typeface="Times New Roman" pitchFamily="18" charset="0"/>
              </a:rPr>
              <a:t>, decreases with Z</a:t>
            </a:r>
          </a:p>
        </p:txBody>
      </p:sp>
      <p:sp>
        <p:nvSpPr>
          <p:cNvPr id="135171" name="Rectangle 3"/>
          <p:cNvSpPr>
            <a:spLocks noChangeArrowheads="1"/>
          </p:cNvSpPr>
          <p:nvPr/>
        </p:nvSpPr>
        <p:spPr bwMode="auto">
          <a:xfrm>
            <a:off x="2514600" y="1447800"/>
            <a:ext cx="6477000" cy="588963"/>
          </a:xfrm>
          <a:prstGeom prst="rect">
            <a:avLst/>
          </a:prstGeom>
          <a:solidFill>
            <a:schemeClr val="tx1"/>
          </a:solidFill>
          <a:ln w="12700">
            <a:solidFill>
              <a:schemeClr val="accent2"/>
            </a:solidFill>
            <a:miter lim="800000"/>
            <a:headEnd/>
            <a:tailEnd/>
          </a:ln>
          <a:effectLst/>
        </p:spPr>
        <p:txBody>
          <a:bodyPr lIns="90488" tIns="44450" rIns="90488" bIns="44450">
            <a:spAutoFit/>
          </a:bodyPr>
          <a:lstStyle/>
          <a:p>
            <a:r>
              <a:rPr lang="en-US" sz="3200">
                <a:solidFill>
                  <a:schemeClr val="bg1"/>
                </a:solidFill>
                <a:latin typeface="Times New Roman" pitchFamily="18" charset="0"/>
              </a:rPr>
              <a:t>R </a:t>
            </a:r>
            <a:r>
              <a:rPr lang="en-US" sz="3200" baseline="-25000">
                <a:solidFill>
                  <a:schemeClr val="bg1"/>
                </a:solidFill>
                <a:latin typeface="Times New Roman" pitchFamily="18" charset="0"/>
              </a:rPr>
              <a:t>K-O</a:t>
            </a:r>
            <a:r>
              <a:rPr lang="en-US" sz="3200">
                <a:solidFill>
                  <a:schemeClr val="bg1"/>
                </a:solidFill>
                <a:latin typeface="Times New Roman" pitchFamily="18" charset="0"/>
              </a:rPr>
              <a:t>(</a:t>
            </a:r>
            <a:r>
              <a:rPr lang="en-US" sz="3200">
                <a:solidFill>
                  <a:schemeClr val="bg1"/>
                </a:solidFill>
                <a:latin typeface="Symbol" pitchFamily="18" charset="2"/>
              </a:rPr>
              <a:t></a:t>
            </a:r>
            <a:r>
              <a:rPr lang="en-US" sz="3200">
                <a:solidFill>
                  <a:schemeClr val="bg1"/>
                </a:solidFill>
                <a:latin typeface="Times New Roman" pitchFamily="18" charset="0"/>
              </a:rPr>
              <a:t>m) = 0.0276 (A/Z</a:t>
            </a:r>
            <a:r>
              <a:rPr lang="en-US" sz="3200" baseline="30000">
                <a:solidFill>
                  <a:schemeClr val="bg1"/>
                </a:solidFill>
                <a:latin typeface="Times New Roman" pitchFamily="18" charset="0"/>
              </a:rPr>
              <a:t>0.89</a:t>
            </a:r>
            <a:r>
              <a:rPr lang="en-US" sz="3200">
                <a:solidFill>
                  <a:schemeClr val="bg1"/>
                </a:solidFill>
                <a:latin typeface="Times New Roman" pitchFamily="18" charset="0"/>
              </a:rPr>
              <a:t> </a:t>
            </a:r>
            <a:r>
              <a:rPr lang="en-US" sz="3200">
                <a:solidFill>
                  <a:schemeClr val="bg1"/>
                </a:solidFill>
                <a:latin typeface="Symbol" pitchFamily="18" charset="2"/>
              </a:rPr>
              <a:t></a:t>
            </a:r>
            <a:r>
              <a:rPr lang="en-US" sz="3200">
                <a:solidFill>
                  <a:schemeClr val="bg1"/>
                </a:solidFill>
                <a:latin typeface="Times New Roman" pitchFamily="18" charset="0"/>
              </a:rPr>
              <a:t>) E</a:t>
            </a:r>
            <a:r>
              <a:rPr lang="en-US" sz="3200" baseline="-25000">
                <a:solidFill>
                  <a:schemeClr val="bg1"/>
                </a:solidFill>
                <a:latin typeface="Times New Roman" pitchFamily="18" charset="0"/>
              </a:rPr>
              <a:t>0</a:t>
            </a:r>
            <a:r>
              <a:rPr lang="en-US" sz="3200" baseline="30000">
                <a:solidFill>
                  <a:schemeClr val="bg1"/>
                </a:solidFill>
                <a:latin typeface="Times New Roman" pitchFamily="18" charset="0"/>
              </a:rPr>
              <a:t>1.67</a:t>
            </a:r>
          </a:p>
        </p:txBody>
      </p:sp>
      <p:grpSp>
        <p:nvGrpSpPr>
          <p:cNvPr id="2" name="Group 4"/>
          <p:cNvGrpSpPr>
            <a:grpSpLocks/>
          </p:cNvGrpSpPr>
          <p:nvPr/>
        </p:nvGrpSpPr>
        <p:grpSpPr bwMode="auto">
          <a:xfrm>
            <a:off x="66675" y="1117600"/>
            <a:ext cx="2371725" cy="2006600"/>
            <a:chOff x="0" y="576"/>
            <a:chExt cx="1681" cy="1264"/>
          </a:xfrm>
        </p:grpSpPr>
        <p:pic>
          <p:nvPicPr>
            <p:cNvPr id="135173" name="Picture 5"/>
            <p:cNvPicPr>
              <a:picLocks noChangeArrowheads="1"/>
            </p:cNvPicPr>
            <p:nvPr/>
          </p:nvPicPr>
          <p:blipFill>
            <a:blip r:embed="rId2" cstate="print"/>
            <a:srcRect/>
            <a:stretch>
              <a:fillRect/>
            </a:stretch>
          </p:blipFill>
          <p:spPr bwMode="auto">
            <a:xfrm>
              <a:off x="0" y="576"/>
              <a:ext cx="1681" cy="1264"/>
            </a:xfrm>
            <a:prstGeom prst="rect">
              <a:avLst/>
            </a:prstGeom>
            <a:noFill/>
            <a:ln w="76200">
              <a:noFill/>
              <a:miter lim="800000"/>
              <a:headEnd/>
              <a:tailEnd/>
            </a:ln>
            <a:effectLst/>
          </p:spPr>
        </p:pic>
        <p:sp>
          <p:nvSpPr>
            <p:cNvPr id="135174" name="Arc 6"/>
            <p:cNvSpPr>
              <a:spLocks/>
            </p:cNvSpPr>
            <p:nvPr/>
          </p:nvSpPr>
          <p:spPr bwMode="auto">
            <a:xfrm>
              <a:off x="144" y="1008"/>
              <a:ext cx="753" cy="656"/>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50800" cap="rnd">
              <a:solidFill>
                <a:schemeClr val="tx2"/>
              </a:solidFill>
              <a:round/>
              <a:headEnd/>
              <a:tailEnd/>
            </a:ln>
            <a:effectLst/>
          </p:spPr>
          <p:txBody>
            <a:bodyPr wrap="none" anchor="ctr"/>
            <a:lstStyle/>
            <a:p>
              <a:endParaRPr lang="en-US"/>
            </a:p>
          </p:txBody>
        </p:sp>
        <p:sp>
          <p:nvSpPr>
            <p:cNvPr id="135175" name="Arc 7"/>
            <p:cNvSpPr>
              <a:spLocks/>
            </p:cNvSpPr>
            <p:nvPr/>
          </p:nvSpPr>
          <p:spPr bwMode="auto">
            <a:xfrm>
              <a:off x="720" y="1008"/>
              <a:ext cx="752" cy="656"/>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50800" cap="rnd">
              <a:solidFill>
                <a:schemeClr val="tx2"/>
              </a:solidFill>
              <a:round/>
              <a:headEnd/>
              <a:tailEnd/>
            </a:ln>
            <a:effectLst/>
          </p:spPr>
          <p:txBody>
            <a:bodyPr wrap="none" anchor="ctr"/>
            <a:lstStyle/>
            <a:p>
              <a:endParaRPr lang="en-US"/>
            </a:p>
          </p:txBody>
        </p:sp>
        <p:sp>
          <p:nvSpPr>
            <p:cNvPr id="135176" name="Line 8"/>
            <p:cNvSpPr>
              <a:spLocks noChangeShapeType="1"/>
            </p:cNvSpPr>
            <p:nvPr/>
          </p:nvSpPr>
          <p:spPr bwMode="auto">
            <a:xfrm>
              <a:off x="768" y="1008"/>
              <a:ext cx="0" cy="640"/>
            </a:xfrm>
            <a:prstGeom prst="line">
              <a:avLst/>
            </a:prstGeom>
            <a:noFill/>
            <a:ln w="50800">
              <a:solidFill>
                <a:schemeClr val="hlink"/>
              </a:solidFill>
              <a:round/>
              <a:headEnd type="triangle" w="med" len="med"/>
              <a:tailEnd type="triangle" w="med" len="med"/>
            </a:ln>
            <a:effectLst/>
          </p:spPr>
          <p:txBody>
            <a:bodyPr wrap="none" anchor="ctr"/>
            <a:lstStyle/>
            <a:p>
              <a:endParaRPr lang="en-US"/>
            </a:p>
          </p:txBody>
        </p:sp>
      </p:grpSp>
      <p:graphicFrame>
        <p:nvGraphicFramePr>
          <p:cNvPr id="135177" name="Group 9"/>
          <p:cNvGraphicFramePr>
            <a:graphicFrameLocks noGrp="1"/>
          </p:cNvGraphicFramePr>
          <p:nvPr>
            <p:ph type="tbl" idx="1"/>
          </p:nvPr>
        </p:nvGraphicFramePr>
        <p:xfrm>
          <a:off x="2286000" y="2667000"/>
          <a:ext cx="6713538" cy="3200400"/>
        </p:xfrm>
        <a:graphic>
          <a:graphicData uri="http://schemas.openxmlformats.org/drawingml/2006/table">
            <a:tbl>
              <a:tblPr/>
              <a:tblGrid>
                <a:gridCol w="1360488"/>
                <a:gridCol w="1289050"/>
                <a:gridCol w="1354137"/>
                <a:gridCol w="1422400"/>
                <a:gridCol w="1287463"/>
              </a:tblGrid>
              <a:tr h="5334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Element</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5 keV</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10 keV</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20 keV</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30 keV</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5334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C</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450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1.4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4.5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8.9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5334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Al</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413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1.3 um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4.2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8.2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5334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Fe</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159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505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1.6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3.2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5334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Ag</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135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431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1.4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2.7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53340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Au</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85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270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860 nm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1.7 </a:t>
                      </a:r>
                      <a:r>
                        <a:rPr kumimoji="0" lang="en-US" sz="2000" b="0" i="0" u="none" strike="noStrike" cap="none" normalizeH="0" baseline="0" smtClean="0">
                          <a:ln>
                            <a:noFill/>
                          </a:ln>
                          <a:solidFill>
                            <a:schemeClr val="bg1"/>
                          </a:solidFill>
                          <a:effectLst/>
                          <a:latin typeface="Symbol" pitchFamily="18" charset="2"/>
                        </a:rPr>
                        <a:t>m</a:t>
                      </a:r>
                      <a:r>
                        <a:rPr kumimoji="0" lang="en-US" sz="2000" b="0" i="0" u="none" strike="noStrike" cap="none" normalizeH="0" baseline="0" smtClean="0">
                          <a:ln>
                            <a:noFill/>
                          </a:ln>
                          <a:solidFill>
                            <a:schemeClr val="bg1"/>
                          </a:solidFill>
                          <a:effectLst/>
                          <a:latin typeface="Arial" pitchFamily="34" charset="0"/>
                        </a:rPr>
                        <a:t>m</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sp>
        <p:nvSpPr>
          <p:cNvPr id="135221" name="Rectangle 53"/>
          <p:cNvSpPr>
            <a:spLocks noGrp="1" noChangeArrowheads="1"/>
          </p:cNvSpPr>
          <p:nvPr>
            <p:ph type="title"/>
          </p:nvPr>
        </p:nvSpPr>
        <p:spPr>
          <a:xfrm>
            <a:off x="936625" y="179388"/>
            <a:ext cx="7850188" cy="314325"/>
          </a:xfrm>
          <a:noFill/>
          <a:ln/>
        </p:spPr>
        <p:txBody>
          <a:bodyPr lIns="90488" tIns="44450" rIns="90488" bIns="44450" anchor="ctr"/>
          <a:lstStyle/>
          <a:p>
            <a:r>
              <a:rPr lang="en-US"/>
              <a:t>Electron Range (Kanaya &amp; Okayama)</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p:cNvSpPr>
            <a:spLocks noGrp="1"/>
          </p:cNvSpPr>
          <p:nvPr>
            <p:ph type="ftr" sz="quarter" idx="10"/>
          </p:nvPr>
        </p:nvSpPr>
        <p:spPr/>
        <p:txBody>
          <a:bodyPr/>
          <a:lstStyle/>
          <a:p>
            <a:r>
              <a:rPr lang="en-US"/>
              <a:t>Carpenter EPMA Tutorial 2008</a:t>
            </a:r>
          </a:p>
        </p:txBody>
      </p:sp>
      <p:sp>
        <p:nvSpPr>
          <p:cNvPr id="15" name="Slide Number Placeholder 4"/>
          <p:cNvSpPr>
            <a:spLocks noGrp="1"/>
          </p:cNvSpPr>
          <p:nvPr>
            <p:ph type="sldNum" sz="quarter" idx="11"/>
          </p:nvPr>
        </p:nvSpPr>
        <p:spPr/>
        <p:txBody>
          <a:bodyPr/>
          <a:lstStyle/>
          <a:p>
            <a:fld id="{9E52B376-CAAC-46DF-9D10-A2BC94D8C624}" type="slidenum">
              <a:rPr lang="en-US"/>
              <a:pPr/>
              <a:t>36</a:t>
            </a:fld>
            <a:endParaRPr lang="en-US"/>
          </a:p>
        </p:txBody>
      </p:sp>
      <p:pic>
        <p:nvPicPr>
          <p:cNvPr id="134153" name="Picture 9"/>
          <p:cNvPicPr>
            <a:picLocks noChangeAspect="1" noChangeArrowheads="1"/>
          </p:cNvPicPr>
          <p:nvPr/>
        </p:nvPicPr>
        <p:blipFill>
          <a:blip r:embed="rId2" cstate="print"/>
          <a:srcRect/>
          <a:stretch>
            <a:fillRect/>
          </a:stretch>
        </p:blipFill>
        <p:spPr bwMode="auto">
          <a:xfrm>
            <a:off x="2133600" y="914400"/>
            <a:ext cx="6324600" cy="5065713"/>
          </a:xfrm>
          <a:prstGeom prst="rect">
            <a:avLst/>
          </a:prstGeom>
          <a:noFill/>
          <a:ln w="12700">
            <a:noFill/>
            <a:miter lim="800000"/>
            <a:headEnd type="none" w="sm" len="sm"/>
            <a:tailEnd type="none" w="sm" len="sm"/>
          </a:ln>
          <a:effectLst/>
        </p:spPr>
      </p:pic>
      <p:sp>
        <p:nvSpPr>
          <p:cNvPr id="134146" name="Rectangle 2"/>
          <p:cNvSpPr>
            <a:spLocks noGrp="1" noChangeArrowheads="1"/>
          </p:cNvSpPr>
          <p:nvPr>
            <p:ph type="title"/>
          </p:nvPr>
        </p:nvSpPr>
        <p:spPr>
          <a:xfrm>
            <a:off x="33338" y="38100"/>
            <a:ext cx="9077325" cy="647700"/>
          </a:xfrm>
          <a:noFill/>
          <a:ln/>
        </p:spPr>
        <p:txBody>
          <a:bodyPr lIns="90488" tIns="44450" rIns="90488" bIns="44450" anchor="ctr"/>
          <a:lstStyle/>
          <a:p>
            <a:r>
              <a:rPr lang="en-US"/>
              <a:t>Energy Deposition: Experiment vs. Monte Carlo</a:t>
            </a:r>
          </a:p>
        </p:txBody>
      </p:sp>
      <p:pic>
        <p:nvPicPr>
          <p:cNvPr id="134147" name="Picture 3"/>
          <p:cNvPicPr>
            <a:picLocks noChangeArrowheads="1"/>
          </p:cNvPicPr>
          <p:nvPr/>
        </p:nvPicPr>
        <p:blipFill>
          <a:blip r:embed="rId3" cstate="print"/>
          <a:srcRect/>
          <a:stretch>
            <a:fillRect/>
          </a:stretch>
        </p:blipFill>
        <p:spPr bwMode="auto">
          <a:xfrm>
            <a:off x="609600" y="3276600"/>
            <a:ext cx="2209800" cy="2057400"/>
          </a:xfrm>
          <a:prstGeom prst="rect">
            <a:avLst/>
          </a:prstGeom>
          <a:noFill/>
          <a:ln w="76200">
            <a:noFill/>
            <a:miter lim="800000"/>
            <a:headEnd/>
            <a:tailEnd/>
          </a:ln>
          <a:effectLst/>
        </p:spPr>
      </p:pic>
      <p:grpSp>
        <p:nvGrpSpPr>
          <p:cNvPr id="2" name="Group 11"/>
          <p:cNvGrpSpPr>
            <a:grpSpLocks/>
          </p:cNvGrpSpPr>
          <p:nvPr/>
        </p:nvGrpSpPr>
        <p:grpSpPr bwMode="auto">
          <a:xfrm>
            <a:off x="228600" y="762000"/>
            <a:ext cx="3192463" cy="2616200"/>
            <a:chOff x="144" y="768"/>
            <a:chExt cx="2011" cy="1648"/>
          </a:xfrm>
        </p:grpSpPr>
        <p:sp>
          <p:nvSpPr>
            <p:cNvPr id="134149" name="Rectangle 5"/>
            <p:cNvSpPr>
              <a:spLocks noChangeArrowheads="1"/>
            </p:cNvSpPr>
            <p:nvPr/>
          </p:nvSpPr>
          <p:spPr bwMode="auto">
            <a:xfrm>
              <a:off x="312" y="2160"/>
              <a:ext cx="1560" cy="256"/>
            </a:xfrm>
            <a:prstGeom prst="rect">
              <a:avLst/>
            </a:prstGeom>
            <a:solidFill>
              <a:srgbClr val="FFFFFF"/>
            </a:solidFill>
            <a:ln w="12700">
              <a:solidFill>
                <a:srgbClr val="000000"/>
              </a:solidFill>
              <a:miter lim="800000"/>
              <a:headEnd/>
              <a:tailEnd/>
            </a:ln>
            <a:effectLst/>
          </p:spPr>
          <p:txBody>
            <a:bodyPr wrap="none" lIns="90488" tIns="44450" rIns="90488" bIns="44450">
              <a:spAutoFit/>
            </a:bodyPr>
            <a:lstStyle/>
            <a:p>
              <a:r>
                <a:rPr lang="en-US" sz="2000">
                  <a:solidFill>
                    <a:schemeClr val="bg1"/>
                  </a:solidFill>
                </a:rPr>
                <a:t>Everhart et al., 1972</a:t>
              </a:r>
            </a:p>
          </p:txBody>
        </p:sp>
        <p:sp>
          <p:nvSpPr>
            <p:cNvPr id="134151" name="Line 7"/>
            <p:cNvSpPr>
              <a:spLocks noChangeShapeType="1"/>
            </p:cNvSpPr>
            <p:nvPr/>
          </p:nvSpPr>
          <p:spPr bwMode="auto">
            <a:xfrm flipV="1">
              <a:off x="2155" y="1480"/>
              <a:ext cx="0" cy="256"/>
            </a:xfrm>
            <a:prstGeom prst="line">
              <a:avLst/>
            </a:prstGeom>
            <a:noFill/>
            <a:ln w="25400">
              <a:solidFill>
                <a:schemeClr val="tx1"/>
              </a:solidFill>
              <a:round/>
              <a:headEnd/>
              <a:tailEnd type="triangle" w="med" len="med"/>
            </a:ln>
            <a:effectLst/>
          </p:spPr>
          <p:txBody>
            <a:bodyPr wrap="none" anchor="ctr"/>
            <a:lstStyle/>
            <a:p>
              <a:endParaRPr lang="en-US"/>
            </a:p>
          </p:txBody>
        </p:sp>
        <p:sp>
          <p:nvSpPr>
            <p:cNvPr id="134154" name="Rectangle 10"/>
            <p:cNvSpPr>
              <a:spLocks noChangeArrowheads="1"/>
            </p:cNvSpPr>
            <p:nvPr/>
          </p:nvSpPr>
          <p:spPr bwMode="auto">
            <a:xfrm>
              <a:off x="144" y="768"/>
              <a:ext cx="1920" cy="1440"/>
            </a:xfrm>
            <a:prstGeom prst="rect">
              <a:avLst/>
            </a:prstGeom>
            <a:solidFill>
              <a:srgbClr val="FFFFFF"/>
            </a:solidFill>
            <a:ln w="12700">
              <a:solidFill>
                <a:srgbClr val="000000"/>
              </a:solidFill>
              <a:miter lim="800000"/>
              <a:headEnd type="none" w="sm" len="sm"/>
              <a:tailEnd type="none" w="sm" len="sm"/>
            </a:ln>
            <a:effectLst/>
          </p:spPr>
          <p:txBody>
            <a:bodyPr wrap="none" anchor="ctr"/>
            <a:lstStyle/>
            <a:p>
              <a:endParaRPr lang="en-US"/>
            </a:p>
          </p:txBody>
        </p:sp>
        <p:pic>
          <p:nvPicPr>
            <p:cNvPr id="134148" name="Picture 4"/>
            <p:cNvPicPr>
              <a:picLocks noChangeArrowheads="1"/>
            </p:cNvPicPr>
            <p:nvPr/>
          </p:nvPicPr>
          <p:blipFill>
            <a:blip r:embed="rId4" cstate="print"/>
            <a:srcRect/>
            <a:stretch>
              <a:fillRect/>
            </a:stretch>
          </p:blipFill>
          <p:spPr bwMode="auto">
            <a:xfrm>
              <a:off x="192" y="816"/>
              <a:ext cx="1829" cy="1202"/>
            </a:xfrm>
            <a:prstGeom prst="rect">
              <a:avLst/>
            </a:prstGeom>
            <a:noFill/>
            <a:ln w="25400">
              <a:noFill/>
              <a:miter lim="800000"/>
              <a:headEnd/>
              <a:tailEnd/>
            </a:ln>
            <a:effectLst/>
          </p:spPr>
        </p:pic>
        <p:sp>
          <p:nvSpPr>
            <p:cNvPr id="134152" name="Line 8"/>
            <p:cNvSpPr>
              <a:spLocks noChangeShapeType="1"/>
            </p:cNvSpPr>
            <p:nvPr/>
          </p:nvSpPr>
          <p:spPr bwMode="auto">
            <a:xfrm>
              <a:off x="1680" y="1440"/>
              <a:ext cx="0" cy="480"/>
            </a:xfrm>
            <a:prstGeom prst="line">
              <a:avLst/>
            </a:prstGeom>
            <a:noFill/>
            <a:ln w="38100">
              <a:solidFill>
                <a:srgbClr val="00FF00"/>
              </a:solidFill>
              <a:round/>
              <a:headEnd/>
              <a:tailEnd type="triangle" w="med" len="med"/>
            </a:ln>
            <a:effectLst/>
          </p:spPr>
          <p:txBody>
            <a:bodyPr wrap="none" anchor="ctr"/>
            <a:lstStyle/>
            <a:p>
              <a:endParaRPr lang="en-US"/>
            </a:p>
          </p:txBody>
        </p:sp>
        <p:sp useBgFill="1">
          <p:nvSpPr>
            <p:cNvPr id="134150" name="Rectangle 6"/>
            <p:cNvSpPr>
              <a:spLocks noChangeArrowheads="1"/>
            </p:cNvSpPr>
            <p:nvPr/>
          </p:nvSpPr>
          <p:spPr bwMode="auto">
            <a:xfrm>
              <a:off x="1440" y="1968"/>
              <a:ext cx="445" cy="229"/>
            </a:xfrm>
            <a:prstGeom prst="rect">
              <a:avLst/>
            </a:prstGeom>
            <a:ln w="50800">
              <a:noFill/>
              <a:miter lim="800000"/>
              <a:headEnd/>
              <a:tailEnd/>
            </a:ln>
            <a:effectLst/>
          </p:spPr>
          <p:txBody>
            <a:bodyPr wrap="none" lIns="90488" tIns="44450" rIns="90488" bIns="44450">
              <a:spAutoFit/>
            </a:bodyPr>
            <a:lstStyle/>
            <a:p>
              <a:r>
                <a:rPr lang="en-US" sz="1800" b="1">
                  <a:solidFill>
                    <a:schemeClr val="bg1"/>
                  </a:solidFill>
                </a:rPr>
                <a:t>5 </a:t>
              </a:r>
              <a:r>
                <a:rPr lang="en-US" sz="1800" b="1">
                  <a:solidFill>
                    <a:schemeClr val="bg1"/>
                  </a:solidFill>
                  <a:latin typeface="Symbol" pitchFamily="18" charset="2"/>
                </a:rPr>
                <a:t></a:t>
              </a:r>
              <a:r>
                <a:rPr lang="en-US" sz="1800" b="1">
                  <a:solidFill>
                    <a:schemeClr val="bg1"/>
                  </a:solidFill>
                </a:rPr>
                <a:t>m</a:t>
              </a:r>
            </a:p>
          </p:txBody>
        </p:sp>
      </p:grpSp>
      <p:sp>
        <p:nvSpPr>
          <p:cNvPr id="134156" name="Rectangle 12"/>
          <p:cNvSpPr>
            <a:spLocks noChangeArrowheads="1"/>
          </p:cNvSpPr>
          <p:nvPr/>
        </p:nvSpPr>
        <p:spPr bwMode="auto">
          <a:xfrm>
            <a:off x="5029200" y="3733800"/>
            <a:ext cx="3270250" cy="1016000"/>
          </a:xfrm>
          <a:prstGeom prst="rect">
            <a:avLst/>
          </a:prstGeom>
          <a:solidFill>
            <a:srgbClr val="FFFFFF"/>
          </a:solidFill>
          <a:ln w="12700">
            <a:solidFill>
              <a:srgbClr val="000000"/>
            </a:solidFill>
            <a:miter lim="800000"/>
            <a:headEnd/>
            <a:tailEnd/>
          </a:ln>
          <a:effectLst/>
        </p:spPr>
        <p:txBody>
          <a:bodyPr wrap="none" lIns="90488" tIns="44450" rIns="90488" bIns="44450">
            <a:spAutoFit/>
          </a:bodyPr>
          <a:lstStyle/>
          <a:p>
            <a:r>
              <a:rPr lang="en-US" sz="2000">
                <a:solidFill>
                  <a:schemeClr val="bg1"/>
                </a:solidFill>
              </a:rPr>
              <a:t>Casino:</a:t>
            </a:r>
            <a:br>
              <a:rPr lang="en-US" sz="2000">
                <a:solidFill>
                  <a:schemeClr val="bg1"/>
                </a:solidFill>
              </a:rPr>
            </a:br>
            <a:r>
              <a:rPr lang="en-US" sz="2000">
                <a:solidFill>
                  <a:schemeClr val="bg1"/>
                </a:solidFill>
              </a:rPr>
              <a:t>Energy deposition contours</a:t>
            </a:r>
            <a:br>
              <a:rPr lang="en-US" sz="2000">
                <a:solidFill>
                  <a:schemeClr val="bg1"/>
                </a:solidFill>
              </a:rPr>
            </a:br>
            <a:r>
              <a:rPr lang="en-US" sz="2000">
                <a:solidFill>
                  <a:schemeClr val="bg1"/>
                </a:solidFill>
              </a:rPr>
              <a:t>5-90% in Fe</a:t>
            </a:r>
            <a:r>
              <a:rPr lang="en-US" sz="2000" baseline="-25000">
                <a:solidFill>
                  <a:schemeClr val="bg1"/>
                </a:solidFill>
              </a:rPr>
              <a:t>3</a:t>
            </a:r>
            <a:r>
              <a:rPr lang="en-US" sz="2000">
                <a:solidFill>
                  <a:schemeClr val="bg1"/>
                </a:solidFill>
              </a:rPr>
              <a:t>C at 15keV</a:t>
            </a:r>
            <a:endParaRPr lang="en-US" sz="2000" baseline="30000">
              <a:solidFill>
                <a:schemeClr val="bg1"/>
              </a:solidFill>
            </a:endParaRPr>
          </a:p>
        </p:txBody>
      </p:sp>
      <p:sp>
        <p:nvSpPr>
          <p:cNvPr id="134158" name="Rectangle 14"/>
          <p:cNvSpPr>
            <a:spLocks noChangeArrowheads="1"/>
          </p:cNvSpPr>
          <p:nvPr/>
        </p:nvSpPr>
        <p:spPr bwMode="auto">
          <a:xfrm>
            <a:off x="304800" y="5410200"/>
            <a:ext cx="3254375" cy="1016000"/>
          </a:xfrm>
          <a:prstGeom prst="rect">
            <a:avLst/>
          </a:prstGeom>
          <a:solidFill>
            <a:srgbClr val="FFFFFF"/>
          </a:solidFill>
          <a:ln w="12700">
            <a:solidFill>
              <a:srgbClr val="000000"/>
            </a:solidFill>
            <a:miter lim="800000"/>
            <a:headEnd/>
            <a:tailEnd/>
          </a:ln>
          <a:effectLst/>
        </p:spPr>
        <p:txBody>
          <a:bodyPr wrap="none" lIns="90488" tIns="44450" rIns="90488" bIns="44450">
            <a:spAutoFit/>
          </a:bodyPr>
          <a:lstStyle/>
          <a:p>
            <a:r>
              <a:rPr lang="en-US" sz="2000">
                <a:solidFill>
                  <a:schemeClr val="bg1"/>
                </a:solidFill>
              </a:rPr>
              <a:t>Energy deposition per mm</a:t>
            </a:r>
            <a:br>
              <a:rPr lang="en-US" sz="2000">
                <a:solidFill>
                  <a:schemeClr val="bg1"/>
                </a:solidFill>
              </a:rPr>
            </a:br>
            <a:r>
              <a:rPr lang="en-US" sz="2000">
                <a:solidFill>
                  <a:schemeClr val="bg1"/>
                </a:solidFill>
              </a:rPr>
              <a:t>PMMA e</a:t>
            </a:r>
            <a:r>
              <a:rPr lang="en-US" sz="2000" baseline="30000">
                <a:solidFill>
                  <a:schemeClr val="bg1"/>
                </a:solidFill>
              </a:rPr>
              <a:t>-</a:t>
            </a:r>
            <a:r>
              <a:rPr lang="en-US" sz="2000">
                <a:solidFill>
                  <a:schemeClr val="bg1"/>
                </a:solidFill>
              </a:rPr>
              <a:t> dose with etching</a:t>
            </a:r>
            <a:br>
              <a:rPr lang="en-US" sz="2000">
                <a:solidFill>
                  <a:schemeClr val="bg1"/>
                </a:solidFill>
              </a:rPr>
            </a:br>
            <a:r>
              <a:rPr lang="en-US" sz="2000">
                <a:solidFill>
                  <a:schemeClr val="bg1"/>
                </a:solidFill>
              </a:rPr>
              <a:t>to reveal scattering volume</a:t>
            </a:r>
            <a:endParaRPr lang="en-US" sz="2000" baseline="30000">
              <a:solidFill>
                <a:schemeClr val="bg1"/>
              </a:solidFill>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Footer Placeholder 2"/>
          <p:cNvSpPr>
            <a:spLocks noGrp="1"/>
          </p:cNvSpPr>
          <p:nvPr>
            <p:ph type="ftr" sz="quarter" idx="10"/>
          </p:nvPr>
        </p:nvSpPr>
        <p:spPr/>
        <p:txBody>
          <a:bodyPr/>
          <a:lstStyle/>
          <a:p>
            <a:r>
              <a:rPr lang="en-US" smtClean="0"/>
              <a:t>Carpenter EPMA Overview 2013</a:t>
            </a:r>
            <a:endParaRPr lang="en-US"/>
          </a:p>
        </p:txBody>
      </p:sp>
      <p:sp>
        <p:nvSpPr>
          <p:cNvPr id="91139" name="Slide Number Placeholder 3"/>
          <p:cNvSpPr>
            <a:spLocks noGrp="1"/>
          </p:cNvSpPr>
          <p:nvPr>
            <p:ph type="sldNum" sz="quarter" idx="11"/>
          </p:nvPr>
        </p:nvSpPr>
        <p:spPr/>
        <p:txBody>
          <a:bodyPr/>
          <a:lstStyle/>
          <a:p>
            <a:fld id="{12E8F24F-CB16-43B0-A1EE-DD227113B24B}" type="slidenum">
              <a:rPr lang="en-US"/>
              <a:pPr/>
              <a:t>37</a:t>
            </a:fld>
            <a:endParaRPr lang="en-US"/>
          </a:p>
        </p:txBody>
      </p:sp>
      <p:pic>
        <p:nvPicPr>
          <p:cNvPr id="91140" name="Picture 2"/>
          <p:cNvPicPr>
            <a:picLocks noChangeAspect="1" noChangeArrowheads="1"/>
          </p:cNvPicPr>
          <p:nvPr/>
        </p:nvPicPr>
        <p:blipFill>
          <a:blip r:embed="rId2" cstate="print">
            <a:lum bright="-8000" contrast="26000"/>
          </a:blip>
          <a:srcRect/>
          <a:stretch>
            <a:fillRect/>
          </a:stretch>
        </p:blipFill>
        <p:spPr bwMode="auto">
          <a:xfrm>
            <a:off x="1676401" y="1143001"/>
            <a:ext cx="5791200" cy="3702050"/>
          </a:xfrm>
          <a:prstGeom prst="rect">
            <a:avLst/>
          </a:prstGeom>
          <a:noFill/>
          <a:ln w="28575">
            <a:solidFill>
              <a:schemeClr val="accent2"/>
            </a:solidFill>
            <a:miter lim="800000"/>
            <a:headEnd/>
            <a:tailEnd/>
          </a:ln>
        </p:spPr>
      </p:pic>
      <p:sp>
        <p:nvSpPr>
          <p:cNvPr id="91141" name="Rectangle 3"/>
          <p:cNvSpPr>
            <a:spLocks noGrp="1" noChangeArrowheads="1"/>
          </p:cNvSpPr>
          <p:nvPr>
            <p:ph type="title"/>
          </p:nvPr>
        </p:nvSpPr>
        <p:spPr>
          <a:xfrm>
            <a:off x="527050" y="179388"/>
            <a:ext cx="8310563" cy="314325"/>
          </a:xfrm>
        </p:spPr>
        <p:txBody>
          <a:bodyPr/>
          <a:lstStyle/>
          <a:p>
            <a:r>
              <a:rPr lang="en-US" smtClean="0"/>
              <a:t>Range of Characteristic X-ray Production</a:t>
            </a:r>
          </a:p>
        </p:txBody>
      </p:sp>
      <p:sp>
        <p:nvSpPr>
          <p:cNvPr id="91142" name="Text Box 4"/>
          <p:cNvSpPr txBox="1">
            <a:spLocks noChangeArrowheads="1"/>
          </p:cNvSpPr>
          <p:nvPr/>
        </p:nvSpPr>
        <p:spPr bwMode="auto">
          <a:xfrm>
            <a:off x="2057401" y="914400"/>
            <a:ext cx="5067832" cy="467346"/>
          </a:xfrm>
          <a:prstGeom prst="rect">
            <a:avLst/>
          </a:prstGeom>
          <a:solidFill>
            <a:schemeClr val="tx1"/>
          </a:solidFill>
          <a:ln w="12700">
            <a:solidFill>
              <a:schemeClr val="accent2"/>
            </a:solidFill>
            <a:miter lim="800000"/>
            <a:headEnd/>
            <a:tailEnd/>
          </a:ln>
        </p:spPr>
        <p:txBody>
          <a:bodyPr wrap="none" lIns="92067" tIns="46035" rIns="92067" bIns="46035">
            <a:spAutoFit/>
          </a:bodyPr>
          <a:lstStyle/>
          <a:p>
            <a:pPr>
              <a:spcBef>
                <a:spcPct val="20000"/>
              </a:spcBef>
              <a:buClr>
                <a:schemeClr val="tx2"/>
              </a:buClr>
              <a:buSzPct val="75000"/>
              <a:buFont typeface="Monotype Sorts" pitchFamily="2" charset="2"/>
              <a:buNone/>
            </a:pPr>
            <a:r>
              <a:rPr lang="en-US">
                <a:solidFill>
                  <a:schemeClr val="bg1"/>
                </a:solidFill>
                <a:latin typeface="Times New Roman" pitchFamily="18" charset="0"/>
              </a:rPr>
              <a:t>X-ray generation range in Al-Cu alloys</a:t>
            </a:r>
          </a:p>
        </p:txBody>
      </p:sp>
      <p:sp>
        <p:nvSpPr>
          <p:cNvPr id="91143" name="Text Box 5"/>
          <p:cNvSpPr txBox="1">
            <a:spLocks noChangeArrowheads="1"/>
          </p:cNvSpPr>
          <p:nvPr/>
        </p:nvSpPr>
        <p:spPr bwMode="auto">
          <a:xfrm>
            <a:off x="609601" y="1600200"/>
            <a:ext cx="2106586" cy="677745"/>
          </a:xfrm>
          <a:prstGeom prst="rect">
            <a:avLst/>
          </a:prstGeom>
          <a:solidFill>
            <a:schemeClr val="tx1"/>
          </a:solidFill>
          <a:ln w="12700">
            <a:solidFill>
              <a:schemeClr val="accent2"/>
            </a:solidFill>
            <a:miter lim="800000"/>
            <a:headEnd/>
            <a:tailEnd/>
          </a:ln>
        </p:spPr>
        <p:txBody>
          <a:bodyPr wrap="none" lIns="92067" tIns="46035" rIns="92067" bIns="46035">
            <a:spAutoFit/>
          </a:bodyPr>
          <a:lstStyle/>
          <a:p>
            <a:pPr>
              <a:spcBef>
                <a:spcPct val="20000"/>
              </a:spcBef>
              <a:buClr>
                <a:schemeClr val="tx2"/>
              </a:buClr>
              <a:buSzPct val="75000"/>
              <a:buFont typeface="Monotype Sorts" pitchFamily="2" charset="2"/>
              <a:buNone/>
            </a:pPr>
            <a:r>
              <a:rPr lang="en-US" sz="2000" dirty="0">
                <a:solidFill>
                  <a:schemeClr val="bg1"/>
                </a:solidFill>
                <a:latin typeface="Times New Roman" pitchFamily="18" charset="0"/>
              </a:rPr>
              <a:t>Al-rich </a:t>
            </a:r>
            <a:r>
              <a:rPr lang="en-US" sz="2000" dirty="0" err="1">
                <a:solidFill>
                  <a:schemeClr val="bg1"/>
                </a:solidFill>
                <a:latin typeface="Times New Roman" pitchFamily="18" charset="0"/>
              </a:rPr>
              <a:t>AlCu</a:t>
            </a:r>
            <a:r>
              <a:rPr lang="en-US" sz="2000" dirty="0">
                <a:solidFill>
                  <a:schemeClr val="bg1"/>
                </a:solidFill>
                <a:latin typeface="Times New Roman" pitchFamily="18" charset="0"/>
              </a:rPr>
              <a:t> alloy</a:t>
            </a:r>
            <a:r>
              <a:rPr lang="en-US" dirty="0">
                <a:solidFill>
                  <a:schemeClr val="bg1"/>
                </a:solidFill>
                <a:latin typeface="Times New Roman" pitchFamily="18" charset="0"/>
              </a:rPr>
              <a:t/>
            </a:r>
            <a:br>
              <a:rPr lang="en-US" dirty="0">
                <a:solidFill>
                  <a:schemeClr val="bg1"/>
                </a:solidFill>
                <a:latin typeface="Times New Roman" pitchFamily="18" charset="0"/>
              </a:rPr>
            </a:br>
            <a:r>
              <a:rPr lang="en-US" sz="1800" dirty="0">
                <a:solidFill>
                  <a:schemeClr val="bg1"/>
                </a:solidFill>
                <a:latin typeface="Times New Roman" pitchFamily="18" charset="0"/>
              </a:rPr>
              <a:t>Density 3 g/cm</a:t>
            </a:r>
            <a:r>
              <a:rPr lang="en-US" sz="1800" baseline="30000" dirty="0">
                <a:solidFill>
                  <a:schemeClr val="bg1"/>
                </a:solidFill>
                <a:latin typeface="Times New Roman" pitchFamily="18" charset="0"/>
              </a:rPr>
              <a:t>2</a:t>
            </a:r>
            <a:endParaRPr lang="en-US" sz="1800" dirty="0">
              <a:solidFill>
                <a:schemeClr val="bg1"/>
              </a:solidFill>
              <a:latin typeface="Times New Roman" pitchFamily="18" charset="0"/>
            </a:endParaRPr>
          </a:p>
        </p:txBody>
      </p:sp>
      <p:sp>
        <p:nvSpPr>
          <p:cNvPr id="91144" name="Text Box 6"/>
          <p:cNvSpPr txBox="1">
            <a:spLocks noChangeArrowheads="1"/>
          </p:cNvSpPr>
          <p:nvPr/>
        </p:nvSpPr>
        <p:spPr bwMode="auto">
          <a:xfrm>
            <a:off x="6324600" y="1524000"/>
            <a:ext cx="2149868" cy="677745"/>
          </a:xfrm>
          <a:prstGeom prst="rect">
            <a:avLst/>
          </a:prstGeom>
          <a:solidFill>
            <a:schemeClr val="tx1"/>
          </a:solidFill>
          <a:ln w="12700">
            <a:solidFill>
              <a:schemeClr val="accent2"/>
            </a:solidFill>
            <a:miter lim="800000"/>
            <a:headEnd/>
            <a:tailEnd/>
          </a:ln>
        </p:spPr>
        <p:txBody>
          <a:bodyPr wrap="none" lIns="92067" tIns="46035" rIns="92067" bIns="46035">
            <a:spAutoFit/>
          </a:bodyPr>
          <a:lstStyle/>
          <a:p>
            <a:pPr>
              <a:spcBef>
                <a:spcPct val="20000"/>
              </a:spcBef>
              <a:buClr>
                <a:schemeClr val="tx2"/>
              </a:buClr>
              <a:buSzPct val="75000"/>
              <a:buFont typeface="Monotype Sorts" pitchFamily="2" charset="2"/>
              <a:buNone/>
            </a:pPr>
            <a:r>
              <a:rPr lang="en-US" sz="2000" dirty="0">
                <a:solidFill>
                  <a:schemeClr val="bg1"/>
                </a:solidFill>
                <a:latin typeface="Times New Roman" pitchFamily="18" charset="0"/>
              </a:rPr>
              <a:t>Cu-rich </a:t>
            </a:r>
            <a:r>
              <a:rPr lang="en-US" sz="2000" dirty="0" err="1">
                <a:solidFill>
                  <a:schemeClr val="bg1"/>
                </a:solidFill>
                <a:latin typeface="Times New Roman" pitchFamily="18" charset="0"/>
              </a:rPr>
              <a:t>AlCu</a:t>
            </a:r>
            <a:r>
              <a:rPr lang="en-US" sz="2000" dirty="0">
                <a:solidFill>
                  <a:schemeClr val="bg1"/>
                </a:solidFill>
                <a:latin typeface="Times New Roman" pitchFamily="18" charset="0"/>
              </a:rPr>
              <a:t> alloy</a:t>
            </a:r>
            <a:r>
              <a:rPr lang="en-US" dirty="0">
                <a:solidFill>
                  <a:schemeClr val="bg1"/>
                </a:solidFill>
                <a:latin typeface="Times New Roman" pitchFamily="18" charset="0"/>
              </a:rPr>
              <a:t/>
            </a:r>
            <a:br>
              <a:rPr lang="en-US" dirty="0">
                <a:solidFill>
                  <a:schemeClr val="bg1"/>
                </a:solidFill>
                <a:latin typeface="Times New Roman" pitchFamily="18" charset="0"/>
              </a:rPr>
            </a:br>
            <a:r>
              <a:rPr lang="en-US" sz="1800" dirty="0">
                <a:solidFill>
                  <a:schemeClr val="bg1"/>
                </a:solidFill>
                <a:latin typeface="Times New Roman" pitchFamily="18" charset="0"/>
              </a:rPr>
              <a:t>Density 10 g/cm</a:t>
            </a:r>
            <a:r>
              <a:rPr lang="en-US" sz="1800" baseline="30000" dirty="0">
                <a:solidFill>
                  <a:schemeClr val="bg1"/>
                </a:solidFill>
                <a:latin typeface="Times New Roman" pitchFamily="18" charset="0"/>
              </a:rPr>
              <a:t>2</a:t>
            </a:r>
          </a:p>
        </p:txBody>
      </p:sp>
      <p:sp>
        <p:nvSpPr>
          <p:cNvPr id="91145" name="Text Box 7"/>
          <p:cNvSpPr txBox="1">
            <a:spLocks noChangeArrowheads="1"/>
          </p:cNvSpPr>
          <p:nvPr/>
        </p:nvSpPr>
        <p:spPr bwMode="auto">
          <a:xfrm>
            <a:off x="1524000" y="4876801"/>
            <a:ext cx="6494744" cy="841742"/>
          </a:xfrm>
          <a:prstGeom prst="rect">
            <a:avLst/>
          </a:prstGeom>
          <a:solidFill>
            <a:schemeClr val="tx1"/>
          </a:solidFill>
          <a:ln w="12700">
            <a:solidFill>
              <a:schemeClr val="accent2"/>
            </a:solidFill>
            <a:miter lim="800000"/>
            <a:headEnd/>
            <a:tailEnd/>
          </a:ln>
        </p:spPr>
        <p:txBody>
          <a:bodyPr wrap="none" lIns="92067" tIns="46035" rIns="92067" bIns="46035">
            <a:spAutoFit/>
          </a:bodyPr>
          <a:lstStyle/>
          <a:p>
            <a:pPr>
              <a:spcBef>
                <a:spcPct val="20000"/>
              </a:spcBef>
              <a:buClr>
                <a:schemeClr val="tx2"/>
              </a:buClr>
              <a:buSzPct val="75000"/>
              <a:buFont typeface="Monotype Sorts" pitchFamily="2" charset="2"/>
              <a:buNone/>
            </a:pPr>
            <a:r>
              <a:rPr lang="en-US" dirty="0">
                <a:solidFill>
                  <a:schemeClr val="bg1"/>
                </a:solidFill>
                <a:latin typeface="Times New Roman" pitchFamily="18" charset="0"/>
              </a:rPr>
              <a:t>The depth distribution of primary x-ray generation</a:t>
            </a:r>
            <a:br>
              <a:rPr lang="en-US" dirty="0">
                <a:solidFill>
                  <a:schemeClr val="bg1"/>
                </a:solidFill>
                <a:latin typeface="Times New Roman" pitchFamily="18" charset="0"/>
              </a:rPr>
            </a:br>
            <a:r>
              <a:rPr lang="en-US" dirty="0">
                <a:solidFill>
                  <a:schemeClr val="bg1"/>
                </a:solidFill>
                <a:latin typeface="Times New Roman" pitchFamily="18" charset="0"/>
              </a:rPr>
              <a:t>is dependent on the sample </a:t>
            </a:r>
            <a:r>
              <a:rPr lang="en-US" dirty="0" smtClean="0">
                <a:solidFill>
                  <a:schemeClr val="bg1"/>
                </a:solidFill>
                <a:latin typeface="Times New Roman" pitchFamily="18" charset="0"/>
              </a:rPr>
              <a:t>composition</a:t>
            </a:r>
            <a:endParaRPr lang="en-US" baseline="30000" dirty="0">
              <a:solidFill>
                <a:schemeClr val="bg1"/>
              </a:solidFill>
              <a:latin typeface="Times New Roman" pitchFamily="18"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3"/>
          <p:cNvSpPr>
            <a:spLocks noGrp="1"/>
          </p:cNvSpPr>
          <p:nvPr>
            <p:ph type="ftr" sz="quarter" idx="10"/>
          </p:nvPr>
        </p:nvSpPr>
        <p:spPr/>
        <p:txBody>
          <a:bodyPr/>
          <a:lstStyle/>
          <a:p>
            <a:r>
              <a:rPr lang="en-US" smtClean="0"/>
              <a:t>Carpenter EPMA Overview 2013</a:t>
            </a:r>
            <a:endParaRPr lang="en-US"/>
          </a:p>
        </p:txBody>
      </p:sp>
      <p:sp>
        <p:nvSpPr>
          <p:cNvPr id="63491" name="Slide Number Placeholder 4"/>
          <p:cNvSpPr>
            <a:spLocks noGrp="1"/>
          </p:cNvSpPr>
          <p:nvPr>
            <p:ph type="sldNum" sz="quarter" idx="11"/>
          </p:nvPr>
        </p:nvSpPr>
        <p:spPr/>
        <p:txBody>
          <a:bodyPr/>
          <a:lstStyle/>
          <a:p>
            <a:fld id="{2C1CA4EA-E287-4DF2-B0B6-5056BBBF4F2E}" type="slidenum">
              <a:rPr lang="en-US"/>
              <a:pPr/>
              <a:t>38</a:t>
            </a:fld>
            <a:endParaRPr lang="en-US"/>
          </a:p>
        </p:txBody>
      </p:sp>
      <p:sp>
        <p:nvSpPr>
          <p:cNvPr id="63492" name="Rectangle 2"/>
          <p:cNvSpPr>
            <a:spLocks noGrp="1" noChangeArrowheads="1"/>
          </p:cNvSpPr>
          <p:nvPr>
            <p:ph type="title"/>
          </p:nvPr>
        </p:nvSpPr>
        <p:spPr/>
        <p:txBody>
          <a:bodyPr/>
          <a:lstStyle/>
          <a:p>
            <a:r>
              <a:rPr lang="en-US" smtClean="0"/>
              <a:t>Contrast Mechanism</a:t>
            </a:r>
          </a:p>
        </p:txBody>
      </p:sp>
      <p:sp>
        <p:nvSpPr>
          <p:cNvPr id="63493" name="Rectangle 3"/>
          <p:cNvSpPr>
            <a:spLocks noGrp="1" noChangeArrowheads="1"/>
          </p:cNvSpPr>
          <p:nvPr>
            <p:ph type="body" idx="1"/>
          </p:nvPr>
        </p:nvSpPr>
        <p:spPr>
          <a:xfrm>
            <a:off x="677864" y="1447800"/>
            <a:ext cx="7848600" cy="4686300"/>
          </a:xfrm>
        </p:spPr>
        <p:txBody>
          <a:bodyPr/>
          <a:lstStyle/>
          <a:p>
            <a:r>
              <a:rPr lang="en-US" smtClean="0"/>
              <a:t>Changes in the signal(s) (“Contrast”) collected at different points in the image convey information about specimen characteristics.</a:t>
            </a:r>
          </a:p>
          <a:p>
            <a:r>
              <a:rPr lang="en-US" smtClean="0"/>
              <a:t>Whenever a signal changes in a </a:t>
            </a:r>
            <a:r>
              <a:rPr lang="en-US" u="sng" smtClean="0"/>
              <a:t>predictable</a:t>
            </a:r>
            <a:r>
              <a:rPr lang="en-US" smtClean="0"/>
              <a:t> way as a function of specimen properties, we have the basis for a contrast mechanism.</a:t>
            </a:r>
          </a:p>
          <a:p>
            <a:r>
              <a:rPr lang="en-US" smtClean="0"/>
              <a:t>Example:</a:t>
            </a:r>
            <a:r>
              <a:rPr lang="en-US" smtClean="0">
                <a:latin typeface="Symbol" pitchFamily="18" charset="2"/>
              </a:rPr>
              <a:t></a:t>
            </a:r>
            <a:r>
              <a:rPr lang="en-US" smtClean="0"/>
              <a:t> vs. Z is monotonic and predictable.  This forms the basis for atomic number (compositional) contrast.</a:t>
            </a:r>
            <a:endParaRPr lang="en-US" smtClean="0">
              <a:solidFill>
                <a:srgbClr val="C0FEF9"/>
              </a:solidFill>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oter Placeholder 2"/>
          <p:cNvSpPr>
            <a:spLocks noGrp="1"/>
          </p:cNvSpPr>
          <p:nvPr>
            <p:ph type="ftr" sz="quarter" idx="10"/>
          </p:nvPr>
        </p:nvSpPr>
        <p:spPr/>
        <p:txBody>
          <a:bodyPr/>
          <a:lstStyle/>
          <a:p>
            <a:r>
              <a:rPr lang="en-US" smtClean="0"/>
              <a:t>Carpenter EPMA Overview 2013</a:t>
            </a:r>
            <a:endParaRPr lang="en-US"/>
          </a:p>
        </p:txBody>
      </p:sp>
      <p:sp>
        <p:nvSpPr>
          <p:cNvPr id="64515" name="Slide Number Placeholder 3"/>
          <p:cNvSpPr>
            <a:spLocks noGrp="1"/>
          </p:cNvSpPr>
          <p:nvPr>
            <p:ph type="sldNum" sz="quarter" idx="11"/>
          </p:nvPr>
        </p:nvSpPr>
        <p:spPr/>
        <p:txBody>
          <a:bodyPr/>
          <a:lstStyle/>
          <a:p>
            <a:fld id="{935229EB-6821-424A-A651-BA5AEE903EF8}" type="slidenum">
              <a:rPr lang="en-US"/>
              <a:pPr/>
              <a:t>39</a:t>
            </a:fld>
            <a:endParaRPr lang="en-US"/>
          </a:p>
        </p:txBody>
      </p:sp>
      <p:sp>
        <p:nvSpPr>
          <p:cNvPr id="64516" name="Rectangle 2"/>
          <p:cNvSpPr>
            <a:spLocks noGrp="1" noChangeArrowheads="1"/>
          </p:cNvSpPr>
          <p:nvPr>
            <p:ph type="title"/>
          </p:nvPr>
        </p:nvSpPr>
        <p:spPr>
          <a:xfrm>
            <a:off x="547689" y="179388"/>
            <a:ext cx="8289925" cy="449262"/>
          </a:xfrm>
          <a:noFill/>
        </p:spPr>
        <p:txBody>
          <a:bodyPr lIns="90480" tIns="44447" rIns="90480" bIns="44447" anchor="ctr"/>
          <a:lstStyle/>
          <a:p>
            <a:r>
              <a:rPr lang="en-US" smtClean="0"/>
              <a:t>Atomic Number Contrast</a:t>
            </a:r>
          </a:p>
        </p:txBody>
      </p:sp>
      <p:pic>
        <p:nvPicPr>
          <p:cNvPr id="64517" name="Picture 3"/>
          <p:cNvPicPr>
            <a:picLocks noChangeArrowheads="1"/>
          </p:cNvPicPr>
          <p:nvPr/>
        </p:nvPicPr>
        <p:blipFill>
          <a:blip r:embed="rId2" cstate="print"/>
          <a:srcRect/>
          <a:stretch>
            <a:fillRect/>
          </a:stretch>
        </p:blipFill>
        <p:spPr bwMode="auto">
          <a:xfrm>
            <a:off x="123826" y="1777999"/>
            <a:ext cx="2879725" cy="3238500"/>
          </a:xfrm>
          <a:prstGeom prst="rect">
            <a:avLst/>
          </a:prstGeom>
          <a:noFill/>
          <a:ln w="25400">
            <a:noFill/>
            <a:miter lim="800000"/>
            <a:headEnd/>
            <a:tailEnd/>
          </a:ln>
        </p:spPr>
      </p:pic>
      <p:pic>
        <p:nvPicPr>
          <p:cNvPr id="64518" name="Picture 4"/>
          <p:cNvPicPr>
            <a:picLocks noChangeArrowheads="1"/>
          </p:cNvPicPr>
          <p:nvPr/>
        </p:nvPicPr>
        <p:blipFill>
          <a:blip r:embed="rId3" cstate="print"/>
          <a:srcRect/>
          <a:stretch>
            <a:fillRect/>
          </a:stretch>
        </p:blipFill>
        <p:spPr bwMode="auto">
          <a:xfrm>
            <a:off x="3178176" y="1784350"/>
            <a:ext cx="2878138" cy="3238500"/>
          </a:xfrm>
          <a:prstGeom prst="rect">
            <a:avLst/>
          </a:prstGeom>
          <a:noFill/>
          <a:ln w="25400">
            <a:noFill/>
            <a:miter lim="800000"/>
            <a:headEnd/>
            <a:tailEnd/>
          </a:ln>
        </p:spPr>
      </p:pic>
      <p:sp>
        <p:nvSpPr>
          <p:cNvPr id="64519" name="Rectangle 5"/>
          <p:cNvSpPr>
            <a:spLocks noChangeArrowheads="1"/>
          </p:cNvSpPr>
          <p:nvPr/>
        </p:nvSpPr>
        <p:spPr bwMode="auto">
          <a:xfrm>
            <a:off x="381000" y="838201"/>
            <a:ext cx="2370827" cy="1074647"/>
          </a:xfrm>
          <a:prstGeom prst="rect">
            <a:avLst/>
          </a:prstGeom>
          <a:noFill/>
          <a:ln w="25400">
            <a:noFill/>
            <a:miter lim="800000"/>
            <a:headEnd/>
            <a:tailEnd/>
          </a:ln>
        </p:spPr>
        <p:txBody>
          <a:bodyPr wrap="none" lIns="90480" tIns="44447" rIns="90480" bIns="44447">
            <a:spAutoFit/>
          </a:bodyPr>
          <a:lstStyle/>
          <a:p>
            <a:r>
              <a:rPr lang="en-US" sz="3200" dirty="0">
                <a:solidFill>
                  <a:schemeClr val="accent2"/>
                </a:solidFill>
              </a:rPr>
              <a:t>Raney Ni-Al</a:t>
            </a:r>
            <a:br>
              <a:rPr lang="en-US" sz="3200" dirty="0">
                <a:solidFill>
                  <a:schemeClr val="accent2"/>
                </a:solidFill>
              </a:rPr>
            </a:br>
            <a:r>
              <a:rPr lang="en-US" sz="3200" dirty="0">
                <a:solidFill>
                  <a:schemeClr val="accent2"/>
                </a:solidFill>
              </a:rPr>
              <a:t>2 </a:t>
            </a:r>
            <a:r>
              <a:rPr lang="en-US" sz="3200" dirty="0" err="1">
                <a:solidFill>
                  <a:schemeClr val="accent2"/>
                </a:solidFill>
              </a:rPr>
              <a:t>NiAl</a:t>
            </a:r>
            <a:r>
              <a:rPr lang="en-US" sz="3200" dirty="0">
                <a:solidFill>
                  <a:schemeClr val="accent2"/>
                </a:solidFill>
              </a:rPr>
              <a:t>, Al</a:t>
            </a:r>
          </a:p>
        </p:txBody>
      </p:sp>
      <p:sp>
        <p:nvSpPr>
          <p:cNvPr id="64520" name="Line 6"/>
          <p:cNvSpPr>
            <a:spLocks noChangeShapeType="1"/>
          </p:cNvSpPr>
          <p:nvPr/>
        </p:nvSpPr>
        <p:spPr bwMode="auto">
          <a:xfrm>
            <a:off x="2014539" y="4438650"/>
            <a:ext cx="796924" cy="0"/>
          </a:xfrm>
          <a:prstGeom prst="line">
            <a:avLst/>
          </a:prstGeom>
          <a:noFill/>
          <a:ln w="38100">
            <a:solidFill>
              <a:srgbClr val="FC0128"/>
            </a:solidFill>
            <a:round/>
            <a:headEnd type="triangle" w="med" len="med"/>
            <a:tailEnd type="triangle" w="med" len="med"/>
          </a:ln>
        </p:spPr>
        <p:txBody>
          <a:bodyPr wrap="none" lIns="91432" tIns="45716" rIns="91432" bIns="45716" anchor="ctr"/>
          <a:lstStyle/>
          <a:p>
            <a:endParaRPr lang="en-US"/>
          </a:p>
        </p:txBody>
      </p:sp>
      <p:sp>
        <p:nvSpPr>
          <p:cNvPr id="64521" name="Rectangle 7"/>
          <p:cNvSpPr>
            <a:spLocks noChangeArrowheads="1"/>
          </p:cNvSpPr>
          <p:nvPr/>
        </p:nvSpPr>
        <p:spPr bwMode="auto">
          <a:xfrm>
            <a:off x="2019301" y="4557713"/>
            <a:ext cx="1073359" cy="464140"/>
          </a:xfrm>
          <a:prstGeom prst="rect">
            <a:avLst/>
          </a:prstGeom>
          <a:noFill/>
          <a:ln w="25400">
            <a:noFill/>
            <a:miter lim="800000"/>
            <a:headEnd/>
            <a:tailEnd/>
          </a:ln>
        </p:spPr>
        <p:txBody>
          <a:bodyPr wrap="none" lIns="90480" tIns="44447" rIns="90480" bIns="44447">
            <a:spAutoFit/>
          </a:bodyPr>
          <a:lstStyle/>
          <a:p>
            <a:r>
              <a:rPr lang="en-US" b="1">
                <a:solidFill>
                  <a:srgbClr val="FC0128"/>
                </a:solidFill>
              </a:rPr>
              <a:t>50 </a:t>
            </a:r>
            <a:r>
              <a:rPr lang="en-US" b="1">
                <a:solidFill>
                  <a:srgbClr val="FC0128"/>
                </a:solidFill>
                <a:latin typeface="Symbol" pitchFamily="18" charset="2"/>
              </a:rPr>
              <a:t></a:t>
            </a:r>
            <a:r>
              <a:rPr lang="en-US" b="1">
                <a:solidFill>
                  <a:srgbClr val="FC0128"/>
                </a:solidFill>
              </a:rPr>
              <a:t>m</a:t>
            </a:r>
          </a:p>
        </p:txBody>
      </p:sp>
      <p:sp>
        <p:nvSpPr>
          <p:cNvPr id="64522" name="Line 8"/>
          <p:cNvSpPr>
            <a:spLocks noChangeShapeType="1"/>
          </p:cNvSpPr>
          <p:nvPr/>
        </p:nvSpPr>
        <p:spPr bwMode="auto">
          <a:xfrm>
            <a:off x="5334001" y="4457701"/>
            <a:ext cx="576263" cy="0"/>
          </a:xfrm>
          <a:prstGeom prst="line">
            <a:avLst/>
          </a:prstGeom>
          <a:noFill/>
          <a:ln w="38100">
            <a:solidFill>
              <a:srgbClr val="FC0128"/>
            </a:solidFill>
            <a:round/>
            <a:headEnd type="triangle" w="med" len="med"/>
            <a:tailEnd type="triangle" w="med" len="med"/>
          </a:ln>
        </p:spPr>
        <p:txBody>
          <a:bodyPr wrap="none" lIns="91432" tIns="45716" rIns="91432" bIns="45716" anchor="ctr"/>
          <a:lstStyle/>
          <a:p>
            <a:endParaRPr lang="en-US"/>
          </a:p>
        </p:txBody>
      </p:sp>
      <p:sp>
        <p:nvSpPr>
          <p:cNvPr id="64523" name="Rectangle 9"/>
          <p:cNvSpPr>
            <a:spLocks noChangeArrowheads="1"/>
          </p:cNvSpPr>
          <p:nvPr/>
        </p:nvSpPr>
        <p:spPr bwMode="auto">
          <a:xfrm>
            <a:off x="5253039" y="4538663"/>
            <a:ext cx="900330" cy="464140"/>
          </a:xfrm>
          <a:prstGeom prst="rect">
            <a:avLst/>
          </a:prstGeom>
          <a:noFill/>
          <a:ln w="25400">
            <a:noFill/>
            <a:miter lim="800000"/>
            <a:headEnd/>
            <a:tailEnd/>
          </a:ln>
        </p:spPr>
        <p:txBody>
          <a:bodyPr wrap="none" lIns="90480" tIns="44447" rIns="90480" bIns="44447">
            <a:spAutoFit/>
          </a:bodyPr>
          <a:lstStyle/>
          <a:p>
            <a:r>
              <a:rPr lang="en-US" b="1">
                <a:solidFill>
                  <a:srgbClr val="FC0128"/>
                </a:solidFill>
              </a:rPr>
              <a:t>2 </a:t>
            </a:r>
            <a:r>
              <a:rPr lang="en-US" b="1">
                <a:solidFill>
                  <a:srgbClr val="FC0128"/>
                </a:solidFill>
                <a:latin typeface="Symbol" pitchFamily="18" charset="2"/>
              </a:rPr>
              <a:t></a:t>
            </a:r>
            <a:r>
              <a:rPr lang="en-US" b="1">
                <a:solidFill>
                  <a:srgbClr val="FC0128"/>
                </a:solidFill>
              </a:rPr>
              <a:t>m</a:t>
            </a:r>
          </a:p>
        </p:txBody>
      </p:sp>
      <p:sp>
        <p:nvSpPr>
          <p:cNvPr id="64524" name="Rectangle 10"/>
          <p:cNvSpPr>
            <a:spLocks noChangeArrowheads="1"/>
          </p:cNvSpPr>
          <p:nvPr/>
        </p:nvSpPr>
        <p:spPr bwMode="auto">
          <a:xfrm>
            <a:off x="3271839" y="1057276"/>
            <a:ext cx="2734708" cy="582205"/>
          </a:xfrm>
          <a:prstGeom prst="rect">
            <a:avLst/>
          </a:prstGeom>
          <a:noFill/>
          <a:ln w="25400">
            <a:noFill/>
            <a:miter lim="800000"/>
            <a:headEnd/>
            <a:tailEnd/>
          </a:ln>
        </p:spPr>
        <p:txBody>
          <a:bodyPr wrap="none" lIns="90480" tIns="44447" rIns="90480" bIns="44447">
            <a:spAutoFit/>
          </a:bodyPr>
          <a:lstStyle/>
          <a:p>
            <a:r>
              <a:rPr lang="en-US" sz="3200" dirty="0">
                <a:solidFill>
                  <a:schemeClr val="accent2"/>
                </a:solidFill>
              </a:rPr>
              <a:t>Al-Cu eutectic</a:t>
            </a:r>
          </a:p>
        </p:txBody>
      </p:sp>
      <p:pic>
        <p:nvPicPr>
          <p:cNvPr id="64525" name="Picture 11"/>
          <p:cNvPicPr>
            <a:picLocks noChangeArrowheads="1"/>
          </p:cNvPicPr>
          <p:nvPr/>
        </p:nvPicPr>
        <p:blipFill>
          <a:blip r:embed="rId4" cstate="print"/>
          <a:srcRect/>
          <a:stretch>
            <a:fillRect/>
          </a:stretch>
        </p:blipFill>
        <p:spPr bwMode="auto">
          <a:xfrm>
            <a:off x="6153150" y="1777999"/>
            <a:ext cx="2878138" cy="3238500"/>
          </a:xfrm>
          <a:prstGeom prst="rect">
            <a:avLst/>
          </a:prstGeom>
          <a:noFill/>
          <a:ln w="25400">
            <a:noFill/>
            <a:miter lim="800000"/>
            <a:headEnd/>
            <a:tailEnd/>
          </a:ln>
        </p:spPr>
      </p:pic>
      <p:sp>
        <p:nvSpPr>
          <p:cNvPr id="64526" name="Rectangle 12"/>
          <p:cNvSpPr>
            <a:spLocks noChangeArrowheads="1"/>
          </p:cNvSpPr>
          <p:nvPr/>
        </p:nvSpPr>
        <p:spPr bwMode="auto">
          <a:xfrm>
            <a:off x="6726238" y="1057276"/>
            <a:ext cx="1800158" cy="582205"/>
          </a:xfrm>
          <a:prstGeom prst="rect">
            <a:avLst/>
          </a:prstGeom>
          <a:noFill/>
          <a:ln w="25400">
            <a:noFill/>
            <a:miter lim="800000"/>
            <a:headEnd/>
            <a:tailEnd/>
          </a:ln>
        </p:spPr>
        <p:txBody>
          <a:bodyPr wrap="none" lIns="90480" tIns="44447" rIns="90480" bIns="44447">
            <a:spAutoFit/>
          </a:bodyPr>
          <a:lstStyle/>
          <a:p>
            <a:r>
              <a:rPr lang="en-US" sz="3200" dirty="0">
                <a:solidFill>
                  <a:schemeClr val="accent2"/>
                </a:solidFill>
              </a:rPr>
              <a:t>Obsidian</a:t>
            </a:r>
          </a:p>
        </p:txBody>
      </p:sp>
      <p:sp>
        <p:nvSpPr>
          <p:cNvPr id="64527" name="Line 13"/>
          <p:cNvSpPr>
            <a:spLocks noChangeShapeType="1"/>
          </p:cNvSpPr>
          <p:nvPr/>
        </p:nvSpPr>
        <p:spPr bwMode="auto">
          <a:xfrm>
            <a:off x="8145464" y="4495800"/>
            <a:ext cx="727075" cy="0"/>
          </a:xfrm>
          <a:prstGeom prst="line">
            <a:avLst/>
          </a:prstGeom>
          <a:noFill/>
          <a:ln w="38100">
            <a:solidFill>
              <a:schemeClr val="tx2"/>
            </a:solidFill>
            <a:round/>
            <a:headEnd type="triangle" w="med" len="med"/>
            <a:tailEnd type="triangle" w="med" len="med"/>
          </a:ln>
        </p:spPr>
        <p:txBody>
          <a:bodyPr wrap="none" lIns="91432" tIns="45716" rIns="91432" bIns="45716" anchor="ctr"/>
          <a:lstStyle/>
          <a:p>
            <a:endParaRPr lang="en-US"/>
          </a:p>
        </p:txBody>
      </p:sp>
      <p:sp>
        <p:nvSpPr>
          <p:cNvPr id="64528" name="Rectangle 14"/>
          <p:cNvSpPr>
            <a:spLocks noChangeArrowheads="1"/>
          </p:cNvSpPr>
          <p:nvPr/>
        </p:nvSpPr>
        <p:spPr bwMode="auto">
          <a:xfrm>
            <a:off x="8081964" y="4595813"/>
            <a:ext cx="1073359" cy="464140"/>
          </a:xfrm>
          <a:prstGeom prst="rect">
            <a:avLst/>
          </a:prstGeom>
          <a:noFill/>
          <a:ln w="25400">
            <a:noFill/>
            <a:miter lim="800000"/>
            <a:headEnd/>
            <a:tailEnd/>
          </a:ln>
        </p:spPr>
        <p:txBody>
          <a:bodyPr wrap="none" lIns="90480" tIns="44447" rIns="90480" bIns="44447">
            <a:spAutoFit/>
          </a:bodyPr>
          <a:lstStyle/>
          <a:p>
            <a:r>
              <a:rPr lang="en-US" b="1">
                <a:solidFill>
                  <a:schemeClr val="tx2"/>
                </a:solidFill>
              </a:rPr>
              <a:t>10 </a:t>
            </a:r>
            <a:r>
              <a:rPr lang="en-US" b="1">
                <a:solidFill>
                  <a:schemeClr val="tx2"/>
                </a:solidFill>
                <a:latin typeface="Symbol" pitchFamily="18" charset="2"/>
              </a:rPr>
              <a:t></a:t>
            </a:r>
            <a:r>
              <a:rPr lang="en-US" b="1">
                <a:solidFill>
                  <a:schemeClr val="tx2"/>
                </a:solidFill>
              </a:rPr>
              <a:t>m</a:t>
            </a:r>
          </a:p>
        </p:txBody>
      </p:sp>
      <p:sp>
        <p:nvSpPr>
          <p:cNvPr id="64529" name="Text Box 15"/>
          <p:cNvSpPr txBox="1">
            <a:spLocks noChangeArrowheads="1"/>
          </p:cNvSpPr>
          <p:nvPr/>
        </p:nvSpPr>
        <p:spPr bwMode="auto">
          <a:xfrm>
            <a:off x="152401" y="5105400"/>
            <a:ext cx="8839200" cy="1109664"/>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200" dirty="0">
                <a:solidFill>
                  <a:schemeClr val="bg1"/>
                </a:solidFill>
                <a:latin typeface="Times New Roman" pitchFamily="18" charset="0"/>
              </a:rPr>
              <a:t>Backscattered-electrons provide a rapid and simple means to image differences in chemistry in the sample, via the dependence on average atomic number.</a:t>
            </a:r>
          </a:p>
        </p:txBody>
      </p:sp>
      <p:sp>
        <p:nvSpPr>
          <p:cNvPr id="64530" name="Text Box 16"/>
          <p:cNvSpPr txBox="1">
            <a:spLocks noChangeArrowheads="1"/>
          </p:cNvSpPr>
          <p:nvPr/>
        </p:nvSpPr>
        <p:spPr bwMode="auto">
          <a:xfrm>
            <a:off x="3581400" y="2590801"/>
            <a:ext cx="583338" cy="466703"/>
          </a:xfrm>
          <a:prstGeom prst="rect">
            <a:avLst/>
          </a:prstGeom>
          <a:noFill/>
          <a:ln w="12700">
            <a:noFill/>
            <a:miter lim="800000"/>
            <a:headEnd type="none" w="sm" len="sm"/>
            <a:tailEnd type="none" w="sm" len="sm"/>
          </a:ln>
        </p:spPr>
        <p:txBody>
          <a:bodyPr wrap="none" lIns="91432" tIns="45716" rIns="91432" bIns="45716">
            <a:spAutoFit/>
          </a:bodyPr>
          <a:lstStyle/>
          <a:p>
            <a:r>
              <a:rPr lang="en-US">
                <a:solidFill>
                  <a:schemeClr val="bg1"/>
                </a:solidFill>
              </a:rPr>
              <a:t>Cu</a:t>
            </a:r>
          </a:p>
        </p:txBody>
      </p:sp>
      <p:sp>
        <p:nvSpPr>
          <p:cNvPr id="64531" name="Text Box 17"/>
          <p:cNvSpPr txBox="1">
            <a:spLocks noChangeArrowheads="1"/>
          </p:cNvSpPr>
          <p:nvPr/>
        </p:nvSpPr>
        <p:spPr bwMode="auto">
          <a:xfrm>
            <a:off x="3657601" y="3429000"/>
            <a:ext cx="462895" cy="466703"/>
          </a:xfrm>
          <a:prstGeom prst="rect">
            <a:avLst/>
          </a:prstGeom>
          <a:noFill/>
          <a:ln w="12700">
            <a:noFill/>
            <a:miter lim="800000"/>
            <a:headEnd type="none" w="sm" len="sm"/>
            <a:tailEnd type="none" w="sm" len="sm"/>
          </a:ln>
        </p:spPr>
        <p:txBody>
          <a:bodyPr wrap="none" lIns="91432" tIns="45716" rIns="91432" bIns="45716">
            <a:spAutoFit/>
          </a:bodyPr>
          <a:lstStyle/>
          <a:p>
            <a:r>
              <a:rPr lang="en-US"/>
              <a:t>Al</a:t>
            </a:r>
          </a:p>
        </p:txBody>
      </p:sp>
      <p:sp>
        <p:nvSpPr>
          <p:cNvPr id="64532" name="Text Box 18"/>
          <p:cNvSpPr txBox="1">
            <a:spLocks noChangeArrowheads="1"/>
          </p:cNvSpPr>
          <p:nvPr/>
        </p:nvSpPr>
        <p:spPr bwMode="auto">
          <a:xfrm>
            <a:off x="76201" y="2286000"/>
            <a:ext cx="1165225" cy="469900"/>
          </a:xfrm>
          <a:prstGeom prst="rect">
            <a:avLst/>
          </a:prstGeom>
          <a:solidFill>
            <a:schemeClr val="tx1">
              <a:alpha val="79999"/>
            </a:schemeClr>
          </a:solidFill>
          <a:ln w="12700">
            <a:solidFill>
              <a:schemeClr val="accent2"/>
            </a:solidFill>
            <a:miter lim="800000"/>
            <a:headEnd type="none" w="sm" len="sm"/>
            <a:tailEnd type="none" w="sm" len="sm"/>
          </a:ln>
        </p:spPr>
        <p:txBody>
          <a:bodyPr wrap="none" lIns="91432" tIns="45716" rIns="91432" bIns="45716">
            <a:spAutoFit/>
          </a:bodyPr>
          <a:lstStyle/>
          <a:p>
            <a:r>
              <a:rPr lang="en-US">
                <a:solidFill>
                  <a:schemeClr val="bg1"/>
                </a:solidFill>
              </a:rPr>
              <a:t>Ni-high</a:t>
            </a:r>
          </a:p>
        </p:txBody>
      </p:sp>
      <p:sp>
        <p:nvSpPr>
          <p:cNvPr id="64533" name="Line 19"/>
          <p:cNvSpPr>
            <a:spLocks noChangeShapeType="1"/>
          </p:cNvSpPr>
          <p:nvPr/>
        </p:nvSpPr>
        <p:spPr bwMode="auto">
          <a:xfrm>
            <a:off x="1219201" y="2590801"/>
            <a:ext cx="304800" cy="76200"/>
          </a:xfrm>
          <a:prstGeom prst="line">
            <a:avLst/>
          </a:prstGeom>
          <a:noFill/>
          <a:ln w="28575">
            <a:solidFill>
              <a:schemeClr val="bg1"/>
            </a:solidFill>
            <a:round/>
            <a:headEnd type="none" w="sm" len="sm"/>
            <a:tailEnd type="triangle" w="med" len="med"/>
          </a:ln>
        </p:spPr>
        <p:txBody>
          <a:bodyPr lIns="91432" tIns="45716" rIns="91432" bIns="45716"/>
          <a:lstStyle/>
          <a:p>
            <a:endParaRPr lang="en-US"/>
          </a:p>
        </p:txBody>
      </p:sp>
      <p:sp>
        <p:nvSpPr>
          <p:cNvPr id="64534" name="Text Box 20"/>
          <p:cNvSpPr txBox="1">
            <a:spLocks noChangeArrowheads="1"/>
          </p:cNvSpPr>
          <p:nvPr/>
        </p:nvSpPr>
        <p:spPr bwMode="auto">
          <a:xfrm>
            <a:off x="1066801" y="4495800"/>
            <a:ext cx="462895" cy="466703"/>
          </a:xfrm>
          <a:prstGeom prst="rect">
            <a:avLst/>
          </a:prstGeom>
          <a:noFill/>
          <a:ln w="12700">
            <a:noFill/>
            <a:miter lim="800000"/>
            <a:headEnd type="none" w="sm" len="sm"/>
            <a:tailEnd type="none" w="sm" len="sm"/>
          </a:ln>
        </p:spPr>
        <p:txBody>
          <a:bodyPr wrap="none" lIns="91432" tIns="45716" rIns="91432" bIns="45716">
            <a:spAutoFit/>
          </a:bodyPr>
          <a:lstStyle/>
          <a:p>
            <a:r>
              <a:rPr lang="en-US"/>
              <a:t>Al</a:t>
            </a:r>
          </a:p>
        </p:txBody>
      </p:sp>
      <p:sp>
        <p:nvSpPr>
          <p:cNvPr id="64535" name="Line 21"/>
          <p:cNvSpPr>
            <a:spLocks noChangeShapeType="1"/>
          </p:cNvSpPr>
          <p:nvPr/>
        </p:nvSpPr>
        <p:spPr bwMode="auto">
          <a:xfrm flipV="1">
            <a:off x="1524000" y="4191000"/>
            <a:ext cx="304800" cy="457200"/>
          </a:xfrm>
          <a:prstGeom prst="line">
            <a:avLst/>
          </a:prstGeom>
          <a:noFill/>
          <a:ln w="57150">
            <a:solidFill>
              <a:schemeClr val="hlink"/>
            </a:solidFill>
            <a:round/>
            <a:headEnd type="none" w="sm" len="sm"/>
            <a:tailEnd type="triangle" w="sm" len="sm"/>
          </a:ln>
        </p:spPr>
        <p:txBody>
          <a:bodyPr lIns="91432" tIns="45716" rIns="91432" bIns="45716"/>
          <a:lstStyle/>
          <a:p>
            <a:endParaRPr lang="en-US"/>
          </a:p>
        </p:txBody>
      </p:sp>
      <p:sp>
        <p:nvSpPr>
          <p:cNvPr id="64536" name="Text Box 22"/>
          <p:cNvSpPr txBox="1">
            <a:spLocks noChangeArrowheads="1"/>
          </p:cNvSpPr>
          <p:nvPr/>
        </p:nvSpPr>
        <p:spPr bwMode="auto">
          <a:xfrm>
            <a:off x="7848601" y="2971801"/>
            <a:ext cx="981982" cy="466703"/>
          </a:xfrm>
          <a:prstGeom prst="rect">
            <a:avLst/>
          </a:prstGeom>
          <a:noFill/>
          <a:ln w="12700">
            <a:noFill/>
            <a:miter lim="800000"/>
            <a:headEnd type="none" w="sm" len="sm"/>
            <a:tailEnd type="none" w="sm" len="sm"/>
          </a:ln>
        </p:spPr>
        <p:txBody>
          <a:bodyPr wrap="none" lIns="91432" tIns="45716" rIns="91432" bIns="45716">
            <a:spAutoFit/>
          </a:bodyPr>
          <a:lstStyle/>
          <a:p>
            <a:r>
              <a:rPr lang="en-US"/>
              <a:t>Glass</a:t>
            </a:r>
          </a:p>
        </p:txBody>
      </p:sp>
      <p:sp>
        <p:nvSpPr>
          <p:cNvPr id="64537" name="Text Box 23"/>
          <p:cNvSpPr txBox="1">
            <a:spLocks noChangeArrowheads="1"/>
          </p:cNvSpPr>
          <p:nvPr/>
        </p:nvSpPr>
        <p:spPr bwMode="auto">
          <a:xfrm>
            <a:off x="7467600" y="2286001"/>
            <a:ext cx="1395895" cy="466703"/>
          </a:xfrm>
          <a:prstGeom prst="rect">
            <a:avLst/>
          </a:prstGeom>
          <a:noFill/>
          <a:ln w="12700">
            <a:noFill/>
            <a:miter lim="800000"/>
            <a:headEnd type="none" w="sm" len="sm"/>
            <a:tailEnd type="none" w="sm" len="sm"/>
          </a:ln>
        </p:spPr>
        <p:txBody>
          <a:bodyPr wrap="none" lIns="91432" tIns="45716" rIns="91432" bIns="45716">
            <a:spAutoFit/>
          </a:bodyPr>
          <a:lstStyle/>
          <a:p>
            <a:r>
              <a:rPr lang="en-US"/>
              <a:t>Fe-oxide</a:t>
            </a:r>
          </a:p>
        </p:txBody>
      </p:sp>
      <p:sp>
        <p:nvSpPr>
          <p:cNvPr id="64538" name="Line 24"/>
          <p:cNvSpPr>
            <a:spLocks noChangeShapeType="1"/>
          </p:cNvSpPr>
          <p:nvPr/>
        </p:nvSpPr>
        <p:spPr bwMode="auto">
          <a:xfrm flipH="1" flipV="1">
            <a:off x="6858000" y="2438400"/>
            <a:ext cx="609600" cy="76200"/>
          </a:xfrm>
          <a:prstGeom prst="line">
            <a:avLst/>
          </a:prstGeom>
          <a:noFill/>
          <a:ln w="57150">
            <a:solidFill>
              <a:schemeClr val="hlink"/>
            </a:solidFill>
            <a:round/>
            <a:headEnd type="none" w="sm" len="sm"/>
            <a:tailEnd type="triangle" w="sm" len="sm"/>
          </a:ln>
        </p:spPr>
        <p:txBody>
          <a:bodyPr lIns="91432" tIns="45716" rIns="91432" bIns="45716"/>
          <a:lstStyle/>
          <a:p>
            <a:endParaRPr lang="en-US"/>
          </a:p>
        </p:txBody>
      </p:sp>
      <p:sp>
        <p:nvSpPr>
          <p:cNvPr id="64539" name="Text Box 25"/>
          <p:cNvSpPr txBox="1">
            <a:spLocks noChangeArrowheads="1"/>
          </p:cNvSpPr>
          <p:nvPr/>
        </p:nvSpPr>
        <p:spPr bwMode="auto">
          <a:xfrm>
            <a:off x="76200" y="2895600"/>
            <a:ext cx="1181100" cy="469900"/>
          </a:xfrm>
          <a:prstGeom prst="rect">
            <a:avLst/>
          </a:prstGeom>
          <a:solidFill>
            <a:schemeClr val="tx1">
              <a:alpha val="79999"/>
            </a:schemeClr>
          </a:solidFill>
          <a:ln w="12700">
            <a:solidFill>
              <a:schemeClr val="accent2"/>
            </a:solidFill>
            <a:miter lim="800000"/>
            <a:headEnd type="none" w="sm" len="sm"/>
            <a:tailEnd type="none" w="sm" len="sm"/>
          </a:ln>
        </p:spPr>
        <p:txBody>
          <a:bodyPr wrap="none" lIns="91432" tIns="45716" rIns="91432" bIns="45716">
            <a:spAutoFit/>
          </a:bodyPr>
          <a:lstStyle/>
          <a:p>
            <a:r>
              <a:rPr lang="en-US">
                <a:solidFill>
                  <a:schemeClr val="bg1"/>
                </a:solidFill>
              </a:rPr>
              <a:t>Ni-med</a:t>
            </a:r>
          </a:p>
        </p:txBody>
      </p:sp>
      <p:sp>
        <p:nvSpPr>
          <p:cNvPr id="64540" name="Line 26"/>
          <p:cNvSpPr>
            <a:spLocks noChangeShapeType="1"/>
          </p:cNvSpPr>
          <p:nvPr/>
        </p:nvSpPr>
        <p:spPr bwMode="auto">
          <a:xfrm flipV="1">
            <a:off x="1295400" y="2819400"/>
            <a:ext cx="685800" cy="152400"/>
          </a:xfrm>
          <a:prstGeom prst="line">
            <a:avLst/>
          </a:prstGeom>
          <a:noFill/>
          <a:ln w="28575">
            <a:solidFill>
              <a:schemeClr val="bg1"/>
            </a:solidFill>
            <a:round/>
            <a:headEnd type="none" w="sm" len="sm"/>
            <a:tailEnd type="triangle" w="med" len="med"/>
          </a:ln>
        </p:spPr>
        <p:txBody>
          <a:bodyPr lIns="91432" tIns="45716" rIns="91432" bIns="45716"/>
          <a:lstStyle/>
          <a:p>
            <a:endParaRPr 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2"/>
          <p:cNvSpPr>
            <a:spLocks noGrp="1"/>
          </p:cNvSpPr>
          <p:nvPr>
            <p:ph type="ftr" sz="quarter" idx="10"/>
          </p:nvPr>
        </p:nvSpPr>
        <p:spPr/>
        <p:txBody>
          <a:bodyPr/>
          <a:lstStyle/>
          <a:p>
            <a:r>
              <a:rPr lang="en-US" smtClean="0"/>
              <a:t>Carpenter EPMA Overview 2013</a:t>
            </a:r>
            <a:endParaRPr lang="en-US"/>
          </a:p>
        </p:txBody>
      </p:sp>
      <p:sp>
        <p:nvSpPr>
          <p:cNvPr id="36867" name="Slide Number Placeholder 3"/>
          <p:cNvSpPr>
            <a:spLocks noGrp="1"/>
          </p:cNvSpPr>
          <p:nvPr>
            <p:ph type="sldNum" sz="quarter" idx="11"/>
          </p:nvPr>
        </p:nvSpPr>
        <p:spPr/>
        <p:txBody>
          <a:bodyPr/>
          <a:lstStyle/>
          <a:p>
            <a:fld id="{5DA0AE18-A6E7-46EC-9A90-4714C3139F36}" type="slidenum">
              <a:rPr lang="en-US"/>
              <a:pPr/>
              <a:t>4</a:t>
            </a:fld>
            <a:endParaRPr lang="en-US"/>
          </a:p>
        </p:txBody>
      </p:sp>
      <p:sp>
        <p:nvSpPr>
          <p:cNvPr id="36868" name="Rectangle 4"/>
          <p:cNvSpPr>
            <a:spLocks noGrp="1" noChangeArrowheads="1"/>
          </p:cNvSpPr>
          <p:nvPr>
            <p:ph type="title"/>
          </p:nvPr>
        </p:nvSpPr>
        <p:spPr/>
        <p:txBody>
          <a:bodyPr/>
          <a:lstStyle/>
          <a:p>
            <a:r>
              <a:rPr lang="en-US" sz="2800" dirty="0" smtClean="0"/>
              <a:t>Microprobe Column with WDS, Stage Port, Optical Microscope</a:t>
            </a:r>
          </a:p>
        </p:txBody>
      </p:sp>
      <p:pic>
        <p:nvPicPr>
          <p:cNvPr id="36869" name="Picture 5"/>
          <p:cNvPicPr>
            <a:picLocks noChangeAspect="1" noChangeArrowheads="1"/>
          </p:cNvPicPr>
          <p:nvPr/>
        </p:nvPicPr>
        <p:blipFill>
          <a:blip r:embed="rId2" cstate="print"/>
          <a:srcRect/>
          <a:stretch>
            <a:fillRect/>
          </a:stretch>
        </p:blipFill>
        <p:spPr bwMode="auto">
          <a:xfrm>
            <a:off x="0" y="1676400"/>
            <a:ext cx="5029200" cy="3771901"/>
          </a:xfrm>
          <a:prstGeom prst="rect">
            <a:avLst/>
          </a:prstGeom>
          <a:noFill/>
          <a:ln w="12700">
            <a:solidFill>
              <a:srgbClr val="000000"/>
            </a:solidFill>
            <a:miter lim="800000"/>
            <a:headEnd/>
            <a:tailEnd/>
          </a:ln>
        </p:spPr>
      </p:pic>
      <p:pic>
        <p:nvPicPr>
          <p:cNvPr id="36870" name="Picture 6"/>
          <p:cNvPicPr>
            <a:picLocks noChangeAspect="1" noChangeArrowheads="1"/>
          </p:cNvPicPr>
          <p:nvPr/>
        </p:nvPicPr>
        <p:blipFill>
          <a:blip r:embed="rId3" cstate="print"/>
          <a:srcRect/>
          <a:stretch>
            <a:fillRect/>
          </a:stretch>
        </p:blipFill>
        <p:spPr bwMode="auto">
          <a:xfrm>
            <a:off x="4343401" y="1447800"/>
            <a:ext cx="4232275" cy="4419600"/>
          </a:xfrm>
          <a:prstGeom prst="rect">
            <a:avLst/>
          </a:prstGeom>
          <a:noFill/>
          <a:ln w="12700">
            <a:solidFill>
              <a:srgbClr val="000000"/>
            </a:solid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p:cNvPicPr>
            <a:picLocks noChangeAspect="1" noChangeArrowheads="1"/>
          </p:cNvPicPr>
          <p:nvPr/>
        </p:nvPicPr>
        <p:blipFill>
          <a:blip r:embed="rId2" cstate="print">
            <a:grayscl/>
            <a:lum contrast="22000"/>
          </a:blip>
          <a:srcRect/>
          <a:stretch>
            <a:fillRect/>
          </a:stretch>
        </p:blipFill>
        <p:spPr bwMode="auto">
          <a:xfrm>
            <a:off x="195262" y="1600200"/>
            <a:ext cx="5291138" cy="4554538"/>
          </a:xfrm>
          <a:prstGeom prst="rect">
            <a:avLst/>
          </a:prstGeom>
          <a:noFill/>
          <a:ln w="25400">
            <a:solidFill>
              <a:schemeClr val="accent2"/>
            </a:solidFill>
            <a:miter lim="800000"/>
            <a:headEnd type="none" w="sm" len="sm"/>
            <a:tailEnd type="none" w="sm" len="sm"/>
          </a:ln>
          <a:effectLst/>
        </p:spPr>
      </p:pic>
      <p:sp>
        <p:nvSpPr>
          <p:cNvPr id="14" name="Footer Placeholder 3"/>
          <p:cNvSpPr>
            <a:spLocks noGrp="1"/>
          </p:cNvSpPr>
          <p:nvPr>
            <p:ph type="ftr" sz="quarter" idx="10"/>
          </p:nvPr>
        </p:nvSpPr>
        <p:spPr/>
        <p:txBody>
          <a:bodyPr/>
          <a:lstStyle/>
          <a:p>
            <a:r>
              <a:rPr lang="en-US"/>
              <a:t>Carpenter EPMA Tutorial 2008</a:t>
            </a:r>
          </a:p>
        </p:txBody>
      </p:sp>
      <p:sp>
        <p:nvSpPr>
          <p:cNvPr id="15" name="Slide Number Placeholder 4"/>
          <p:cNvSpPr>
            <a:spLocks noGrp="1"/>
          </p:cNvSpPr>
          <p:nvPr>
            <p:ph type="sldNum" sz="quarter" idx="11"/>
          </p:nvPr>
        </p:nvSpPr>
        <p:spPr/>
        <p:txBody>
          <a:bodyPr/>
          <a:lstStyle/>
          <a:p>
            <a:fld id="{6D59D8FF-2443-45E5-B459-0F994B8869F8}" type="slidenum">
              <a:rPr lang="en-US"/>
              <a:pPr/>
              <a:t>40</a:t>
            </a:fld>
            <a:endParaRPr lang="en-US"/>
          </a:p>
        </p:txBody>
      </p:sp>
      <p:sp>
        <p:nvSpPr>
          <p:cNvPr id="137218" name="Rectangle 2"/>
          <p:cNvSpPr>
            <a:spLocks noGrp="1" noChangeArrowheads="1"/>
          </p:cNvSpPr>
          <p:nvPr>
            <p:ph type="title"/>
          </p:nvPr>
        </p:nvSpPr>
        <p:spPr>
          <a:xfrm>
            <a:off x="304800" y="228600"/>
            <a:ext cx="8501063" cy="800100"/>
          </a:xfrm>
          <a:noFill/>
          <a:ln/>
        </p:spPr>
        <p:txBody>
          <a:bodyPr lIns="90488" tIns="44450" rIns="90488" bIns="44450" anchor="ctr"/>
          <a:lstStyle/>
          <a:p>
            <a:r>
              <a:rPr lang="en-US"/>
              <a:t>Characteristics of Backscattered Electrons:</a:t>
            </a:r>
            <a:br>
              <a:rPr lang="en-US"/>
            </a:br>
            <a:r>
              <a:rPr lang="en-US"/>
              <a:t>Effect of Specimen Composition, </a:t>
            </a:r>
            <a:r>
              <a:rPr lang="en-US">
                <a:latin typeface="Symbol" pitchFamily="18" charset="2"/>
              </a:rPr>
              <a:t></a:t>
            </a:r>
            <a:r>
              <a:rPr lang="en-US"/>
              <a:t> vs. Z</a:t>
            </a:r>
          </a:p>
        </p:txBody>
      </p:sp>
      <p:sp>
        <p:nvSpPr>
          <p:cNvPr id="137220" name="Line 4"/>
          <p:cNvSpPr>
            <a:spLocks noChangeShapeType="1"/>
          </p:cNvSpPr>
          <p:nvPr/>
        </p:nvSpPr>
        <p:spPr bwMode="auto">
          <a:xfrm flipV="1">
            <a:off x="1066800" y="3795713"/>
            <a:ext cx="1117600" cy="1943100"/>
          </a:xfrm>
          <a:prstGeom prst="line">
            <a:avLst/>
          </a:prstGeom>
          <a:noFill/>
          <a:ln w="38100">
            <a:solidFill>
              <a:schemeClr val="tx1"/>
            </a:solidFill>
            <a:round/>
            <a:headEnd/>
            <a:tailEnd/>
          </a:ln>
          <a:effectLst/>
        </p:spPr>
        <p:txBody>
          <a:bodyPr wrap="none" anchor="ctr"/>
          <a:lstStyle/>
          <a:p>
            <a:endParaRPr lang="en-US"/>
          </a:p>
        </p:txBody>
      </p:sp>
      <p:sp>
        <p:nvSpPr>
          <p:cNvPr id="137221" name="Rectangle 5"/>
          <p:cNvSpPr>
            <a:spLocks noChangeArrowheads="1"/>
          </p:cNvSpPr>
          <p:nvPr/>
        </p:nvSpPr>
        <p:spPr bwMode="auto">
          <a:xfrm>
            <a:off x="1447800" y="4724400"/>
            <a:ext cx="2644775" cy="650875"/>
          </a:xfrm>
          <a:prstGeom prst="rect">
            <a:avLst/>
          </a:prstGeom>
          <a:solidFill>
            <a:schemeClr val="tx1"/>
          </a:solidFill>
          <a:ln w="12700">
            <a:solidFill>
              <a:schemeClr val="accent2"/>
            </a:solidFill>
            <a:miter lim="800000"/>
            <a:headEnd/>
            <a:tailEnd/>
          </a:ln>
          <a:effectLst/>
        </p:spPr>
        <p:txBody>
          <a:bodyPr wrap="none" lIns="90488" tIns="44450" rIns="90488" bIns="44450">
            <a:spAutoFit/>
          </a:bodyPr>
          <a:lstStyle/>
          <a:p>
            <a:r>
              <a:rPr lang="en-US" sz="1800">
                <a:solidFill>
                  <a:schemeClr val="accent2"/>
                </a:solidFill>
              </a:rPr>
              <a:t>Initially linear and steep;</a:t>
            </a:r>
          </a:p>
          <a:p>
            <a:r>
              <a:rPr lang="en-US" sz="1800">
                <a:solidFill>
                  <a:schemeClr val="accent2"/>
                </a:solidFill>
              </a:rPr>
              <a:t>best sensitivity d</a:t>
            </a:r>
            <a:r>
              <a:rPr lang="en-US" sz="1800">
                <a:solidFill>
                  <a:schemeClr val="accent2"/>
                </a:solidFill>
                <a:latin typeface="Symbol" pitchFamily="18" charset="2"/>
              </a:rPr>
              <a:t></a:t>
            </a:r>
            <a:r>
              <a:rPr lang="en-US" sz="1800">
                <a:solidFill>
                  <a:schemeClr val="accent2"/>
                </a:solidFill>
              </a:rPr>
              <a:t>/dZ</a:t>
            </a:r>
          </a:p>
        </p:txBody>
      </p:sp>
      <p:sp>
        <p:nvSpPr>
          <p:cNvPr id="137222" name="Rectangle 6"/>
          <p:cNvSpPr>
            <a:spLocks noChangeArrowheads="1"/>
          </p:cNvSpPr>
          <p:nvPr/>
        </p:nvSpPr>
        <p:spPr bwMode="auto">
          <a:xfrm>
            <a:off x="1676400" y="1752600"/>
            <a:ext cx="2276475" cy="650875"/>
          </a:xfrm>
          <a:prstGeom prst="rect">
            <a:avLst/>
          </a:prstGeom>
          <a:solidFill>
            <a:schemeClr val="tx1"/>
          </a:solidFill>
          <a:ln w="12700">
            <a:solidFill>
              <a:schemeClr val="accent2"/>
            </a:solidFill>
            <a:miter lim="800000"/>
            <a:headEnd/>
            <a:tailEnd/>
          </a:ln>
          <a:effectLst/>
        </p:spPr>
        <p:txBody>
          <a:bodyPr wrap="none" lIns="90488" tIns="44450" rIns="90488" bIns="44450">
            <a:spAutoFit/>
          </a:bodyPr>
          <a:lstStyle/>
          <a:p>
            <a:r>
              <a:rPr lang="en-US" sz="1800">
                <a:solidFill>
                  <a:schemeClr val="accent2"/>
                </a:solidFill>
              </a:rPr>
              <a:t>Higher Z: non-linear </a:t>
            </a:r>
          </a:p>
          <a:p>
            <a:r>
              <a:rPr lang="en-US" sz="1800">
                <a:solidFill>
                  <a:schemeClr val="accent2"/>
                </a:solidFill>
              </a:rPr>
              <a:t>and shallow</a:t>
            </a:r>
          </a:p>
        </p:txBody>
      </p:sp>
      <p:sp>
        <p:nvSpPr>
          <p:cNvPr id="137226" name="Rectangle 10"/>
          <p:cNvSpPr>
            <a:spLocks noChangeArrowheads="1"/>
          </p:cNvSpPr>
          <p:nvPr/>
        </p:nvSpPr>
        <p:spPr bwMode="auto">
          <a:xfrm>
            <a:off x="5257800" y="1752600"/>
            <a:ext cx="3657600" cy="1016000"/>
          </a:xfrm>
          <a:prstGeom prst="rect">
            <a:avLst/>
          </a:prstGeom>
          <a:solidFill>
            <a:schemeClr val="tx1"/>
          </a:solidFill>
          <a:ln w="12700">
            <a:solidFill>
              <a:schemeClr val="accent2"/>
            </a:solidFill>
            <a:miter lim="800000"/>
            <a:headEnd/>
            <a:tailEnd/>
          </a:ln>
          <a:effectLst/>
        </p:spPr>
        <p:txBody>
          <a:bodyPr lIns="90488" tIns="44450" rIns="90488" bIns="44450">
            <a:spAutoFit/>
          </a:bodyPr>
          <a:lstStyle/>
          <a:p>
            <a:r>
              <a:rPr lang="en-US" sz="2000">
                <a:solidFill>
                  <a:schemeClr val="accent2"/>
                </a:solidFill>
              </a:rPr>
              <a:t>For a mixture of atoms</a:t>
            </a:r>
            <a:br>
              <a:rPr lang="en-US" sz="2000">
                <a:solidFill>
                  <a:schemeClr val="accent2"/>
                </a:solidFill>
              </a:rPr>
            </a:br>
            <a:r>
              <a:rPr lang="en-US" sz="2000">
                <a:solidFill>
                  <a:schemeClr val="accent2"/>
                </a:solidFill>
              </a:rPr>
              <a:t>(e.g., alloys, compounds)</a:t>
            </a:r>
            <a:br>
              <a:rPr lang="en-US" sz="2000">
                <a:solidFill>
                  <a:schemeClr val="accent2"/>
                </a:solidFill>
              </a:rPr>
            </a:br>
            <a:r>
              <a:rPr lang="en-US" sz="2000">
                <a:solidFill>
                  <a:schemeClr val="accent2"/>
                </a:solidFill>
              </a:rPr>
              <a:t>SiC, Mg</a:t>
            </a:r>
            <a:r>
              <a:rPr lang="en-US" sz="2000" baseline="-25000">
                <a:solidFill>
                  <a:schemeClr val="accent2"/>
                </a:solidFill>
              </a:rPr>
              <a:t>2</a:t>
            </a:r>
            <a:r>
              <a:rPr lang="en-US" sz="2000">
                <a:solidFill>
                  <a:schemeClr val="accent2"/>
                </a:solidFill>
              </a:rPr>
              <a:t>SiO</a:t>
            </a:r>
            <a:r>
              <a:rPr lang="en-US" sz="2000" baseline="-25000">
                <a:solidFill>
                  <a:schemeClr val="accent2"/>
                </a:solidFill>
              </a:rPr>
              <a:t>4</a:t>
            </a:r>
            <a:r>
              <a:rPr lang="en-US" sz="2000">
                <a:solidFill>
                  <a:schemeClr val="accent2"/>
                </a:solidFill>
              </a:rPr>
              <a:t>, GaAs, IrSi, etc.</a:t>
            </a:r>
          </a:p>
        </p:txBody>
      </p:sp>
      <p:sp>
        <p:nvSpPr>
          <p:cNvPr id="137227" name="Rectangle 11"/>
          <p:cNvSpPr>
            <a:spLocks noChangeArrowheads="1"/>
          </p:cNvSpPr>
          <p:nvPr/>
        </p:nvSpPr>
        <p:spPr bwMode="auto">
          <a:xfrm>
            <a:off x="5257800" y="2895600"/>
            <a:ext cx="3358293" cy="2982868"/>
          </a:xfrm>
          <a:prstGeom prst="rect">
            <a:avLst/>
          </a:prstGeom>
          <a:solidFill>
            <a:schemeClr val="tx1"/>
          </a:solidFill>
          <a:ln w="12700">
            <a:solidFill>
              <a:schemeClr val="accent2"/>
            </a:solidFill>
            <a:miter lim="800000"/>
            <a:headEnd/>
            <a:tailEnd/>
          </a:ln>
          <a:effectLst/>
        </p:spPr>
        <p:txBody>
          <a:bodyPr wrap="none" lIns="90488" tIns="44450" rIns="90488" bIns="44450">
            <a:spAutoFit/>
          </a:bodyPr>
          <a:lstStyle/>
          <a:p>
            <a:r>
              <a:rPr lang="en-US" dirty="0">
                <a:solidFill>
                  <a:schemeClr val="accent2"/>
                </a:solidFill>
                <a:latin typeface="Symbol" pitchFamily="18" charset="2"/>
              </a:rPr>
              <a:t></a:t>
            </a:r>
            <a:r>
              <a:rPr lang="en-US" baseline="-25000" dirty="0">
                <a:solidFill>
                  <a:schemeClr val="accent2"/>
                </a:solidFill>
              </a:rPr>
              <a:t>mix</a:t>
            </a:r>
            <a:r>
              <a:rPr lang="en-US" dirty="0">
                <a:solidFill>
                  <a:schemeClr val="accent2"/>
                </a:solidFill>
                <a:latin typeface="Symbol" pitchFamily="18" charset="2"/>
              </a:rPr>
              <a:t></a:t>
            </a:r>
            <a:r>
              <a:rPr lang="en-US" dirty="0">
                <a:solidFill>
                  <a:schemeClr val="accent2"/>
                </a:solidFill>
              </a:rPr>
              <a:t>= </a:t>
            </a:r>
            <a:r>
              <a:rPr lang="en-US" dirty="0">
                <a:solidFill>
                  <a:schemeClr val="accent2"/>
                </a:solidFill>
                <a:latin typeface="Symbol" pitchFamily="18" charset="2"/>
              </a:rPr>
              <a:t></a:t>
            </a:r>
            <a:r>
              <a:rPr lang="en-US" baseline="-25000" dirty="0">
                <a:solidFill>
                  <a:schemeClr val="accent2"/>
                </a:solidFill>
              </a:rPr>
              <a:t>A</a:t>
            </a:r>
            <a:r>
              <a:rPr lang="en-US" dirty="0">
                <a:solidFill>
                  <a:schemeClr val="accent2"/>
                </a:solidFill>
                <a:latin typeface="Symbol" pitchFamily="18" charset="2"/>
              </a:rPr>
              <a:t></a:t>
            </a:r>
            <a:r>
              <a:rPr lang="en-US" dirty="0">
                <a:solidFill>
                  <a:schemeClr val="accent2"/>
                </a:solidFill>
              </a:rPr>
              <a:t>C</a:t>
            </a:r>
            <a:r>
              <a:rPr lang="en-US" baseline="-25000" dirty="0">
                <a:solidFill>
                  <a:schemeClr val="accent2"/>
                </a:solidFill>
              </a:rPr>
              <a:t>A</a:t>
            </a:r>
            <a:r>
              <a:rPr lang="en-US" dirty="0">
                <a:solidFill>
                  <a:schemeClr val="accent2"/>
                </a:solidFill>
              </a:rPr>
              <a:t>+</a:t>
            </a:r>
            <a:r>
              <a:rPr lang="en-US" dirty="0">
                <a:solidFill>
                  <a:schemeClr val="accent2"/>
                </a:solidFill>
                <a:latin typeface="Symbol" pitchFamily="18" charset="2"/>
              </a:rPr>
              <a:t></a:t>
            </a:r>
            <a:r>
              <a:rPr lang="en-US" baseline="-25000" dirty="0">
                <a:solidFill>
                  <a:schemeClr val="accent2"/>
                </a:solidFill>
              </a:rPr>
              <a:t>B</a:t>
            </a:r>
            <a:r>
              <a:rPr lang="en-US" dirty="0">
                <a:solidFill>
                  <a:schemeClr val="accent2"/>
                </a:solidFill>
                <a:latin typeface="Symbol" pitchFamily="18" charset="2"/>
              </a:rPr>
              <a:t></a:t>
            </a:r>
            <a:r>
              <a:rPr lang="en-US" dirty="0">
                <a:solidFill>
                  <a:schemeClr val="accent2"/>
                </a:solidFill>
              </a:rPr>
              <a:t>C</a:t>
            </a:r>
            <a:r>
              <a:rPr lang="en-US" baseline="-25000" dirty="0">
                <a:solidFill>
                  <a:schemeClr val="accent2"/>
                </a:solidFill>
              </a:rPr>
              <a:t>B</a:t>
            </a:r>
            <a:r>
              <a:rPr lang="en-US" dirty="0">
                <a:solidFill>
                  <a:schemeClr val="accent2"/>
                </a:solidFill>
              </a:rPr>
              <a:t>+...</a:t>
            </a:r>
          </a:p>
          <a:p>
            <a:endParaRPr lang="en-US" sz="2000" dirty="0">
              <a:solidFill>
                <a:schemeClr val="accent2"/>
              </a:solidFill>
            </a:endParaRPr>
          </a:p>
          <a:p>
            <a:r>
              <a:rPr lang="en-US" sz="2000" dirty="0">
                <a:solidFill>
                  <a:schemeClr val="accent2"/>
                </a:solidFill>
              </a:rPr>
              <a:t>So the weighted average</a:t>
            </a:r>
            <a:br>
              <a:rPr lang="en-US" sz="2000" dirty="0">
                <a:solidFill>
                  <a:schemeClr val="accent2"/>
                </a:solidFill>
              </a:rPr>
            </a:br>
            <a:r>
              <a:rPr lang="en-US" sz="2000" dirty="0">
                <a:solidFill>
                  <a:schemeClr val="accent2"/>
                </a:solidFill>
              </a:rPr>
              <a:t> </a:t>
            </a:r>
            <a:r>
              <a:rPr lang="en-US" dirty="0">
                <a:solidFill>
                  <a:schemeClr val="accent2"/>
                </a:solidFill>
                <a:latin typeface="Symbol" pitchFamily="18" charset="2"/>
              </a:rPr>
              <a:t></a:t>
            </a:r>
            <a:r>
              <a:rPr lang="en-US" sz="2000" dirty="0">
                <a:solidFill>
                  <a:schemeClr val="accent2"/>
                </a:solidFill>
              </a:rPr>
              <a:t> is used for correction</a:t>
            </a:r>
          </a:p>
          <a:p>
            <a:endParaRPr lang="en-US" sz="2000" dirty="0">
              <a:solidFill>
                <a:schemeClr val="accent2"/>
              </a:solidFill>
            </a:endParaRPr>
          </a:p>
          <a:p>
            <a:r>
              <a:rPr lang="en-US" sz="2000" dirty="0">
                <a:solidFill>
                  <a:schemeClr val="accent2"/>
                </a:solidFill>
              </a:rPr>
              <a:t>This approach is used for</a:t>
            </a:r>
            <a:br>
              <a:rPr lang="en-US" sz="2000" dirty="0">
                <a:solidFill>
                  <a:schemeClr val="accent2"/>
                </a:solidFill>
              </a:rPr>
            </a:br>
            <a:r>
              <a:rPr lang="en-US" sz="2000" dirty="0">
                <a:solidFill>
                  <a:schemeClr val="accent2"/>
                </a:solidFill>
              </a:rPr>
              <a:t>correction parameters when</a:t>
            </a:r>
            <a:br>
              <a:rPr lang="en-US" sz="2000" dirty="0">
                <a:solidFill>
                  <a:schemeClr val="accent2"/>
                </a:solidFill>
              </a:rPr>
            </a:br>
            <a:r>
              <a:rPr lang="en-US" sz="2000" dirty="0">
                <a:solidFill>
                  <a:schemeClr val="accent2"/>
                </a:solidFill>
              </a:rPr>
              <a:t>we don’t have specific </a:t>
            </a:r>
            <a:r>
              <a:rPr lang="en-US" sz="2000" dirty="0" smtClean="0">
                <a:solidFill>
                  <a:schemeClr val="accent2"/>
                </a:solidFill>
              </a:rPr>
              <a:t>data</a:t>
            </a:r>
            <a:br>
              <a:rPr lang="en-US" sz="2000" dirty="0" smtClean="0">
                <a:solidFill>
                  <a:schemeClr val="accent2"/>
                </a:solidFill>
              </a:rPr>
            </a:br>
            <a:r>
              <a:rPr lang="en-US" sz="2000" dirty="0" smtClean="0">
                <a:solidFill>
                  <a:schemeClr val="accent2"/>
                </a:solidFill>
              </a:rPr>
              <a:t>for a particular phase</a:t>
            </a:r>
            <a:endParaRPr lang="en-US" sz="2000" dirty="0">
              <a:solidFill>
                <a:schemeClr val="accent2"/>
              </a:solidFill>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Footer Placeholder 3"/>
          <p:cNvSpPr>
            <a:spLocks noGrp="1"/>
          </p:cNvSpPr>
          <p:nvPr>
            <p:ph type="ftr" sz="quarter" idx="10"/>
          </p:nvPr>
        </p:nvSpPr>
        <p:spPr/>
        <p:txBody>
          <a:bodyPr/>
          <a:lstStyle/>
          <a:p>
            <a:r>
              <a:rPr lang="en-US" smtClean="0"/>
              <a:t>Carpenter EPMA Overview 2013</a:t>
            </a:r>
            <a:endParaRPr lang="en-US"/>
          </a:p>
        </p:txBody>
      </p:sp>
      <p:sp>
        <p:nvSpPr>
          <p:cNvPr id="69635" name="Slide Number Placeholder 4"/>
          <p:cNvSpPr>
            <a:spLocks noGrp="1"/>
          </p:cNvSpPr>
          <p:nvPr>
            <p:ph type="sldNum" sz="quarter" idx="11"/>
          </p:nvPr>
        </p:nvSpPr>
        <p:spPr/>
        <p:txBody>
          <a:bodyPr/>
          <a:lstStyle/>
          <a:p>
            <a:fld id="{61EEF3B9-FDC7-40AF-A3D7-9E7B70E039FC}" type="slidenum">
              <a:rPr lang="en-US"/>
              <a:pPr/>
              <a:t>41</a:t>
            </a:fld>
            <a:endParaRPr lang="en-US"/>
          </a:p>
        </p:txBody>
      </p:sp>
      <p:sp>
        <p:nvSpPr>
          <p:cNvPr id="69636" name="Rectangle 3"/>
          <p:cNvSpPr>
            <a:spLocks noGrp="1" noChangeArrowheads="1"/>
          </p:cNvSpPr>
          <p:nvPr>
            <p:ph type="title"/>
          </p:nvPr>
        </p:nvSpPr>
        <p:spPr>
          <a:xfrm>
            <a:off x="287337" y="114301"/>
            <a:ext cx="8845550" cy="628650"/>
          </a:xfrm>
          <a:noFill/>
        </p:spPr>
        <p:txBody>
          <a:bodyPr lIns="90480" tIns="44447" rIns="90480" bIns="44447" anchor="ctr"/>
          <a:lstStyle/>
          <a:p>
            <a:r>
              <a:rPr lang="en-US" smtClean="0"/>
              <a:t>Backscattered Electrons: Energy Distribution</a:t>
            </a:r>
          </a:p>
        </p:txBody>
      </p:sp>
      <p:grpSp>
        <p:nvGrpSpPr>
          <p:cNvPr id="69637" name="Group 9"/>
          <p:cNvGrpSpPr>
            <a:grpSpLocks/>
          </p:cNvGrpSpPr>
          <p:nvPr/>
        </p:nvGrpSpPr>
        <p:grpSpPr bwMode="auto">
          <a:xfrm>
            <a:off x="5181600" y="1905000"/>
            <a:ext cx="3656013" cy="4648200"/>
            <a:chOff x="3121" y="480"/>
            <a:chExt cx="2303" cy="2928"/>
          </a:xfrm>
        </p:grpSpPr>
        <p:pic>
          <p:nvPicPr>
            <p:cNvPr id="69641" name="Picture 2"/>
            <p:cNvPicPr>
              <a:picLocks noChangeAspect="1" noChangeArrowheads="1"/>
            </p:cNvPicPr>
            <p:nvPr/>
          </p:nvPicPr>
          <p:blipFill>
            <a:blip r:embed="rId2" cstate="print">
              <a:grayscl/>
              <a:lum contrast="13000"/>
            </a:blip>
            <a:srcRect/>
            <a:stretch>
              <a:fillRect/>
            </a:stretch>
          </p:blipFill>
          <p:spPr bwMode="auto">
            <a:xfrm>
              <a:off x="3121" y="480"/>
              <a:ext cx="2303" cy="2928"/>
            </a:xfrm>
            <a:prstGeom prst="rect">
              <a:avLst/>
            </a:prstGeom>
            <a:noFill/>
            <a:ln w="25400">
              <a:solidFill>
                <a:schemeClr val="accent2"/>
              </a:solidFill>
              <a:miter lim="800000"/>
              <a:headEnd type="none" w="sm" len="sm"/>
              <a:tailEnd type="none" w="sm" len="sm"/>
            </a:ln>
          </p:spPr>
        </p:pic>
        <p:sp>
          <p:nvSpPr>
            <p:cNvPr id="69642" name="Rectangle 6"/>
            <p:cNvSpPr>
              <a:spLocks noChangeArrowheads="1"/>
            </p:cNvSpPr>
            <p:nvPr/>
          </p:nvSpPr>
          <p:spPr bwMode="auto">
            <a:xfrm>
              <a:off x="3792" y="816"/>
              <a:ext cx="919" cy="367"/>
            </a:xfrm>
            <a:prstGeom prst="rect">
              <a:avLst/>
            </a:prstGeom>
            <a:noFill/>
            <a:ln w="50800">
              <a:noFill/>
              <a:miter lim="800000"/>
              <a:headEnd/>
              <a:tailEnd/>
            </a:ln>
          </p:spPr>
          <p:txBody>
            <a:bodyPr wrap="none" lIns="90488" tIns="44450" rIns="90488" bIns="44450">
              <a:spAutoFit/>
            </a:bodyPr>
            <a:lstStyle/>
            <a:p>
              <a:r>
                <a:rPr lang="en-US" sz="3200" dirty="0">
                  <a:solidFill>
                    <a:schemeClr val="bg1"/>
                  </a:solidFill>
                  <a:latin typeface="Symbol" pitchFamily="18" charset="2"/>
                </a:rPr>
                <a:t></a:t>
              </a:r>
              <a:r>
                <a:rPr lang="en-US" sz="3200" baseline="-25000" dirty="0">
                  <a:solidFill>
                    <a:schemeClr val="bg1"/>
                  </a:solidFill>
                  <a:latin typeface="Symbol" pitchFamily="18" charset="2"/>
                </a:rPr>
                <a:t></a:t>
              </a:r>
              <a:r>
                <a:rPr lang="en-US" sz="3200" dirty="0">
                  <a:solidFill>
                    <a:schemeClr val="bg1"/>
                  </a:solidFill>
                  <a:latin typeface="Symbol" pitchFamily="18" charset="2"/>
                </a:rPr>
                <a:t></a:t>
              </a:r>
            </a:p>
          </p:txBody>
        </p:sp>
      </p:grpSp>
      <p:sp useBgFill="1">
        <p:nvSpPr>
          <p:cNvPr id="69638" name="Rectangle 7"/>
          <p:cNvSpPr>
            <a:spLocks noChangeArrowheads="1"/>
          </p:cNvSpPr>
          <p:nvPr/>
        </p:nvSpPr>
        <p:spPr bwMode="auto">
          <a:xfrm>
            <a:off x="228600" y="4038600"/>
            <a:ext cx="4495800" cy="2244198"/>
          </a:xfrm>
          <a:prstGeom prst="rect">
            <a:avLst/>
          </a:prstGeom>
          <a:ln w="50800">
            <a:noFill/>
            <a:miter lim="800000"/>
            <a:headEnd/>
            <a:tailEnd/>
          </a:ln>
        </p:spPr>
        <p:txBody>
          <a:bodyPr wrap="square" lIns="90480" tIns="44447" rIns="90480" bIns="44447">
            <a:spAutoFit/>
          </a:bodyPr>
          <a:lstStyle/>
          <a:p>
            <a:r>
              <a:rPr lang="en-US" sz="2000" dirty="0">
                <a:solidFill>
                  <a:schemeClr val="bg1"/>
                </a:solidFill>
              </a:rPr>
              <a:t>Low Z </a:t>
            </a:r>
            <a:r>
              <a:rPr lang="en-US" sz="2000" dirty="0" smtClean="0">
                <a:solidFill>
                  <a:schemeClr val="bg1"/>
                </a:solidFill>
              </a:rPr>
              <a:t>materials:</a:t>
            </a:r>
            <a:br>
              <a:rPr lang="en-US" sz="2000" dirty="0" smtClean="0">
                <a:solidFill>
                  <a:schemeClr val="bg1"/>
                </a:solidFill>
              </a:rPr>
            </a:br>
            <a:r>
              <a:rPr lang="en-US" sz="2000" dirty="0" smtClean="0">
                <a:solidFill>
                  <a:schemeClr val="bg1"/>
                </a:solidFill>
              </a:rPr>
              <a:t> Fewer BSEs</a:t>
            </a:r>
            <a:r>
              <a:rPr lang="en-US" sz="2000" dirty="0">
                <a:solidFill>
                  <a:schemeClr val="bg1"/>
                </a:solidFill>
              </a:rPr>
              <a:t/>
            </a:r>
            <a:br>
              <a:rPr lang="en-US" sz="2000" dirty="0">
                <a:solidFill>
                  <a:schemeClr val="bg1"/>
                </a:solidFill>
              </a:rPr>
            </a:br>
            <a:r>
              <a:rPr lang="en-US" sz="2000" dirty="0" smtClean="0">
                <a:solidFill>
                  <a:schemeClr val="bg1"/>
                </a:solidFill>
              </a:rPr>
              <a:t>Wider </a:t>
            </a:r>
            <a:r>
              <a:rPr lang="en-US" sz="2000" dirty="0">
                <a:solidFill>
                  <a:schemeClr val="bg1"/>
                </a:solidFill>
              </a:rPr>
              <a:t>range of </a:t>
            </a:r>
            <a:r>
              <a:rPr lang="en-US" sz="2000" dirty="0" smtClean="0">
                <a:solidFill>
                  <a:schemeClr val="bg1"/>
                </a:solidFill>
              </a:rPr>
              <a:t>energies</a:t>
            </a:r>
            <a:r>
              <a:rPr lang="en-US" sz="2000" dirty="0">
                <a:solidFill>
                  <a:schemeClr val="bg1"/>
                </a:solidFill>
              </a:rPr>
              <a:t/>
            </a:r>
            <a:br>
              <a:rPr lang="en-US" sz="2000" dirty="0">
                <a:solidFill>
                  <a:schemeClr val="bg1"/>
                </a:solidFill>
              </a:rPr>
            </a:br>
            <a:r>
              <a:rPr lang="en-US" sz="2000" dirty="0" smtClean="0">
                <a:solidFill>
                  <a:schemeClr val="bg1"/>
                </a:solidFill>
              </a:rPr>
              <a:t>Peak energy at </a:t>
            </a:r>
            <a:r>
              <a:rPr lang="en-US" sz="2000" dirty="0">
                <a:solidFill>
                  <a:schemeClr val="bg1"/>
                </a:solidFill>
              </a:rPr>
              <a:t>low E/</a:t>
            </a:r>
            <a:r>
              <a:rPr lang="en-US" sz="2000" dirty="0" err="1">
                <a:solidFill>
                  <a:schemeClr val="bg1"/>
                </a:solidFill>
              </a:rPr>
              <a:t>E</a:t>
            </a:r>
            <a:r>
              <a:rPr lang="en-US" sz="2000" baseline="-25000" dirty="0" err="1">
                <a:solidFill>
                  <a:schemeClr val="bg1"/>
                </a:solidFill>
              </a:rPr>
              <a:t>o</a:t>
            </a:r>
            <a:r>
              <a:rPr lang="en-US" sz="2000" dirty="0">
                <a:solidFill>
                  <a:schemeClr val="bg1"/>
                </a:solidFill>
              </a:rPr>
              <a:t/>
            </a:r>
            <a:br>
              <a:rPr lang="en-US" sz="2000" dirty="0">
                <a:solidFill>
                  <a:schemeClr val="bg1"/>
                </a:solidFill>
              </a:rPr>
            </a:br>
            <a:r>
              <a:rPr lang="en-US" sz="2000" dirty="0">
                <a:solidFill>
                  <a:schemeClr val="bg1"/>
                </a:solidFill>
              </a:rPr>
              <a:t>Carbon Z=6 for example</a:t>
            </a:r>
            <a:br>
              <a:rPr lang="en-US" sz="2000" dirty="0">
                <a:solidFill>
                  <a:schemeClr val="bg1"/>
                </a:solidFill>
              </a:rPr>
            </a:br>
            <a:r>
              <a:rPr lang="en-US" sz="2000" dirty="0">
                <a:solidFill>
                  <a:schemeClr val="bg1"/>
                </a:solidFill>
              </a:rPr>
              <a:t>Not so important for BSE portion of</a:t>
            </a:r>
            <a:br>
              <a:rPr lang="en-US" sz="2000" dirty="0">
                <a:solidFill>
                  <a:schemeClr val="bg1"/>
                </a:solidFill>
              </a:rPr>
            </a:br>
            <a:r>
              <a:rPr lang="en-US" sz="2000" dirty="0">
                <a:solidFill>
                  <a:schemeClr val="bg1"/>
                </a:solidFill>
              </a:rPr>
              <a:t>Z correction</a:t>
            </a:r>
          </a:p>
        </p:txBody>
      </p:sp>
      <p:sp useBgFill="1">
        <p:nvSpPr>
          <p:cNvPr id="69639" name="Rectangle 8"/>
          <p:cNvSpPr>
            <a:spLocks noChangeArrowheads="1"/>
          </p:cNvSpPr>
          <p:nvPr/>
        </p:nvSpPr>
        <p:spPr bwMode="auto">
          <a:xfrm>
            <a:off x="304800" y="838200"/>
            <a:ext cx="8525757" cy="705315"/>
          </a:xfrm>
          <a:prstGeom prst="rect">
            <a:avLst/>
          </a:prstGeom>
          <a:ln w="50800">
            <a:noFill/>
            <a:miter lim="800000"/>
            <a:headEnd/>
            <a:tailEnd/>
          </a:ln>
        </p:spPr>
        <p:txBody>
          <a:bodyPr wrap="square" lIns="90480" tIns="44447" rIns="90480" bIns="44447">
            <a:spAutoFit/>
          </a:bodyPr>
          <a:lstStyle/>
          <a:p>
            <a:r>
              <a:rPr lang="en-US" sz="2000" dirty="0" smtClean="0">
                <a:solidFill>
                  <a:schemeClr val="bg1"/>
                </a:solidFill>
              </a:rPr>
              <a:t>No. of </a:t>
            </a:r>
            <a:r>
              <a:rPr lang="en-US" sz="2000" dirty="0">
                <a:solidFill>
                  <a:schemeClr val="bg1"/>
                </a:solidFill>
              </a:rPr>
              <a:t>BSEs as a function </a:t>
            </a:r>
            <a:r>
              <a:rPr lang="en-US" sz="2000" dirty="0" smtClean="0">
                <a:solidFill>
                  <a:schemeClr val="bg1"/>
                </a:solidFill>
              </a:rPr>
              <a:t>of energy </a:t>
            </a:r>
            <a:r>
              <a:rPr lang="en-US" sz="2000" dirty="0">
                <a:solidFill>
                  <a:schemeClr val="bg1"/>
                </a:solidFill>
              </a:rPr>
              <a:t>relative to accelerating potential </a:t>
            </a:r>
            <a:r>
              <a:rPr lang="en-US" sz="2000" dirty="0" err="1">
                <a:solidFill>
                  <a:schemeClr val="bg1"/>
                </a:solidFill>
              </a:rPr>
              <a:t>E</a:t>
            </a:r>
            <a:r>
              <a:rPr lang="en-US" sz="2000" baseline="-25000" dirty="0" err="1">
                <a:solidFill>
                  <a:schemeClr val="bg1"/>
                </a:solidFill>
              </a:rPr>
              <a:t>o</a:t>
            </a:r>
            <a:r>
              <a:rPr lang="en-US" sz="2000" dirty="0">
                <a:solidFill>
                  <a:schemeClr val="bg1"/>
                </a:solidFill>
              </a:rPr>
              <a:t> </a:t>
            </a:r>
            <a:br>
              <a:rPr lang="en-US" sz="2000" dirty="0">
                <a:solidFill>
                  <a:schemeClr val="bg1"/>
                </a:solidFill>
              </a:rPr>
            </a:br>
            <a:r>
              <a:rPr lang="en-US" sz="2000" dirty="0">
                <a:solidFill>
                  <a:schemeClr val="bg1"/>
                </a:solidFill>
              </a:rPr>
              <a:t>Total number of BSEs is </a:t>
            </a:r>
            <a:r>
              <a:rPr lang="en-US" sz="2000" dirty="0" smtClean="0">
                <a:solidFill>
                  <a:schemeClr val="bg1"/>
                </a:solidFill>
              </a:rPr>
              <a:t>integral = area under the curve on this plot</a:t>
            </a:r>
            <a:endParaRPr lang="en-US" sz="2000" dirty="0">
              <a:solidFill>
                <a:schemeClr val="bg1"/>
              </a:solidFill>
            </a:endParaRPr>
          </a:p>
        </p:txBody>
      </p:sp>
      <p:sp useBgFill="1">
        <p:nvSpPr>
          <p:cNvPr id="69640" name="Rectangle 10"/>
          <p:cNvSpPr>
            <a:spLocks noChangeArrowheads="1"/>
          </p:cNvSpPr>
          <p:nvPr/>
        </p:nvSpPr>
        <p:spPr bwMode="auto">
          <a:xfrm>
            <a:off x="228600" y="1676400"/>
            <a:ext cx="4655105" cy="2244198"/>
          </a:xfrm>
          <a:prstGeom prst="rect">
            <a:avLst/>
          </a:prstGeom>
          <a:ln w="50800">
            <a:noFill/>
            <a:miter lim="800000"/>
            <a:headEnd/>
            <a:tailEnd/>
          </a:ln>
        </p:spPr>
        <p:txBody>
          <a:bodyPr wrap="none" lIns="90480" tIns="44447" rIns="90480" bIns="44447">
            <a:spAutoFit/>
          </a:bodyPr>
          <a:lstStyle/>
          <a:p>
            <a:r>
              <a:rPr lang="en-US" sz="2000" dirty="0">
                <a:solidFill>
                  <a:schemeClr val="bg1"/>
                </a:solidFill>
              </a:rPr>
              <a:t>High Z </a:t>
            </a:r>
            <a:r>
              <a:rPr lang="en-US" sz="2000" dirty="0" smtClean="0">
                <a:solidFill>
                  <a:schemeClr val="bg1"/>
                </a:solidFill>
              </a:rPr>
              <a:t>materials:</a:t>
            </a:r>
            <a:br>
              <a:rPr lang="en-US" sz="2000" dirty="0" smtClean="0">
                <a:solidFill>
                  <a:schemeClr val="bg1"/>
                </a:solidFill>
              </a:rPr>
            </a:br>
            <a:r>
              <a:rPr lang="en-US" sz="2000" dirty="0" smtClean="0">
                <a:solidFill>
                  <a:schemeClr val="bg1"/>
                </a:solidFill>
              </a:rPr>
              <a:t>More BSEs</a:t>
            </a:r>
            <a:r>
              <a:rPr lang="en-US" sz="2000" dirty="0">
                <a:solidFill>
                  <a:schemeClr val="bg1"/>
                </a:solidFill>
              </a:rPr>
              <a:t/>
            </a:r>
            <a:br>
              <a:rPr lang="en-US" sz="2000" dirty="0">
                <a:solidFill>
                  <a:schemeClr val="bg1"/>
                </a:solidFill>
              </a:rPr>
            </a:br>
            <a:r>
              <a:rPr lang="en-US" sz="2000" dirty="0" smtClean="0">
                <a:solidFill>
                  <a:schemeClr val="bg1"/>
                </a:solidFill>
              </a:rPr>
              <a:t>Narrower energy range</a:t>
            </a:r>
            <a:r>
              <a:rPr lang="en-US" sz="2000" dirty="0">
                <a:solidFill>
                  <a:schemeClr val="bg1"/>
                </a:solidFill>
              </a:rPr>
              <a:t/>
            </a:r>
            <a:br>
              <a:rPr lang="en-US" sz="2000" dirty="0">
                <a:solidFill>
                  <a:schemeClr val="bg1"/>
                </a:solidFill>
              </a:rPr>
            </a:br>
            <a:r>
              <a:rPr lang="en-US" sz="2000" dirty="0" smtClean="0">
                <a:solidFill>
                  <a:schemeClr val="bg1"/>
                </a:solidFill>
              </a:rPr>
              <a:t>Peak energy at </a:t>
            </a:r>
            <a:r>
              <a:rPr lang="en-US" sz="2000" dirty="0">
                <a:solidFill>
                  <a:schemeClr val="bg1"/>
                </a:solidFill>
              </a:rPr>
              <a:t>high E/</a:t>
            </a:r>
            <a:r>
              <a:rPr lang="en-US" sz="2000" dirty="0" err="1">
                <a:solidFill>
                  <a:schemeClr val="bg1"/>
                </a:solidFill>
              </a:rPr>
              <a:t>E</a:t>
            </a:r>
            <a:r>
              <a:rPr lang="en-US" sz="2000" baseline="-25000" dirty="0" err="1">
                <a:solidFill>
                  <a:schemeClr val="bg1"/>
                </a:solidFill>
              </a:rPr>
              <a:t>o</a:t>
            </a:r>
            <a:r>
              <a:rPr lang="en-US" sz="2000" dirty="0">
                <a:solidFill>
                  <a:schemeClr val="bg1"/>
                </a:solidFill>
              </a:rPr>
              <a:t/>
            </a:r>
            <a:br>
              <a:rPr lang="en-US" sz="2000" dirty="0">
                <a:solidFill>
                  <a:schemeClr val="bg1"/>
                </a:solidFill>
              </a:rPr>
            </a:br>
            <a:r>
              <a:rPr lang="en-US" sz="2000" dirty="0">
                <a:solidFill>
                  <a:schemeClr val="bg1"/>
                </a:solidFill>
              </a:rPr>
              <a:t>Gold Z=79 for example</a:t>
            </a:r>
            <a:br>
              <a:rPr lang="en-US" sz="2000" dirty="0">
                <a:solidFill>
                  <a:schemeClr val="bg1"/>
                </a:solidFill>
              </a:rPr>
            </a:br>
            <a:r>
              <a:rPr lang="en-US" sz="2000" dirty="0">
                <a:solidFill>
                  <a:schemeClr val="bg1"/>
                </a:solidFill>
              </a:rPr>
              <a:t>Important for Z correction as BSEs add</a:t>
            </a:r>
            <a:br>
              <a:rPr lang="en-US" sz="2000" dirty="0">
                <a:solidFill>
                  <a:schemeClr val="bg1"/>
                </a:solidFill>
              </a:rPr>
            </a:br>
            <a:r>
              <a:rPr lang="en-US" sz="2000" dirty="0">
                <a:solidFill>
                  <a:schemeClr val="bg1"/>
                </a:solidFill>
              </a:rPr>
              <a:t>to x-ray generation</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Footer Placeholder 3"/>
          <p:cNvSpPr>
            <a:spLocks noGrp="1"/>
          </p:cNvSpPr>
          <p:nvPr>
            <p:ph type="ftr" sz="quarter" idx="10"/>
          </p:nvPr>
        </p:nvSpPr>
        <p:spPr/>
        <p:txBody>
          <a:bodyPr/>
          <a:lstStyle/>
          <a:p>
            <a:r>
              <a:rPr lang="en-US" smtClean="0"/>
              <a:t>Carpenter EPMA Overview 2013</a:t>
            </a:r>
            <a:endParaRPr lang="en-US"/>
          </a:p>
        </p:txBody>
      </p:sp>
      <p:sp>
        <p:nvSpPr>
          <p:cNvPr id="68611" name="Slide Number Placeholder 4"/>
          <p:cNvSpPr>
            <a:spLocks noGrp="1"/>
          </p:cNvSpPr>
          <p:nvPr>
            <p:ph type="sldNum" sz="quarter" idx="11"/>
          </p:nvPr>
        </p:nvSpPr>
        <p:spPr/>
        <p:txBody>
          <a:bodyPr/>
          <a:lstStyle/>
          <a:p>
            <a:fld id="{03E0E635-49E4-40C1-B652-2AB920737C26}" type="slidenum">
              <a:rPr lang="en-US"/>
              <a:pPr/>
              <a:t>42</a:t>
            </a:fld>
            <a:endParaRPr lang="en-US"/>
          </a:p>
        </p:txBody>
      </p:sp>
      <p:sp>
        <p:nvSpPr>
          <p:cNvPr id="68612" name="Rectangle 4"/>
          <p:cNvSpPr>
            <a:spLocks noGrp="1" noChangeArrowheads="1"/>
          </p:cNvSpPr>
          <p:nvPr>
            <p:ph type="title"/>
          </p:nvPr>
        </p:nvSpPr>
        <p:spPr/>
        <p:txBody>
          <a:bodyPr/>
          <a:lstStyle/>
          <a:p>
            <a:r>
              <a:rPr lang="en-US" smtClean="0"/>
              <a:t>Mean Atomic Number of Minerals</a:t>
            </a:r>
          </a:p>
        </p:txBody>
      </p:sp>
      <p:sp>
        <p:nvSpPr>
          <p:cNvPr id="68613" name="Rectangle 5"/>
          <p:cNvSpPr>
            <a:spLocks noGrp="1" noChangeArrowheads="1"/>
          </p:cNvSpPr>
          <p:nvPr>
            <p:ph type="body" idx="1"/>
          </p:nvPr>
        </p:nvSpPr>
        <p:spPr>
          <a:xfrm>
            <a:off x="304801" y="1295401"/>
            <a:ext cx="8534400" cy="4953000"/>
          </a:xfrm>
        </p:spPr>
        <p:txBody>
          <a:bodyPr/>
          <a:lstStyle/>
          <a:p>
            <a:pPr>
              <a:lnSpc>
                <a:spcPct val="80000"/>
              </a:lnSpc>
            </a:pPr>
            <a:r>
              <a:rPr lang="en-US" sz="2000" dirty="0" smtClean="0"/>
              <a:t>Mean Z can be easily calculated (</a:t>
            </a:r>
            <a:r>
              <a:rPr lang="en-US" sz="2000" dirty="0" err="1" smtClean="0"/>
              <a:t>CalcZAF</a:t>
            </a:r>
            <a:r>
              <a:rPr lang="en-US" sz="2000" dirty="0" smtClean="0"/>
              <a:t>, for example)</a:t>
            </a:r>
          </a:p>
          <a:p>
            <a:pPr>
              <a:lnSpc>
                <a:spcPct val="80000"/>
              </a:lnSpc>
            </a:pPr>
            <a:r>
              <a:rPr lang="en-US" sz="2000" dirty="0" smtClean="0"/>
              <a:t>Typical range is ~ 10 – 20.  Atomic number correction is limited if appropriate standards are used.</a:t>
            </a:r>
          </a:p>
          <a:p>
            <a:pPr>
              <a:lnSpc>
                <a:spcPct val="80000"/>
              </a:lnSpc>
            </a:pPr>
            <a:r>
              <a:rPr lang="en-US" sz="2000" dirty="0" smtClean="0"/>
              <a:t>Silicates</a:t>
            </a:r>
            <a:br>
              <a:rPr lang="en-US" sz="2000" dirty="0" smtClean="0"/>
            </a:br>
            <a:r>
              <a:rPr lang="en-US" sz="2000" dirty="0" err="1" smtClean="0"/>
              <a:t>Forsterite</a:t>
            </a:r>
            <a:r>
              <a:rPr lang="en-US" sz="2000" dirty="0" smtClean="0"/>
              <a:t> 10.6  Albite 10.7  </a:t>
            </a:r>
            <a:r>
              <a:rPr lang="en-US" sz="2000" dirty="0" err="1" smtClean="0"/>
              <a:t>Pyrope</a:t>
            </a:r>
            <a:r>
              <a:rPr lang="en-US" sz="2000" dirty="0" smtClean="0"/>
              <a:t> 10.7</a:t>
            </a:r>
            <a:br>
              <a:rPr lang="en-US" sz="2000" dirty="0" smtClean="0"/>
            </a:br>
            <a:r>
              <a:rPr lang="en-US" sz="2000" dirty="0" smtClean="0"/>
              <a:t>Fayalite 18.7  Anorthite 11.9  Almandine 15.6</a:t>
            </a:r>
          </a:p>
          <a:p>
            <a:pPr>
              <a:lnSpc>
                <a:spcPct val="80000"/>
              </a:lnSpc>
            </a:pPr>
            <a:r>
              <a:rPr lang="en-US" sz="2000" dirty="0" smtClean="0"/>
              <a:t>Oxides</a:t>
            </a:r>
            <a:br>
              <a:rPr lang="en-US" sz="2000" dirty="0" smtClean="0"/>
            </a:br>
            <a:r>
              <a:rPr lang="en-US" sz="2000" dirty="0" err="1" smtClean="0"/>
              <a:t>Periclase</a:t>
            </a:r>
            <a:r>
              <a:rPr lang="en-US" sz="2000" dirty="0" smtClean="0"/>
              <a:t> 10.4  </a:t>
            </a:r>
            <a:r>
              <a:rPr lang="en-US" sz="2000" dirty="0" err="1" smtClean="0"/>
              <a:t>Spinel</a:t>
            </a:r>
            <a:r>
              <a:rPr lang="en-US" sz="2000" dirty="0" smtClean="0"/>
              <a:t> 10.6  Quartz 10.8</a:t>
            </a:r>
            <a:br>
              <a:rPr lang="en-US" sz="2000" dirty="0" smtClean="0"/>
            </a:br>
            <a:r>
              <a:rPr lang="en-US" sz="2000" dirty="0" smtClean="0"/>
              <a:t>Ilmenite 19.0  </a:t>
            </a:r>
            <a:r>
              <a:rPr lang="en-US" sz="2000" dirty="0" err="1" smtClean="0"/>
              <a:t>Ulvospinel</a:t>
            </a:r>
            <a:r>
              <a:rPr lang="en-US" sz="2000" dirty="0" smtClean="0"/>
              <a:t> 20.0  Magnetite 21.0</a:t>
            </a:r>
          </a:p>
          <a:p>
            <a:pPr>
              <a:lnSpc>
                <a:spcPct val="80000"/>
              </a:lnSpc>
            </a:pPr>
            <a:r>
              <a:rPr lang="en-US" sz="2000" dirty="0" smtClean="0"/>
              <a:t>Sulfides</a:t>
            </a:r>
            <a:br>
              <a:rPr lang="en-US" sz="2000" dirty="0" smtClean="0"/>
            </a:br>
            <a:r>
              <a:rPr lang="en-US" sz="2000" dirty="0" smtClean="0"/>
              <a:t>Pyrite 20.7  </a:t>
            </a:r>
            <a:r>
              <a:rPr lang="en-US" sz="2000" dirty="0" err="1" smtClean="0"/>
              <a:t>Chalcocite</a:t>
            </a:r>
            <a:r>
              <a:rPr lang="en-US" sz="2000" dirty="0" smtClean="0"/>
              <a:t> 26.4  Galena 73.2</a:t>
            </a:r>
          </a:p>
          <a:p>
            <a:pPr>
              <a:lnSpc>
                <a:spcPct val="80000"/>
              </a:lnSpc>
            </a:pPr>
            <a:r>
              <a:rPr lang="en-US" sz="2000" dirty="0" smtClean="0"/>
              <a:t>Carbonates</a:t>
            </a:r>
            <a:br>
              <a:rPr lang="en-US" sz="2000" dirty="0" smtClean="0"/>
            </a:br>
            <a:r>
              <a:rPr lang="en-US" sz="2000" dirty="0" smtClean="0"/>
              <a:t>Dolomite 8.9  Calcite 12.4  Siderite 16.5  </a:t>
            </a:r>
            <a:r>
              <a:rPr lang="en-US" sz="2000" dirty="0" err="1" smtClean="0"/>
              <a:t>Cerussite</a:t>
            </a:r>
            <a:r>
              <a:rPr lang="en-US" sz="2000" dirty="0" smtClean="0"/>
              <a:t> 65.3</a:t>
            </a:r>
          </a:p>
          <a:p>
            <a:pPr>
              <a:lnSpc>
                <a:spcPct val="80000"/>
              </a:lnSpc>
            </a:pPr>
            <a:r>
              <a:rPr lang="en-US" sz="2000" dirty="0" smtClean="0"/>
              <a:t>Misc</a:t>
            </a:r>
            <a:br>
              <a:rPr lang="en-US" sz="2000" dirty="0" smtClean="0"/>
            </a:br>
            <a:r>
              <a:rPr lang="en-US" sz="2000" dirty="0" smtClean="0"/>
              <a:t>Apatite 14.1  </a:t>
            </a:r>
            <a:r>
              <a:rPr lang="en-US" sz="2000" dirty="0" err="1" smtClean="0"/>
              <a:t>Allanite</a:t>
            </a:r>
            <a:r>
              <a:rPr lang="en-US" sz="2000" dirty="0" smtClean="0"/>
              <a:t> 22.0  Zircon 24.8  Monazite 38.7</a:t>
            </a:r>
          </a:p>
          <a:p>
            <a:pPr>
              <a:lnSpc>
                <a:spcPct val="80000"/>
              </a:lnSpc>
            </a:pPr>
            <a:r>
              <a:rPr lang="en-US" sz="2000" dirty="0" smtClean="0"/>
              <a:t>See SJB Reed Electron Microprobe Analysis and Scanning Electron Microscopy in Geology ISBN 0521483506 (paperback)</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oter Placeholder 1"/>
          <p:cNvSpPr>
            <a:spLocks noGrp="1"/>
          </p:cNvSpPr>
          <p:nvPr>
            <p:ph type="ftr" sz="quarter" idx="10"/>
          </p:nvPr>
        </p:nvSpPr>
        <p:spPr/>
        <p:txBody>
          <a:bodyPr/>
          <a:lstStyle/>
          <a:p>
            <a:r>
              <a:rPr lang="en-US" smtClean="0"/>
              <a:t>Carpenter EPMA Overview 2013</a:t>
            </a:r>
            <a:endParaRPr lang="en-US"/>
          </a:p>
        </p:txBody>
      </p:sp>
      <p:sp>
        <p:nvSpPr>
          <p:cNvPr id="65539" name="Slide Number Placeholder 2"/>
          <p:cNvSpPr>
            <a:spLocks noGrp="1"/>
          </p:cNvSpPr>
          <p:nvPr>
            <p:ph type="sldNum" sz="quarter" idx="11"/>
          </p:nvPr>
        </p:nvSpPr>
        <p:spPr/>
        <p:txBody>
          <a:bodyPr/>
          <a:lstStyle/>
          <a:p>
            <a:fld id="{26571DA7-3465-4860-9813-1008C834A1D4}" type="slidenum">
              <a:rPr lang="en-US"/>
              <a:pPr/>
              <a:t>43</a:t>
            </a:fld>
            <a:endParaRPr lang="en-US"/>
          </a:p>
        </p:txBody>
      </p:sp>
      <p:sp>
        <p:nvSpPr>
          <p:cNvPr id="65540" name="Rectangle 2"/>
          <p:cNvSpPr>
            <a:spLocks noGrp="1" noChangeArrowheads="1"/>
          </p:cNvSpPr>
          <p:nvPr>
            <p:ph type="title" idx="4294967295"/>
          </p:nvPr>
        </p:nvSpPr>
        <p:spPr>
          <a:xfrm>
            <a:off x="227014" y="90488"/>
            <a:ext cx="8610599" cy="523875"/>
          </a:xfrm>
        </p:spPr>
        <p:txBody>
          <a:bodyPr lIns="91432" tIns="45716" rIns="91432" bIns="45716" anchor="ctr"/>
          <a:lstStyle/>
          <a:p>
            <a:pPr eaLnBrk="1" hangingPunct="1"/>
            <a:r>
              <a:rPr lang="en-US" smtClean="0"/>
              <a:t>Compositional Mapping</a:t>
            </a:r>
          </a:p>
        </p:txBody>
      </p:sp>
      <p:sp>
        <p:nvSpPr>
          <p:cNvPr id="65541" name="Rectangle 3"/>
          <p:cNvSpPr>
            <a:spLocks noGrp="1" noChangeArrowheads="1"/>
          </p:cNvSpPr>
          <p:nvPr>
            <p:ph type="body" idx="4294967295"/>
          </p:nvPr>
        </p:nvSpPr>
        <p:spPr>
          <a:xfrm>
            <a:off x="609601" y="990600"/>
            <a:ext cx="7848600" cy="5257800"/>
          </a:xfrm>
        </p:spPr>
        <p:txBody>
          <a:bodyPr lIns="91432" tIns="45716" rIns="91432" bIns="45716"/>
          <a:lstStyle/>
          <a:p>
            <a:pPr eaLnBrk="1" hangingPunct="1"/>
            <a:r>
              <a:rPr lang="en-US" sz="1800" dirty="0" smtClean="0"/>
              <a:t>Normal x-ray mapping is performed by setting up an energy region of interest (ROI) in the EDS spectrum.  All x-rays falling in that ROI are assigned to the digital map for that element.</a:t>
            </a:r>
          </a:p>
          <a:p>
            <a:pPr eaLnBrk="1" hangingPunct="1"/>
            <a:r>
              <a:rPr lang="en-US" sz="1800" dirty="0" smtClean="0"/>
              <a:t>Drawback is each map has only information for that element and can not be used to perform quantitative analysis. X-rays from other elements also may be counted in the ROI – peak overlaps, continuum x-rays, etc.</a:t>
            </a:r>
          </a:p>
          <a:p>
            <a:pPr eaLnBrk="1" hangingPunct="1"/>
            <a:r>
              <a:rPr lang="en-US" sz="1800" dirty="0" smtClean="0"/>
              <a:t>Sophisticated mathematical approaches have been used in recent years to process x-ray map data.  These involve correlation between elements, but also correlation between groups of elements.</a:t>
            </a:r>
          </a:p>
          <a:p>
            <a:pPr eaLnBrk="1" hangingPunct="1"/>
            <a:r>
              <a:rPr lang="en-US" sz="1800" dirty="0" smtClean="0"/>
              <a:t>Examples of these approaches are Concentration Histogram Imaging and Principle Component Analysis.</a:t>
            </a:r>
          </a:p>
          <a:p>
            <a:pPr eaLnBrk="1" hangingPunct="1"/>
            <a:r>
              <a:rPr lang="en-US" sz="1800" dirty="0" smtClean="0"/>
              <a:t>Spectrum Imaging is a mapping technique where the entire EDS spectrum is saved at each pixel location and is available for processing after the run.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ooter Placeholder 1"/>
          <p:cNvSpPr>
            <a:spLocks noGrp="1"/>
          </p:cNvSpPr>
          <p:nvPr>
            <p:ph type="ftr" sz="quarter" idx="10"/>
          </p:nvPr>
        </p:nvSpPr>
        <p:spPr/>
        <p:txBody>
          <a:bodyPr/>
          <a:lstStyle/>
          <a:p>
            <a:r>
              <a:rPr lang="en-US" smtClean="0"/>
              <a:t>Carpenter EPMA Overview 2013</a:t>
            </a:r>
            <a:endParaRPr lang="en-US"/>
          </a:p>
        </p:txBody>
      </p:sp>
      <p:sp>
        <p:nvSpPr>
          <p:cNvPr id="66563" name="Slide Number Placeholder 2"/>
          <p:cNvSpPr>
            <a:spLocks noGrp="1"/>
          </p:cNvSpPr>
          <p:nvPr>
            <p:ph type="sldNum" sz="quarter" idx="11"/>
          </p:nvPr>
        </p:nvSpPr>
        <p:spPr/>
        <p:txBody>
          <a:bodyPr/>
          <a:lstStyle/>
          <a:p>
            <a:fld id="{7FBEDD68-C282-4663-8FFF-4305DB691EB1}" type="slidenum">
              <a:rPr lang="en-US"/>
              <a:pPr/>
              <a:t>44</a:t>
            </a:fld>
            <a:endParaRPr lang="en-US"/>
          </a:p>
        </p:txBody>
      </p:sp>
      <p:sp>
        <p:nvSpPr>
          <p:cNvPr id="66564" name="Rectangle 4"/>
          <p:cNvSpPr>
            <a:spLocks noGrp="1" noChangeArrowheads="1"/>
          </p:cNvSpPr>
          <p:nvPr>
            <p:ph type="title" idx="4294967295"/>
          </p:nvPr>
        </p:nvSpPr>
        <p:spPr/>
        <p:txBody>
          <a:bodyPr lIns="91432" tIns="45716" rIns="91432" bIns="45716" anchor="ctr"/>
          <a:lstStyle/>
          <a:p>
            <a:pPr eaLnBrk="1" hangingPunct="1"/>
            <a:r>
              <a:rPr lang="en-US" smtClean="0"/>
              <a:t>Lunar Meteorite SaU 169 BSE Mosaic</a:t>
            </a:r>
          </a:p>
        </p:txBody>
      </p:sp>
      <p:grpSp>
        <p:nvGrpSpPr>
          <p:cNvPr id="66565" name="Group 6"/>
          <p:cNvGrpSpPr>
            <a:grpSpLocks/>
          </p:cNvGrpSpPr>
          <p:nvPr/>
        </p:nvGrpSpPr>
        <p:grpSpPr bwMode="auto">
          <a:xfrm>
            <a:off x="990600" y="990600"/>
            <a:ext cx="6858000" cy="5638800"/>
            <a:chOff x="514" y="602"/>
            <a:chExt cx="4117" cy="3294"/>
          </a:xfrm>
        </p:grpSpPr>
        <p:pic>
          <p:nvPicPr>
            <p:cNvPr id="66566" name="Picture 7"/>
            <p:cNvPicPr>
              <a:picLocks noChangeAspect="1" noChangeArrowheads="1"/>
            </p:cNvPicPr>
            <p:nvPr/>
          </p:nvPicPr>
          <p:blipFill>
            <a:blip r:embed="rId2" cstate="print"/>
            <a:srcRect/>
            <a:stretch>
              <a:fillRect/>
            </a:stretch>
          </p:blipFill>
          <p:spPr bwMode="auto">
            <a:xfrm>
              <a:off x="514" y="602"/>
              <a:ext cx="4117" cy="3294"/>
            </a:xfrm>
            <a:prstGeom prst="rect">
              <a:avLst/>
            </a:prstGeom>
            <a:noFill/>
            <a:ln w="9525">
              <a:noFill/>
              <a:miter lim="800000"/>
              <a:headEnd/>
              <a:tailEnd/>
            </a:ln>
          </p:spPr>
        </p:pic>
        <p:sp>
          <p:nvSpPr>
            <p:cNvPr id="66567" name="Rectangle 8"/>
            <p:cNvSpPr>
              <a:spLocks noChangeArrowheads="1"/>
            </p:cNvSpPr>
            <p:nvPr/>
          </p:nvSpPr>
          <p:spPr bwMode="auto">
            <a:xfrm>
              <a:off x="1666" y="2282"/>
              <a:ext cx="816" cy="816"/>
            </a:xfrm>
            <a:prstGeom prst="rect">
              <a:avLst/>
            </a:prstGeom>
            <a:noFill/>
            <a:ln w="19050">
              <a:solidFill>
                <a:srgbClr val="FF0000"/>
              </a:solidFill>
              <a:miter lim="800000"/>
              <a:headEnd/>
              <a:tailEnd/>
            </a:ln>
          </p:spPr>
          <p:txBody>
            <a:bodyPr wrap="none" lIns="0" tIns="0" rIns="0" bIns="0" anchor="ctr"/>
            <a:lstStyle/>
            <a:p>
              <a:pPr>
                <a:spcBef>
                  <a:spcPct val="20000"/>
                </a:spcBef>
                <a:buClr>
                  <a:schemeClr val="tx2"/>
                </a:buClr>
                <a:buSzPct val="75000"/>
                <a:buFont typeface="Monotype Sorts" pitchFamily="2" charset="2"/>
                <a:buChar char="u"/>
              </a:pPr>
              <a:endParaRPr lang="en-US" sz="2800" dirty="0"/>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Footer Placeholder 1"/>
          <p:cNvSpPr>
            <a:spLocks noGrp="1"/>
          </p:cNvSpPr>
          <p:nvPr>
            <p:ph type="ftr" sz="quarter" idx="10"/>
          </p:nvPr>
        </p:nvSpPr>
        <p:spPr/>
        <p:txBody>
          <a:bodyPr/>
          <a:lstStyle/>
          <a:p>
            <a:r>
              <a:rPr lang="en-US" smtClean="0"/>
              <a:t>Carpenter EPMA Overview 2013</a:t>
            </a:r>
            <a:endParaRPr lang="en-US"/>
          </a:p>
        </p:txBody>
      </p:sp>
      <p:sp>
        <p:nvSpPr>
          <p:cNvPr id="67587" name="Slide Number Placeholder 2"/>
          <p:cNvSpPr>
            <a:spLocks noGrp="1"/>
          </p:cNvSpPr>
          <p:nvPr>
            <p:ph type="sldNum" sz="quarter" idx="11"/>
          </p:nvPr>
        </p:nvSpPr>
        <p:spPr/>
        <p:txBody>
          <a:bodyPr/>
          <a:lstStyle/>
          <a:p>
            <a:fld id="{1DE2AFD9-0672-43BC-898F-40336C6A7184}" type="slidenum">
              <a:rPr lang="en-US"/>
              <a:pPr/>
              <a:t>45</a:t>
            </a:fld>
            <a:endParaRPr lang="en-US"/>
          </a:p>
        </p:txBody>
      </p:sp>
      <p:sp>
        <p:nvSpPr>
          <p:cNvPr id="67588" name="Rectangle 4"/>
          <p:cNvSpPr>
            <a:spLocks noGrp="1" noChangeArrowheads="1"/>
          </p:cNvSpPr>
          <p:nvPr>
            <p:ph type="title" idx="4294967295"/>
          </p:nvPr>
        </p:nvSpPr>
        <p:spPr/>
        <p:txBody>
          <a:bodyPr lIns="91432" tIns="45716" rIns="91432" bIns="45716" anchor="ctr"/>
          <a:lstStyle/>
          <a:p>
            <a:pPr eaLnBrk="1" hangingPunct="1"/>
            <a:r>
              <a:rPr lang="en-US" smtClean="0"/>
              <a:t>Lunar Meteorite SaU 169 SDD X-ray Maps </a:t>
            </a:r>
          </a:p>
        </p:txBody>
      </p:sp>
      <p:grpSp>
        <p:nvGrpSpPr>
          <p:cNvPr id="67589" name="Group 12"/>
          <p:cNvGrpSpPr>
            <a:grpSpLocks/>
          </p:cNvGrpSpPr>
          <p:nvPr/>
        </p:nvGrpSpPr>
        <p:grpSpPr bwMode="auto">
          <a:xfrm>
            <a:off x="533400" y="1295400"/>
            <a:ext cx="7888288" cy="5257800"/>
            <a:chOff x="336" y="816"/>
            <a:chExt cx="4969" cy="3312"/>
          </a:xfrm>
        </p:grpSpPr>
        <p:pic>
          <p:nvPicPr>
            <p:cNvPr id="67590" name="Picture 5" descr="SaU169montage_CpMgCaFeAlSi"/>
            <p:cNvPicPr>
              <a:picLocks noChangeAspect="1" noChangeArrowheads="1"/>
            </p:cNvPicPr>
            <p:nvPr/>
          </p:nvPicPr>
          <p:blipFill>
            <a:blip r:embed="rId2" cstate="print"/>
            <a:srcRect/>
            <a:stretch>
              <a:fillRect/>
            </a:stretch>
          </p:blipFill>
          <p:spPr bwMode="auto">
            <a:xfrm>
              <a:off x="336" y="816"/>
              <a:ext cx="4969" cy="3312"/>
            </a:xfrm>
            <a:prstGeom prst="rect">
              <a:avLst/>
            </a:prstGeom>
            <a:noFill/>
            <a:ln w="9525">
              <a:noFill/>
              <a:miter lim="800000"/>
              <a:headEnd/>
              <a:tailEnd/>
            </a:ln>
          </p:spPr>
        </p:pic>
        <p:sp>
          <p:nvSpPr>
            <p:cNvPr id="67591" name="Text Box 6"/>
            <p:cNvSpPr txBox="1">
              <a:spLocks noChangeArrowheads="1"/>
            </p:cNvSpPr>
            <p:nvPr/>
          </p:nvSpPr>
          <p:spPr bwMode="auto">
            <a:xfrm>
              <a:off x="336" y="2217"/>
              <a:ext cx="384" cy="258"/>
            </a:xfrm>
            <a:prstGeom prst="rect">
              <a:avLst/>
            </a:prstGeom>
            <a:solidFill>
              <a:schemeClr val="bg1"/>
            </a:solidFill>
            <a:ln w="12700">
              <a:solidFill>
                <a:schemeClr val="tx1"/>
              </a:solidFill>
              <a:miter lim="800000"/>
              <a:headEnd/>
              <a:tailEnd/>
            </a:ln>
          </p:spPr>
          <p:txBody>
            <a:bodyPr lIns="45720" tIns="46038" rIns="45720" bIns="46038">
              <a:spAutoFit/>
            </a:bodyPr>
            <a:lstStyle/>
            <a:p>
              <a:pPr marL="342871" indent="-342871">
                <a:spcBef>
                  <a:spcPct val="50000"/>
                </a:spcBef>
                <a:buClr>
                  <a:schemeClr val="tx2"/>
                </a:buClr>
                <a:buSzPct val="75000"/>
              </a:pPr>
              <a:r>
                <a:rPr lang="en-US" sz="2000" dirty="0">
                  <a:latin typeface="Times New Roman" pitchFamily="18" charset="0"/>
                </a:rPr>
                <a:t>BSE</a:t>
              </a:r>
            </a:p>
          </p:txBody>
        </p:sp>
        <p:sp>
          <p:nvSpPr>
            <p:cNvPr id="67592" name="Text Box 7"/>
            <p:cNvSpPr txBox="1">
              <a:spLocks noChangeArrowheads="1"/>
            </p:cNvSpPr>
            <p:nvPr/>
          </p:nvSpPr>
          <p:spPr bwMode="auto">
            <a:xfrm>
              <a:off x="1995" y="2211"/>
              <a:ext cx="288" cy="258"/>
            </a:xfrm>
            <a:prstGeom prst="rect">
              <a:avLst/>
            </a:prstGeom>
            <a:solidFill>
              <a:schemeClr val="bg1"/>
            </a:solidFill>
            <a:ln w="12700">
              <a:solidFill>
                <a:schemeClr val="tx1"/>
              </a:solidFill>
              <a:miter lim="800000"/>
              <a:headEnd/>
              <a:tailEnd/>
            </a:ln>
          </p:spPr>
          <p:txBody>
            <a:bodyPr lIns="45720" tIns="46038" rIns="45720" bIns="46038">
              <a:spAutoFit/>
            </a:bodyPr>
            <a:lstStyle/>
            <a:p>
              <a:pPr marL="342871" indent="-342871">
                <a:spcBef>
                  <a:spcPct val="50000"/>
                </a:spcBef>
                <a:buClr>
                  <a:schemeClr val="tx2"/>
                </a:buClr>
                <a:buSzPct val="75000"/>
              </a:pPr>
              <a:r>
                <a:rPr lang="en-US" sz="2000" dirty="0">
                  <a:latin typeface="Times New Roman" pitchFamily="18" charset="0"/>
                </a:rPr>
                <a:t>Mg</a:t>
              </a:r>
            </a:p>
          </p:txBody>
        </p:sp>
        <p:sp>
          <p:nvSpPr>
            <p:cNvPr id="67593" name="Text Box 8"/>
            <p:cNvSpPr txBox="1">
              <a:spLocks noChangeArrowheads="1"/>
            </p:cNvSpPr>
            <p:nvPr/>
          </p:nvSpPr>
          <p:spPr bwMode="auto">
            <a:xfrm>
              <a:off x="3651" y="2214"/>
              <a:ext cx="288" cy="258"/>
            </a:xfrm>
            <a:prstGeom prst="rect">
              <a:avLst/>
            </a:prstGeom>
            <a:solidFill>
              <a:schemeClr val="bg1"/>
            </a:solidFill>
            <a:ln w="12700">
              <a:solidFill>
                <a:schemeClr val="tx1"/>
              </a:solidFill>
              <a:miter lim="800000"/>
              <a:headEnd/>
              <a:tailEnd/>
            </a:ln>
          </p:spPr>
          <p:txBody>
            <a:bodyPr lIns="45720" tIns="46038" rIns="45720" bIns="46038">
              <a:spAutoFit/>
            </a:bodyPr>
            <a:lstStyle/>
            <a:p>
              <a:pPr marL="342871" indent="-342871">
                <a:spcBef>
                  <a:spcPct val="50000"/>
                </a:spcBef>
                <a:buClr>
                  <a:schemeClr val="tx2"/>
                </a:buClr>
                <a:buSzPct val="75000"/>
              </a:pPr>
              <a:r>
                <a:rPr lang="en-US" sz="2000" dirty="0">
                  <a:latin typeface="Times New Roman" pitchFamily="18" charset="0"/>
                </a:rPr>
                <a:t>Ca</a:t>
              </a:r>
            </a:p>
          </p:txBody>
        </p:sp>
        <p:sp>
          <p:nvSpPr>
            <p:cNvPr id="67594" name="Text Box 9"/>
            <p:cNvSpPr txBox="1">
              <a:spLocks noChangeArrowheads="1"/>
            </p:cNvSpPr>
            <p:nvPr/>
          </p:nvSpPr>
          <p:spPr bwMode="auto">
            <a:xfrm>
              <a:off x="339" y="3870"/>
              <a:ext cx="288" cy="258"/>
            </a:xfrm>
            <a:prstGeom prst="rect">
              <a:avLst/>
            </a:prstGeom>
            <a:solidFill>
              <a:schemeClr val="bg1"/>
            </a:solidFill>
            <a:ln w="12700">
              <a:solidFill>
                <a:schemeClr val="tx1"/>
              </a:solidFill>
              <a:miter lim="800000"/>
              <a:headEnd/>
              <a:tailEnd/>
            </a:ln>
          </p:spPr>
          <p:txBody>
            <a:bodyPr lIns="45720" tIns="46038" rIns="45720" bIns="46038">
              <a:spAutoFit/>
            </a:bodyPr>
            <a:lstStyle/>
            <a:p>
              <a:pPr marL="342871" indent="-342871">
                <a:spcBef>
                  <a:spcPct val="50000"/>
                </a:spcBef>
                <a:buClr>
                  <a:schemeClr val="tx2"/>
                </a:buClr>
                <a:buSzPct val="75000"/>
              </a:pPr>
              <a:r>
                <a:rPr lang="en-US" sz="2000" dirty="0">
                  <a:latin typeface="Times New Roman" pitchFamily="18" charset="0"/>
                </a:rPr>
                <a:t>Fe</a:t>
              </a:r>
            </a:p>
          </p:txBody>
        </p:sp>
        <p:sp>
          <p:nvSpPr>
            <p:cNvPr id="67595" name="Text Box 10"/>
            <p:cNvSpPr txBox="1">
              <a:spLocks noChangeArrowheads="1"/>
            </p:cNvSpPr>
            <p:nvPr/>
          </p:nvSpPr>
          <p:spPr bwMode="auto">
            <a:xfrm>
              <a:off x="2001" y="3867"/>
              <a:ext cx="288" cy="258"/>
            </a:xfrm>
            <a:prstGeom prst="rect">
              <a:avLst/>
            </a:prstGeom>
            <a:solidFill>
              <a:schemeClr val="bg1"/>
            </a:solidFill>
            <a:ln w="12700">
              <a:solidFill>
                <a:schemeClr val="tx1"/>
              </a:solidFill>
              <a:miter lim="800000"/>
              <a:headEnd/>
              <a:tailEnd/>
            </a:ln>
          </p:spPr>
          <p:txBody>
            <a:bodyPr lIns="45720" tIns="46038" rIns="45720" bIns="46038">
              <a:spAutoFit/>
            </a:bodyPr>
            <a:lstStyle/>
            <a:p>
              <a:pPr marL="342871" indent="-342871">
                <a:spcBef>
                  <a:spcPct val="50000"/>
                </a:spcBef>
                <a:buClr>
                  <a:schemeClr val="tx2"/>
                </a:buClr>
                <a:buSzPct val="75000"/>
              </a:pPr>
              <a:r>
                <a:rPr lang="en-US" sz="2000" dirty="0">
                  <a:latin typeface="Times New Roman" pitchFamily="18" charset="0"/>
                </a:rPr>
                <a:t>Al</a:t>
              </a:r>
            </a:p>
          </p:txBody>
        </p:sp>
        <p:sp>
          <p:nvSpPr>
            <p:cNvPr id="67596" name="Text Box 11"/>
            <p:cNvSpPr txBox="1">
              <a:spLocks noChangeArrowheads="1"/>
            </p:cNvSpPr>
            <p:nvPr/>
          </p:nvSpPr>
          <p:spPr bwMode="auto">
            <a:xfrm>
              <a:off x="3651" y="3867"/>
              <a:ext cx="288" cy="258"/>
            </a:xfrm>
            <a:prstGeom prst="rect">
              <a:avLst/>
            </a:prstGeom>
            <a:solidFill>
              <a:schemeClr val="bg1"/>
            </a:solidFill>
            <a:ln w="12700">
              <a:solidFill>
                <a:schemeClr val="tx1"/>
              </a:solidFill>
              <a:miter lim="800000"/>
              <a:headEnd/>
              <a:tailEnd/>
            </a:ln>
          </p:spPr>
          <p:txBody>
            <a:bodyPr lIns="45720" tIns="46038" rIns="45720" bIns="46038">
              <a:spAutoFit/>
            </a:bodyPr>
            <a:lstStyle/>
            <a:p>
              <a:pPr marL="342871" indent="-342871">
                <a:spcBef>
                  <a:spcPct val="50000"/>
                </a:spcBef>
                <a:buClr>
                  <a:schemeClr val="tx2"/>
                </a:buClr>
                <a:buSzPct val="75000"/>
              </a:pPr>
              <a:r>
                <a:rPr lang="en-US" sz="2000" dirty="0">
                  <a:latin typeface="Times New Roman" pitchFamily="18" charset="0"/>
                </a:rPr>
                <a:t>Si</a:t>
              </a: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Footer Placeholder 3"/>
          <p:cNvSpPr>
            <a:spLocks noGrp="1"/>
          </p:cNvSpPr>
          <p:nvPr>
            <p:ph type="ftr" sz="quarter" idx="10"/>
          </p:nvPr>
        </p:nvSpPr>
        <p:spPr/>
        <p:txBody>
          <a:bodyPr/>
          <a:lstStyle/>
          <a:p>
            <a:r>
              <a:rPr lang="en-US" smtClean="0"/>
              <a:t>Carpenter EPMA Overview 2013</a:t>
            </a:r>
            <a:endParaRPr lang="en-US"/>
          </a:p>
        </p:txBody>
      </p:sp>
      <p:sp>
        <p:nvSpPr>
          <p:cNvPr id="70659" name="Slide Number Placeholder 4"/>
          <p:cNvSpPr>
            <a:spLocks noGrp="1"/>
          </p:cNvSpPr>
          <p:nvPr>
            <p:ph type="sldNum" sz="quarter" idx="11"/>
          </p:nvPr>
        </p:nvSpPr>
        <p:spPr/>
        <p:txBody>
          <a:bodyPr/>
          <a:lstStyle/>
          <a:p>
            <a:fld id="{411B47B2-1ECA-4F05-B37B-6F1C6912A922}" type="slidenum">
              <a:rPr lang="en-US"/>
              <a:pPr/>
              <a:t>46</a:t>
            </a:fld>
            <a:endParaRPr lang="en-US"/>
          </a:p>
        </p:txBody>
      </p:sp>
      <p:sp>
        <p:nvSpPr>
          <p:cNvPr id="70660" name="Rectangle 2"/>
          <p:cNvSpPr>
            <a:spLocks noGrp="1" noChangeArrowheads="1"/>
          </p:cNvSpPr>
          <p:nvPr>
            <p:ph type="title"/>
          </p:nvPr>
        </p:nvSpPr>
        <p:spPr>
          <a:xfrm>
            <a:off x="1016001" y="19050"/>
            <a:ext cx="7297738" cy="781050"/>
          </a:xfrm>
          <a:noFill/>
        </p:spPr>
        <p:txBody>
          <a:bodyPr lIns="90480" tIns="44447" rIns="90480" bIns="44447" anchor="ctr"/>
          <a:lstStyle/>
          <a:p>
            <a:r>
              <a:rPr lang="en-US" smtClean="0"/>
              <a:t>Backscattered Electrons: Summary</a:t>
            </a:r>
          </a:p>
        </p:txBody>
      </p:sp>
      <p:sp>
        <p:nvSpPr>
          <p:cNvPr id="70661" name="Rectangle 3"/>
          <p:cNvSpPr>
            <a:spLocks noGrp="1" noChangeArrowheads="1"/>
          </p:cNvSpPr>
          <p:nvPr>
            <p:ph type="body" idx="1"/>
          </p:nvPr>
        </p:nvSpPr>
        <p:spPr>
          <a:xfrm>
            <a:off x="203201" y="1581150"/>
            <a:ext cx="8737600" cy="4972050"/>
          </a:xfrm>
          <a:noFill/>
        </p:spPr>
        <p:txBody>
          <a:bodyPr lIns="90480" tIns="44447" rIns="90480" bIns="44447"/>
          <a:lstStyle/>
          <a:p>
            <a:r>
              <a:rPr lang="en-US" sz="2000" dirty="0" smtClean="0"/>
              <a:t>Origin: Beam electrons elastically scattered many times</a:t>
            </a:r>
          </a:p>
          <a:p>
            <a:r>
              <a:rPr lang="en-US" sz="2000" dirty="0" smtClean="0"/>
              <a:t>Abundance: large, 5%(C) - 50%(Au) of beam current</a:t>
            </a:r>
          </a:p>
          <a:p>
            <a:r>
              <a:rPr lang="en-US" sz="2000" dirty="0" smtClean="0"/>
              <a:t>Information carried: number sensitive to composition; number and trajectories sensitive to topography</a:t>
            </a:r>
          </a:p>
          <a:p>
            <a:r>
              <a:rPr lang="en-US" sz="2000" dirty="0" smtClean="0"/>
              <a:t>Information Depth: 0.15 (Au) to 0.3 (C) D/R</a:t>
            </a:r>
            <a:r>
              <a:rPr lang="en-US" sz="2000" baseline="-25000" dirty="0" smtClean="0"/>
              <a:t>K-O</a:t>
            </a:r>
            <a:r>
              <a:rPr lang="en-US" sz="2000" dirty="0" smtClean="0"/>
              <a:t> for 90% BSE</a:t>
            </a:r>
          </a:p>
          <a:p>
            <a:r>
              <a:rPr lang="en-US" sz="2000" dirty="0" smtClean="0"/>
              <a:t>Lateral resolution:  0.2 (Au) to 0.5 (C) R/R</a:t>
            </a:r>
            <a:r>
              <a:rPr lang="en-US" sz="2000" baseline="-25000" dirty="0" smtClean="0"/>
              <a:t>K-O</a:t>
            </a:r>
            <a:r>
              <a:rPr lang="en-US" sz="2000" dirty="0" smtClean="0"/>
              <a:t> for 90% BSE</a:t>
            </a:r>
          </a:p>
          <a:p>
            <a:r>
              <a:rPr lang="en-US" sz="2000" dirty="0" smtClean="0"/>
              <a:t>Energy: variable, 0 to beam energy; for Z &gt; 20, more than 50% of BSEs escape with more than half of beam energy; high Z elements scatter more high energy BSEs</a:t>
            </a:r>
          </a:p>
          <a:p>
            <a:r>
              <a:rPr lang="en-US" sz="2000" dirty="0" smtClean="0"/>
              <a:t>BSEs have sufficient energy to directly excite SEM detectors</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Footer Placeholder 2"/>
          <p:cNvSpPr>
            <a:spLocks noGrp="1"/>
          </p:cNvSpPr>
          <p:nvPr>
            <p:ph type="ftr" sz="quarter" idx="10"/>
          </p:nvPr>
        </p:nvSpPr>
        <p:spPr/>
        <p:txBody>
          <a:bodyPr/>
          <a:lstStyle/>
          <a:p>
            <a:r>
              <a:rPr lang="en-US" smtClean="0"/>
              <a:t>Carpenter EPMA Overview 2013</a:t>
            </a:r>
            <a:endParaRPr lang="en-US"/>
          </a:p>
        </p:txBody>
      </p:sp>
      <p:sp>
        <p:nvSpPr>
          <p:cNvPr id="71683" name="Slide Number Placeholder 3"/>
          <p:cNvSpPr>
            <a:spLocks noGrp="1"/>
          </p:cNvSpPr>
          <p:nvPr>
            <p:ph type="sldNum" sz="quarter" idx="11"/>
          </p:nvPr>
        </p:nvSpPr>
        <p:spPr/>
        <p:txBody>
          <a:bodyPr/>
          <a:lstStyle/>
          <a:p>
            <a:fld id="{E2B7A0A1-4BF7-4B2A-B6D9-D3E176E622AB}" type="slidenum">
              <a:rPr lang="en-US"/>
              <a:pPr/>
              <a:t>47</a:t>
            </a:fld>
            <a:endParaRPr lang="en-US"/>
          </a:p>
        </p:txBody>
      </p:sp>
      <p:sp>
        <p:nvSpPr>
          <p:cNvPr id="71684" name="Rectangle 2"/>
          <p:cNvSpPr>
            <a:spLocks noGrp="1" noChangeArrowheads="1"/>
          </p:cNvSpPr>
          <p:nvPr>
            <p:ph type="title"/>
          </p:nvPr>
        </p:nvSpPr>
        <p:spPr>
          <a:xfrm>
            <a:off x="227014" y="90488"/>
            <a:ext cx="8610599" cy="381000"/>
          </a:xfrm>
        </p:spPr>
        <p:txBody>
          <a:bodyPr/>
          <a:lstStyle/>
          <a:p>
            <a:r>
              <a:rPr lang="en-US" smtClean="0"/>
              <a:t>Probabilities of Scattering Events</a:t>
            </a:r>
          </a:p>
        </p:txBody>
      </p:sp>
      <p:pic>
        <p:nvPicPr>
          <p:cNvPr id="71688" name="Picture 6"/>
          <p:cNvPicPr>
            <a:picLocks noChangeAspect="1" noChangeArrowheads="1"/>
          </p:cNvPicPr>
          <p:nvPr/>
        </p:nvPicPr>
        <p:blipFill>
          <a:blip r:embed="rId2" cstate="print">
            <a:grayscl/>
            <a:lum contrast="45000"/>
          </a:blip>
          <a:srcRect/>
          <a:stretch>
            <a:fillRect/>
          </a:stretch>
        </p:blipFill>
        <p:spPr bwMode="auto">
          <a:xfrm>
            <a:off x="2362200" y="685800"/>
            <a:ext cx="3733800" cy="3885865"/>
          </a:xfrm>
          <a:prstGeom prst="rect">
            <a:avLst/>
          </a:prstGeom>
          <a:noFill/>
          <a:ln w="25400">
            <a:solidFill>
              <a:schemeClr val="accent2"/>
            </a:solidFill>
            <a:miter lim="800000"/>
            <a:headEnd type="none" w="sm" len="sm"/>
            <a:tailEnd type="none" w="sm" len="sm"/>
          </a:ln>
        </p:spPr>
      </p:pic>
      <p:sp>
        <p:nvSpPr>
          <p:cNvPr id="71689" name="Text Box 7"/>
          <p:cNvSpPr txBox="1">
            <a:spLocks noChangeArrowheads="1"/>
          </p:cNvSpPr>
          <p:nvPr/>
        </p:nvSpPr>
        <p:spPr bwMode="auto">
          <a:xfrm>
            <a:off x="457200" y="4648200"/>
            <a:ext cx="7848600" cy="1323431"/>
          </a:xfrm>
          <a:prstGeom prst="rect">
            <a:avLst/>
          </a:prstGeom>
          <a:solidFill>
            <a:schemeClr val="tx1"/>
          </a:solidFill>
          <a:ln w="12700">
            <a:solidFill>
              <a:schemeClr val="accent2"/>
            </a:solidFill>
            <a:miter lim="800000"/>
            <a:headEnd type="none" w="sm" len="sm"/>
            <a:tailEnd type="none" w="sm" len="sm"/>
          </a:ln>
        </p:spPr>
        <p:txBody>
          <a:bodyPr wrap="square" lIns="91432" tIns="45716" rIns="91432" bIns="45716">
            <a:spAutoFit/>
          </a:bodyPr>
          <a:lstStyle/>
          <a:p>
            <a:r>
              <a:rPr lang="en-US" sz="2000" dirty="0">
                <a:solidFill>
                  <a:schemeClr val="bg1"/>
                </a:solidFill>
                <a:latin typeface="Times New Roman" pitchFamily="18" charset="0"/>
              </a:rPr>
              <a:t>The probability of a BSE or SE scattering event is 5-6 orders of magnitude greater than for an x-ray scattering event, i.e. 1 x-ray per 10</a:t>
            </a:r>
            <a:r>
              <a:rPr lang="en-US" sz="2000" baseline="30000" dirty="0">
                <a:solidFill>
                  <a:schemeClr val="bg1"/>
                </a:solidFill>
                <a:latin typeface="Times New Roman" pitchFamily="18" charset="0"/>
              </a:rPr>
              <a:t>6</a:t>
            </a:r>
            <a:r>
              <a:rPr lang="en-US" sz="2000" dirty="0">
                <a:solidFill>
                  <a:schemeClr val="bg1"/>
                </a:solidFill>
                <a:latin typeface="Times New Roman" pitchFamily="18" charset="0"/>
              </a:rPr>
              <a:t> electrons!</a:t>
            </a:r>
          </a:p>
          <a:p>
            <a:r>
              <a:rPr lang="en-US" sz="2000" dirty="0">
                <a:solidFill>
                  <a:schemeClr val="bg1"/>
                </a:solidFill>
                <a:latin typeface="Times New Roman" pitchFamily="18" charset="0"/>
              </a:rPr>
              <a:t>This is the reason that x-ray count rates are so much lower than electron “count rates”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Footer Placeholder 1"/>
          <p:cNvSpPr>
            <a:spLocks noGrp="1"/>
          </p:cNvSpPr>
          <p:nvPr>
            <p:ph type="ftr" sz="quarter" idx="10"/>
          </p:nvPr>
        </p:nvSpPr>
        <p:spPr/>
        <p:txBody>
          <a:bodyPr/>
          <a:lstStyle/>
          <a:p>
            <a:r>
              <a:rPr lang="en-US" smtClean="0"/>
              <a:t>Carpenter EPMA Overview 2013</a:t>
            </a:r>
            <a:endParaRPr lang="en-US"/>
          </a:p>
        </p:txBody>
      </p:sp>
      <p:sp>
        <p:nvSpPr>
          <p:cNvPr id="72707" name="Slide Number Placeholder 2"/>
          <p:cNvSpPr>
            <a:spLocks noGrp="1"/>
          </p:cNvSpPr>
          <p:nvPr>
            <p:ph type="sldNum" sz="quarter" idx="11"/>
          </p:nvPr>
        </p:nvSpPr>
        <p:spPr/>
        <p:txBody>
          <a:bodyPr/>
          <a:lstStyle/>
          <a:p>
            <a:fld id="{400008DD-1C26-4487-9F9E-6CD1A135ED29}" type="slidenum">
              <a:rPr lang="en-US"/>
              <a:pPr/>
              <a:t>48</a:t>
            </a:fld>
            <a:endParaRPr lang="en-US"/>
          </a:p>
        </p:txBody>
      </p:sp>
      <p:pic>
        <p:nvPicPr>
          <p:cNvPr id="72708" name="Picture 3"/>
          <p:cNvPicPr preferRelativeResize="0">
            <a:picLocks noChangeArrowheads="1"/>
          </p:cNvPicPr>
          <p:nvPr/>
        </p:nvPicPr>
        <p:blipFill>
          <a:blip r:embed="rId3" cstate="print"/>
          <a:srcRect/>
          <a:stretch>
            <a:fillRect/>
          </a:stretch>
        </p:blipFill>
        <p:spPr bwMode="auto">
          <a:xfrm>
            <a:off x="1939925" y="1219200"/>
            <a:ext cx="4527550" cy="5051426"/>
          </a:xfrm>
          <a:prstGeom prst="rect">
            <a:avLst/>
          </a:prstGeom>
          <a:solidFill>
            <a:srgbClr val="FFFFFF"/>
          </a:solidFill>
          <a:ln w="50800">
            <a:noFill/>
            <a:miter lim="800000"/>
            <a:headEnd/>
            <a:tailEnd/>
          </a:ln>
        </p:spPr>
      </p:pic>
      <p:sp>
        <p:nvSpPr>
          <p:cNvPr id="72709" name="Line 4"/>
          <p:cNvSpPr>
            <a:spLocks noChangeShapeType="1"/>
          </p:cNvSpPr>
          <p:nvPr/>
        </p:nvSpPr>
        <p:spPr bwMode="auto">
          <a:xfrm>
            <a:off x="4230687" y="2725738"/>
            <a:ext cx="0" cy="323850"/>
          </a:xfrm>
          <a:prstGeom prst="line">
            <a:avLst/>
          </a:prstGeom>
          <a:noFill/>
          <a:ln w="50800">
            <a:solidFill>
              <a:schemeClr val="bg1"/>
            </a:solidFill>
            <a:round/>
            <a:headEnd/>
            <a:tailEnd type="triangle" w="med" len="med"/>
          </a:ln>
        </p:spPr>
        <p:txBody>
          <a:bodyPr wrap="none" lIns="91432" tIns="45716" rIns="91432" bIns="45716" anchor="ctr"/>
          <a:lstStyle/>
          <a:p>
            <a:endParaRPr lang="en-US"/>
          </a:p>
        </p:txBody>
      </p:sp>
      <p:sp>
        <p:nvSpPr>
          <p:cNvPr id="72710" name="Line 5"/>
          <p:cNvSpPr>
            <a:spLocks noChangeShapeType="1"/>
          </p:cNvSpPr>
          <p:nvPr/>
        </p:nvSpPr>
        <p:spPr bwMode="auto">
          <a:xfrm>
            <a:off x="4557714" y="4510089"/>
            <a:ext cx="422275" cy="514350"/>
          </a:xfrm>
          <a:prstGeom prst="line">
            <a:avLst/>
          </a:prstGeom>
          <a:noFill/>
          <a:ln w="50800">
            <a:solidFill>
              <a:schemeClr val="bg1"/>
            </a:solidFill>
            <a:round/>
            <a:headEnd/>
            <a:tailEnd type="triangle" w="med" len="med"/>
          </a:ln>
        </p:spPr>
        <p:txBody>
          <a:bodyPr wrap="none" lIns="91432" tIns="45716" rIns="91432" bIns="45716" anchor="ctr"/>
          <a:lstStyle/>
          <a:p>
            <a:endParaRPr lang="en-US"/>
          </a:p>
        </p:txBody>
      </p:sp>
      <p:sp>
        <p:nvSpPr>
          <p:cNvPr id="72711" name="Line 6"/>
          <p:cNvSpPr>
            <a:spLocks noChangeShapeType="1"/>
          </p:cNvSpPr>
          <p:nvPr/>
        </p:nvSpPr>
        <p:spPr bwMode="auto">
          <a:xfrm flipH="1">
            <a:off x="3406776" y="4495801"/>
            <a:ext cx="479425" cy="528638"/>
          </a:xfrm>
          <a:prstGeom prst="line">
            <a:avLst/>
          </a:prstGeom>
          <a:noFill/>
          <a:ln w="50800">
            <a:solidFill>
              <a:schemeClr val="bg1"/>
            </a:solidFill>
            <a:round/>
            <a:headEnd/>
            <a:tailEnd type="triangle" w="med" len="med"/>
          </a:ln>
        </p:spPr>
        <p:txBody>
          <a:bodyPr wrap="none" lIns="91432" tIns="45716" rIns="91432" bIns="45716" anchor="ctr"/>
          <a:lstStyle/>
          <a:p>
            <a:endParaRPr lang="en-US"/>
          </a:p>
        </p:txBody>
      </p:sp>
      <p:sp>
        <p:nvSpPr>
          <p:cNvPr id="72712" name="Rectangle 7"/>
          <p:cNvSpPr>
            <a:spLocks noChangeArrowheads="1"/>
          </p:cNvSpPr>
          <p:nvPr/>
        </p:nvSpPr>
        <p:spPr bwMode="auto">
          <a:xfrm>
            <a:off x="4800601" y="4267200"/>
            <a:ext cx="2829093" cy="399027"/>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Fluorescence yield, </a:t>
            </a:r>
            <a:r>
              <a:rPr lang="en-US" sz="2000" b="1" dirty="0">
                <a:solidFill>
                  <a:schemeClr val="bg1"/>
                </a:solidFill>
                <a:latin typeface="Symbol" pitchFamily="18" charset="2"/>
              </a:rPr>
              <a:t></a:t>
            </a:r>
          </a:p>
        </p:txBody>
      </p:sp>
      <p:sp>
        <p:nvSpPr>
          <p:cNvPr id="72713" name="Rectangle 8"/>
          <p:cNvSpPr>
            <a:spLocks noChangeArrowheads="1"/>
          </p:cNvSpPr>
          <p:nvPr/>
        </p:nvSpPr>
        <p:spPr bwMode="auto">
          <a:xfrm>
            <a:off x="1600201" y="1524000"/>
            <a:ext cx="1963948" cy="399027"/>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Beam electron</a:t>
            </a:r>
          </a:p>
        </p:txBody>
      </p:sp>
      <p:sp>
        <p:nvSpPr>
          <p:cNvPr id="72714" name="Rectangle 9"/>
          <p:cNvSpPr>
            <a:spLocks noChangeArrowheads="1"/>
          </p:cNvSpPr>
          <p:nvPr/>
        </p:nvSpPr>
        <p:spPr bwMode="auto">
          <a:xfrm>
            <a:off x="5183188" y="1347788"/>
            <a:ext cx="2279472" cy="399027"/>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Atomic electrons</a:t>
            </a:r>
          </a:p>
        </p:txBody>
      </p:sp>
      <p:sp>
        <p:nvSpPr>
          <p:cNvPr id="72715" name="Line 10"/>
          <p:cNvSpPr>
            <a:spLocks noChangeShapeType="1"/>
          </p:cNvSpPr>
          <p:nvPr/>
        </p:nvSpPr>
        <p:spPr bwMode="auto">
          <a:xfrm flipH="1" flipV="1">
            <a:off x="4352926" y="1265238"/>
            <a:ext cx="830263" cy="282575"/>
          </a:xfrm>
          <a:prstGeom prst="line">
            <a:avLst/>
          </a:prstGeom>
          <a:noFill/>
          <a:ln w="25400">
            <a:solidFill>
              <a:schemeClr val="bg1"/>
            </a:solidFill>
            <a:round/>
            <a:headEnd/>
            <a:tailEnd type="triangle" w="med" len="med"/>
          </a:ln>
        </p:spPr>
        <p:txBody>
          <a:bodyPr wrap="none" lIns="91432" tIns="45716" rIns="91432" bIns="45716" anchor="ctr"/>
          <a:lstStyle/>
          <a:p>
            <a:endParaRPr lang="en-US"/>
          </a:p>
        </p:txBody>
      </p:sp>
      <p:sp>
        <p:nvSpPr>
          <p:cNvPr id="72716" name="Rectangle 11"/>
          <p:cNvSpPr>
            <a:spLocks noChangeArrowheads="1"/>
          </p:cNvSpPr>
          <p:nvPr/>
        </p:nvSpPr>
        <p:spPr bwMode="auto">
          <a:xfrm>
            <a:off x="4953000" y="1752600"/>
            <a:ext cx="3115304" cy="399027"/>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Shell binding energy, </a:t>
            </a:r>
            <a:r>
              <a:rPr lang="en-US" sz="2000" b="1" dirty="0" err="1">
                <a:solidFill>
                  <a:schemeClr val="bg1"/>
                </a:solidFill>
              </a:rPr>
              <a:t>E</a:t>
            </a:r>
            <a:r>
              <a:rPr lang="en-US" sz="2000" b="1" baseline="-25000" dirty="0" err="1">
                <a:solidFill>
                  <a:schemeClr val="bg1"/>
                </a:solidFill>
              </a:rPr>
              <a:t>c</a:t>
            </a:r>
            <a:endParaRPr lang="en-US" sz="2000" b="1" baseline="-25000" dirty="0">
              <a:solidFill>
                <a:schemeClr val="bg1"/>
              </a:solidFill>
            </a:endParaRPr>
          </a:p>
        </p:txBody>
      </p:sp>
      <p:sp>
        <p:nvSpPr>
          <p:cNvPr id="72717" name="Rectangle 12"/>
          <p:cNvSpPr>
            <a:spLocks noChangeArrowheads="1"/>
          </p:cNvSpPr>
          <p:nvPr/>
        </p:nvSpPr>
        <p:spPr bwMode="auto">
          <a:xfrm>
            <a:off x="4876801" y="2819400"/>
            <a:ext cx="3083547" cy="399027"/>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Ejected atomic electron</a:t>
            </a:r>
          </a:p>
        </p:txBody>
      </p:sp>
      <p:sp>
        <p:nvSpPr>
          <p:cNvPr id="72718" name="Rectangle 13"/>
          <p:cNvSpPr>
            <a:spLocks noChangeArrowheads="1"/>
          </p:cNvSpPr>
          <p:nvPr/>
        </p:nvSpPr>
        <p:spPr bwMode="auto">
          <a:xfrm>
            <a:off x="5872164" y="2081213"/>
            <a:ext cx="1949236" cy="705315"/>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Beam electron</a:t>
            </a:r>
          </a:p>
          <a:p>
            <a:r>
              <a:rPr lang="en-US" sz="2000" b="1" dirty="0">
                <a:solidFill>
                  <a:schemeClr val="bg1"/>
                </a:solidFill>
              </a:rPr>
              <a:t>     E - </a:t>
            </a:r>
            <a:r>
              <a:rPr lang="en-US" sz="2000" b="1" dirty="0" err="1">
                <a:solidFill>
                  <a:schemeClr val="bg1"/>
                </a:solidFill>
              </a:rPr>
              <a:t>E</a:t>
            </a:r>
            <a:r>
              <a:rPr lang="en-US" sz="2000" b="1" baseline="-25000" dirty="0" err="1">
                <a:solidFill>
                  <a:schemeClr val="bg1"/>
                </a:solidFill>
              </a:rPr>
              <a:t>c</a:t>
            </a:r>
            <a:endParaRPr lang="en-US" sz="2000" b="1" baseline="-25000" dirty="0">
              <a:solidFill>
                <a:schemeClr val="bg1"/>
              </a:solidFill>
            </a:endParaRPr>
          </a:p>
        </p:txBody>
      </p:sp>
      <p:sp>
        <p:nvSpPr>
          <p:cNvPr id="72719" name="Rectangle 14"/>
          <p:cNvSpPr>
            <a:spLocks noChangeArrowheads="1"/>
          </p:cNvSpPr>
          <p:nvPr/>
        </p:nvSpPr>
        <p:spPr bwMode="auto">
          <a:xfrm>
            <a:off x="1550988" y="1920875"/>
            <a:ext cx="354102" cy="399027"/>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E</a:t>
            </a:r>
          </a:p>
        </p:txBody>
      </p:sp>
      <p:sp>
        <p:nvSpPr>
          <p:cNvPr id="72720" name="Rectangle 15"/>
          <p:cNvSpPr>
            <a:spLocks noChangeArrowheads="1"/>
          </p:cNvSpPr>
          <p:nvPr/>
        </p:nvSpPr>
        <p:spPr bwMode="auto">
          <a:xfrm>
            <a:off x="838200" y="2971800"/>
            <a:ext cx="3053013" cy="399027"/>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Shell-to-shell transition</a:t>
            </a:r>
          </a:p>
        </p:txBody>
      </p:sp>
      <p:sp>
        <p:nvSpPr>
          <p:cNvPr id="72721" name="Rectangle 16"/>
          <p:cNvSpPr>
            <a:spLocks noChangeArrowheads="1"/>
          </p:cNvSpPr>
          <p:nvPr/>
        </p:nvSpPr>
        <p:spPr bwMode="auto">
          <a:xfrm>
            <a:off x="6210301" y="4914900"/>
            <a:ext cx="2005342" cy="705315"/>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Characteristic</a:t>
            </a:r>
          </a:p>
          <a:p>
            <a:r>
              <a:rPr lang="en-US" sz="2000" b="1" dirty="0">
                <a:solidFill>
                  <a:schemeClr val="bg1"/>
                </a:solidFill>
              </a:rPr>
              <a:t>X-ray emission</a:t>
            </a:r>
          </a:p>
        </p:txBody>
      </p:sp>
      <p:sp>
        <p:nvSpPr>
          <p:cNvPr id="72722" name="Rectangle 17"/>
          <p:cNvSpPr>
            <a:spLocks noChangeArrowheads="1"/>
          </p:cNvSpPr>
          <p:nvPr/>
        </p:nvSpPr>
        <p:spPr bwMode="auto">
          <a:xfrm>
            <a:off x="381001" y="4648201"/>
            <a:ext cx="1992518" cy="705315"/>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Auger electron</a:t>
            </a:r>
          </a:p>
          <a:p>
            <a:r>
              <a:rPr lang="en-US" sz="2000" b="1" dirty="0">
                <a:solidFill>
                  <a:schemeClr val="bg1"/>
                </a:solidFill>
              </a:rPr>
              <a:t>emission</a:t>
            </a:r>
          </a:p>
        </p:txBody>
      </p:sp>
      <p:sp>
        <p:nvSpPr>
          <p:cNvPr id="72723" name="Rectangle 18"/>
          <p:cNvSpPr>
            <a:spLocks noChangeArrowheads="1"/>
          </p:cNvSpPr>
          <p:nvPr/>
        </p:nvSpPr>
        <p:spPr bwMode="auto">
          <a:xfrm>
            <a:off x="6275389" y="5743575"/>
            <a:ext cx="1384979" cy="397539"/>
          </a:xfrm>
          <a:prstGeom prst="rect">
            <a:avLst/>
          </a:prstGeom>
          <a:solidFill>
            <a:srgbClr val="FFFFFF"/>
          </a:solidFill>
          <a:ln w="50800">
            <a:noFill/>
            <a:miter lim="800000"/>
            <a:headEnd/>
            <a:tailEnd/>
          </a:ln>
        </p:spPr>
        <p:txBody>
          <a:bodyPr wrap="none" lIns="90480" tIns="44447" rIns="90480" bIns="44447">
            <a:spAutoFit/>
          </a:bodyPr>
          <a:lstStyle/>
          <a:p>
            <a:r>
              <a:rPr lang="en-US" sz="2000" b="1" dirty="0">
                <a:solidFill>
                  <a:schemeClr val="bg1"/>
                </a:solidFill>
              </a:rPr>
              <a:t>E</a:t>
            </a:r>
            <a:r>
              <a:rPr lang="en-US" sz="2000" b="1" baseline="-25000" dirty="0">
                <a:solidFill>
                  <a:schemeClr val="bg1"/>
                </a:solidFill>
                <a:latin typeface="Symbol" pitchFamily="18" charset="2"/>
              </a:rPr>
              <a:t></a:t>
            </a:r>
            <a:r>
              <a:rPr lang="en-US" sz="2000" b="1" dirty="0">
                <a:solidFill>
                  <a:schemeClr val="bg1"/>
                </a:solidFill>
              </a:rPr>
              <a:t> = E</a:t>
            </a:r>
            <a:r>
              <a:rPr lang="en-US" sz="2000" b="1" baseline="-25000" dirty="0">
                <a:solidFill>
                  <a:schemeClr val="bg1"/>
                </a:solidFill>
              </a:rPr>
              <a:t>K</a:t>
            </a:r>
            <a:r>
              <a:rPr lang="en-US" sz="2000" b="1" dirty="0">
                <a:solidFill>
                  <a:schemeClr val="bg1"/>
                </a:solidFill>
              </a:rPr>
              <a:t>-E</a:t>
            </a:r>
            <a:r>
              <a:rPr lang="en-US" sz="2000" b="1" baseline="-25000" dirty="0">
                <a:solidFill>
                  <a:schemeClr val="bg1"/>
                </a:solidFill>
              </a:rPr>
              <a:t>L</a:t>
            </a:r>
          </a:p>
        </p:txBody>
      </p:sp>
      <p:sp>
        <p:nvSpPr>
          <p:cNvPr id="72724" name="Line 19"/>
          <p:cNvSpPr>
            <a:spLocks noChangeShapeType="1"/>
          </p:cNvSpPr>
          <p:nvPr/>
        </p:nvSpPr>
        <p:spPr bwMode="auto">
          <a:xfrm>
            <a:off x="2416176" y="2162176"/>
            <a:ext cx="1670050" cy="15875"/>
          </a:xfrm>
          <a:prstGeom prst="line">
            <a:avLst/>
          </a:prstGeom>
          <a:noFill/>
          <a:ln w="38100">
            <a:solidFill>
              <a:schemeClr val="bg1"/>
            </a:solidFill>
            <a:round/>
            <a:headEnd/>
            <a:tailEnd type="triangle" w="med" len="med"/>
          </a:ln>
        </p:spPr>
        <p:txBody>
          <a:bodyPr wrap="none" lIns="91432" tIns="45716" rIns="91432" bIns="45716" anchor="ctr"/>
          <a:lstStyle/>
          <a:p>
            <a:endParaRPr lang="en-US"/>
          </a:p>
        </p:txBody>
      </p:sp>
      <p:sp>
        <p:nvSpPr>
          <p:cNvPr id="72725" name="Line 20"/>
          <p:cNvSpPr>
            <a:spLocks noChangeShapeType="1"/>
          </p:cNvSpPr>
          <p:nvPr/>
        </p:nvSpPr>
        <p:spPr bwMode="auto">
          <a:xfrm>
            <a:off x="4419601" y="2209801"/>
            <a:ext cx="1143000" cy="76200"/>
          </a:xfrm>
          <a:prstGeom prst="line">
            <a:avLst/>
          </a:prstGeom>
          <a:noFill/>
          <a:ln w="38100">
            <a:solidFill>
              <a:schemeClr val="bg1"/>
            </a:solidFill>
            <a:round/>
            <a:headEnd/>
            <a:tailEnd type="triangle" w="med" len="med"/>
          </a:ln>
        </p:spPr>
        <p:txBody>
          <a:bodyPr wrap="none" lIns="91432" tIns="45716" rIns="91432" bIns="45716" anchor="ctr"/>
          <a:lstStyle/>
          <a:p>
            <a:endParaRPr lang="en-US"/>
          </a:p>
        </p:txBody>
      </p:sp>
      <p:sp>
        <p:nvSpPr>
          <p:cNvPr id="72726" name="Line 21"/>
          <p:cNvSpPr>
            <a:spLocks noChangeShapeType="1"/>
          </p:cNvSpPr>
          <p:nvPr/>
        </p:nvSpPr>
        <p:spPr bwMode="auto">
          <a:xfrm>
            <a:off x="4438651" y="2306638"/>
            <a:ext cx="884238" cy="285750"/>
          </a:xfrm>
          <a:prstGeom prst="line">
            <a:avLst/>
          </a:prstGeom>
          <a:noFill/>
          <a:ln w="38100">
            <a:solidFill>
              <a:srgbClr val="FF0000"/>
            </a:solidFill>
            <a:prstDash val="dash"/>
            <a:round/>
            <a:headEnd/>
            <a:tailEnd type="triangle" w="med" len="med"/>
          </a:ln>
        </p:spPr>
        <p:txBody>
          <a:bodyPr wrap="none" lIns="91432" tIns="45716" rIns="91432" bIns="45716" anchor="ctr"/>
          <a:lstStyle/>
          <a:p>
            <a:endParaRPr lang="en-US"/>
          </a:p>
        </p:txBody>
      </p:sp>
      <p:sp>
        <p:nvSpPr>
          <p:cNvPr id="72727" name="Rectangle 22"/>
          <p:cNvSpPr>
            <a:spLocks noGrp="1" noChangeArrowheads="1"/>
          </p:cNvSpPr>
          <p:nvPr>
            <p:ph type="title" idx="4294967295"/>
          </p:nvPr>
        </p:nvSpPr>
        <p:spPr>
          <a:xfrm>
            <a:off x="228600" y="228600"/>
            <a:ext cx="8534400" cy="609600"/>
          </a:xfrm>
        </p:spPr>
        <p:txBody>
          <a:bodyPr lIns="91432" tIns="45716" rIns="91432" bIns="45716" anchor="ctr"/>
          <a:lstStyle/>
          <a:p>
            <a:pPr eaLnBrk="1" hangingPunct="1"/>
            <a:r>
              <a:rPr lang="en-US" smtClean="0"/>
              <a:t>The Physics Underlying the Spectrometries</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Footer Placeholder 2"/>
          <p:cNvSpPr>
            <a:spLocks noGrp="1"/>
          </p:cNvSpPr>
          <p:nvPr>
            <p:ph type="ftr" sz="quarter" idx="10"/>
          </p:nvPr>
        </p:nvSpPr>
        <p:spPr/>
        <p:txBody>
          <a:bodyPr/>
          <a:lstStyle/>
          <a:p>
            <a:r>
              <a:rPr lang="en-US" smtClean="0"/>
              <a:t>Carpenter EPMA Overview 2013</a:t>
            </a:r>
            <a:endParaRPr lang="en-US"/>
          </a:p>
        </p:txBody>
      </p:sp>
      <p:sp>
        <p:nvSpPr>
          <p:cNvPr id="73731" name="Slide Number Placeholder 3"/>
          <p:cNvSpPr>
            <a:spLocks noGrp="1"/>
          </p:cNvSpPr>
          <p:nvPr>
            <p:ph type="sldNum" sz="quarter" idx="11"/>
          </p:nvPr>
        </p:nvSpPr>
        <p:spPr/>
        <p:txBody>
          <a:bodyPr/>
          <a:lstStyle/>
          <a:p>
            <a:fld id="{46DFD788-C975-4325-8B47-AE7FC4D64F62}" type="slidenum">
              <a:rPr lang="en-US"/>
              <a:pPr/>
              <a:t>49</a:t>
            </a:fld>
            <a:endParaRPr lang="en-US"/>
          </a:p>
        </p:txBody>
      </p:sp>
      <p:pic>
        <p:nvPicPr>
          <p:cNvPr id="73732" name="Picture 2"/>
          <p:cNvPicPr>
            <a:picLocks noChangeAspect="1" noChangeArrowheads="1"/>
          </p:cNvPicPr>
          <p:nvPr/>
        </p:nvPicPr>
        <p:blipFill>
          <a:blip r:embed="rId2" cstate="print">
            <a:grayscl/>
            <a:lum contrast="37000"/>
          </a:blip>
          <a:srcRect/>
          <a:stretch>
            <a:fillRect/>
          </a:stretch>
        </p:blipFill>
        <p:spPr bwMode="auto">
          <a:xfrm>
            <a:off x="3319464" y="990600"/>
            <a:ext cx="5824537" cy="5608638"/>
          </a:xfrm>
          <a:prstGeom prst="rect">
            <a:avLst/>
          </a:prstGeom>
          <a:noFill/>
          <a:ln w="25400">
            <a:solidFill>
              <a:schemeClr val="accent2"/>
            </a:solidFill>
            <a:miter lim="800000"/>
            <a:headEnd type="none" w="sm" len="sm"/>
            <a:tailEnd type="none" w="sm" len="sm"/>
          </a:ln>
        </p:spPr>
      </p:pic>
      <p:sp>
        <p:nvSpPr>
          <p:cNvPr id="73733" name="Rectangle 3"/>
          <p:cNvSpPr>
            <a:spLocks noChangeArrowheads="1"/>
          </p:cNvSpPr>
          <p:nvPr/>
        </p:nvSpPr>
        <p:spPr bwMode="auto">
          <a:xfrm>
            <a:off x="1" y="990600"/>
            <a:ext cx="3309938" cy="3882539"/>
          </a:xfrm>
          <a:prstGeom prst="rect">
            <a:avLst/>
          </a:prstGeom>
          <a:solidFill>
            <a:schemeClr val="tx1"/>
          </a:solidFill>
          <a:ln w="12700">
            <a:solidFill>
              <a:schemeClr val="accent2"/>
            </a:solidFill>
            <a:miter lim="800000"/>
            <a:headEnd/>
            <a:tailEnd/>
          </a:ln>
        </p:spPr>
        <p:txBody>
          <a:bodyPr lIns="90480" tIns="44447" rIns="90480" bIns="44447">
            <a:spAutoFit/>
          </a:bodyPr>
          <a:lstStyle/>
          <a:p>
            <a:r>
              <a:rPr lang="en-US" sz="2800" b="1" dirty="0">
                <a:solidFill>
                  <a:schemeClr val="bg1"/>
                </a:solidFill>
                <a:latin typeface="Times New Roman" pitchFamily="18" charset="0"/>
              </a:rPr>
              <a:t>X-ray Spectra</a:t>
            </a:r>
          </a:p>
          <a:p>
            <a:r>
              <a:rPr lang="en-US" dirty="0">
                <a:solidFill>
                  <a:schemeClr val="bg1"/>
                </a:solidFill>
                <a:latin typeface="Times New Roman" pitchFamily="18" charset="0"/>
              </a:rPr>
              <a:t>Many ionization vacancy-filling possibilities from complex atoms lead to</a:t>
            </a:r>
          </a:p>
          <a:p>
            <a:r>
              <a:rPr lang="en-US" dirty="0">
                <a:solidFill>
                  <a:schemeClr val="bg1"/>
                </a:solidFill>
                <a:latin typeface="Times New Roman" pitchFamily="18" charset="0"/>
              </a:rPr>
              <a:t>creation of families of </a:t>
            </a:r>
          </a:p>
          <a:p>
            <a:r>
              <a:rPr lang="en-US" dirty="0">
                <a:solidFill>
                  <a:schemeClr val="bg1"/>
                </a:solidFill>
                <a:latin typeface="Times New Roman" pitchFamily="18" charset="0"/>
              </a:rPr>
              <a:t>X-ray lines, e.g.,</a:t>
            </a:r>
          </a:p>
          <a:p>
            <a:r>
              <a:rPr lang="en-US" dirty="0">
                <a:solidFill>
                  <a:schemeClr val="bg1"/>
                </a:solidFill>
              </a:rPr>
              <a:t>K</a:t>
            </a:r>
            <a:r>
              <a:rPr lang="en-US" dirty="0">
                <a:solidFill>
                  <a:schemeClr val="bg1"/>
                </a:solidFill>
                <a:latin typeface="Symbol" pitchFamily="18" charset="2"/>
              </a:rPr>
              <a:t></a:t>
            </a:r>
            <a:r>
              <a:rPr lang="en-US" dirty="0">
                <a:solidFill>
                  <a:schemeClr val="bg1"/>
                </a:solidFill>
              </a:rPr>
              <a:t>-K</a:t>
            </a:r>
            <a:r>
              <a:rPr lang="en-US" dirty="0">
                <a:solidFill>
                  <a:schemeClr val="bg1"/>
                </a:solidFill>
                <a:latin typeface="Symbol" pitchFamily="18" charset="2"/>
              </a:rPr>
              <a:t></a:t>
            </a:r>
            <a:endParaRPr lang="en-US" dirty="0">
              <a:solidFill>
                <a:schemeClr val="bg1"/>
              </a:solidFill>
            </a:endParaRPr>
          </a:p>
          <a:p>
            <a:r>
              <a:rPr lang="en-US" dirty="0">
                <a:solidFill>
                  <a:schemeClr val="bg1"/>
                </a:solidFill>
              </a:rPr>
              <a:t>L</a:t>
            </a:r>
            <a:r>
              <a:rPr lang="en-US" dirty="0">
                <a:solidFill>
                  <a:schemeClr val="bg1"/>
                </a:solidFill>
                <a:latin typeface="Symbol" pitchFamily="18" charset="2"/>
              </a:rPr>
              <a:t></a:t>
            </a:r>
            <a:r>
              <a:rPr lang="en-US" dirty="0">
                <a:solidFill>
                  <a:schemeClr val="bg1"/>
                </a:solidFill>
              </a:rPr>
              <a:t>-L</a:t>
            </a:r>
            <a:r>
              <a:rPr lang="en-US" dirty="0">
                <a:solidFill>
                  <a:schemeClr val="bg1"/>
                </a:solidFill>
                <a:latin typeface="Symbol" pitchFamily="18" charset="2"/>
              </a:rPr>
              <a:t></a:t>
            </a:r>
            <a:r>
              <a:rPr lang="en-US" dirty="0">
                <a:solidFill>
                  <a:schemeClr val="bg1"/>
                </a:solidFill>
              </a:rPr>
              <a:t>-L</a:t>
            </a:r>
            <a:r>
              <a:rPr lang="en-US" dirty="0">
                <a:solidFill>
                  <a:schemeClr val="bg1"/>
                </a:solidFill>
                <a:latin typeface="Symbol" pitchFamily="18" charset="2"/>
              </a:rPr>
              <a:t></a:t>
            </a:r>
            <a:r>
              <a:rPr lang="en-US" dirty="0">
                <a:solidFill>
                  <a:schemeClr val="bg1"/>
                </a:solidFill>
              </a:rPr>
              <a:t>-L</a:t>
            </a:r>
            <a:r>
              <a:rPr lang="en-US" dirty="0">
                <a:solidFill>
                  <a:schemeClr val="bg1"/>
                </a:solidFill>
                <a:latin typeface="Symbol" pitchFamily="18" charset="2"/>
              </a:rPr>
              <a:t></a:t>
            </a:r>
            <a:r>
              <a:rPr lang="en-US" dirty="0">
                <a:solidFill>
                  <a:schemeClr val="bg1"/>
                </a:solidFill>
              </a:rPr>
              <a:t>-</a:t>
            </a:r>
            <a:r>
              <a:rPr lang="en-US" dirty="0" err="1">
                <a:solidFill>
                  <a:schemeClr val="bg1"/>
                </a:solidFill>
              </a:rPr>
              <a:t>Ll</a:t>
            </a:r>
            <a:endParaRPr lang="en-US" dirty="0">
              <a:solidFill>
                <a:schemeClr val="bg1"/>
              </a:solidFill>
            </a:endParaRPr>
          </a:p>
          <a:p>
            <a:r>
              <a:rPr lang="en-US" dirty="0">
                <a:solidFill>
                  <a:schemeClr val="bg1"/>
                </a:solidFill>
              </a:rPr>
              <a:t>M</a:t>
            </a:r>
            <a:r>
              <a:rPr lang="en-US" dirty="0">
                <a:solidFill>
                  <a:schemeClr val="bg1"/>
                </a:solidFill>
                <a:latin typeface="Symbol" pitchFamily="18" charset="2"/>
              </a:rPr>
              <a:t></a:t>
            </a:r>
            <a:r>
              <a:rPr lang="en-US" dirty="0">
                <a:solidFill>
                  <a:schemeClr val="bg1"/>
                </a:solidFill>
              </a:rPr>
              <a:t>-M</a:t>
            </a:r>
            <a:r>
              <a:rPr lang="en-US" dirty="0">
                <a:solidFill>
                  <a:schemeClr val="bg1"/>
                </a:solidFill>
                <a:latin typeface="Symbol" pitchFamily="18" charset="2"/>
              </a:rPr>
              <a:t></a:t>
            </a:r>
            <a:r>
              <a:rPr lang="en-US" dirty="0">
                <a:solidFill>
                  <a:schemeClr val="bg1"/>
                </a:solidFill>
              </a:rPr>
              <a:t>-M</a:t>
            </a:r>
            <a:r>
              <a:rPr lang="en-US" dirty="0">
                <a:solidFill>
                  <a:schemeClr val="bg1"/>
                </a:solidFill>
                <a:latin typeface="Symbol" pitchFamily="18" charset="2"/>
              </a:rPr>
              <a:t></a:t>
            </a:r>
            <a:r>
              <a:rPr lang="en-US" dirty="0">
                <a:solidFill>
                  <a:schemeClr val="bg1"/>
                </a:solidFill>
              </a:rPr>
              <a:t>-M</a:t>
            </a:r>
            <a:r>
              <a:rPr lang="en-US" dirty="0">
                <a:solidFill>
                  <a:schemeClr val="bg1"/>
                </a:solidFill>
                <a:latin typeface="Symbol" pitchFamily="18" charset="2"/>
              </a:rPr>
              <a:t></a:t>
            </a:r>
            <a:r>
              <a:rPr lang="en-US" dirty="0">
                <a:solidFill>
                  <a:schemeClr val="bg1"/>
                </a:solidFill>
              </a:rPr>
              <a:t>-M</a:t>
            </a:r>
            <a:r>
              <a:rPr lang="en-US" baseline="-25000" dirty="0">
                <a:solidFill>
                  <a:schemeClr val="bg1"/>
                </a:solidFill>
              </a:rPr>
              <a:t>II</a:t>
            </a:r>
            <a:r>
              <a:rPr lang="en-US" dirty="0">
                <a:solidFill>
                  <a:schemeClr val="bg1"/>
                </a:solidFill>
              </a:rPr>
              <a:t>N</a:t>
            </a:r>
            <a:r>
              <a:rPr lang="en-US" baseline="-25000" dirty="0">
                <a:solidFill>
                  <a:schemeClr val="bg1"/>
                </a:solidFill>
              </a:rPr>
              <a:t>IV</a:t>
            </a:r>
          </a:p>
        </p:txBody>
      </p:sp>
      <p:sp>
        <p:nvSpPr>
          <p:cNvPr id="73734" name="Rectangle 4"/>
          <p:cNvSpPr>
            <a:spLocks noGrp="1" noChangeArrowheads="1"/>
          </p:cNvSpPr>
          <p:nvPr>
            <p:ph type="title"/>
          </p:nvPr>
        </p:nvSpPr>
        <p:spPr>
          <a:xfrm>
            <a:off x="227014" y="90489"/>
            <a:ext cx="8688386" cy="747711"/>
          </a:xfrm>
          <a:solidFill>
            <a:schemeClr val="tx1"/>
          </a:solidFill>
        </p:spPr>
        <p:txBody>
          <a:bodyPr/>
          <a:lstStyle/>
          <a:p>
            <a:r>
              <a:rPr lang="en-US" dirty="0" smtClean="0"/>
              <a:t>Families of X-rays – Characteristic</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1"/>
          <p:cNvSpPr>
            <a:spLocks noGrp="1"/>
          </p:cNvSpPr>
          <p:nvPr>
            <p:ph type="ftr" sz="quarter" idx="10"/>
          </p:nvPr>
        </p:nvSpPr>
        <p:spPr/>
        <p:txBody>
          <a:bodyPr/>
          <a:lstStyle/>
          <a:p>
            <a:r>
              <a:rPr lang="en-US" smtClean="0"/>
              <a:t>Carpenter EPMA Overview 2013</a:t>
            </a:r>
            <a:endParaRPr lang="en-US"/>
          </a:p>
        </p:txBody>
      </p:sp>
      <p:sp>
        <p:nvSpPr>
          <p:cNvPr id="37891" name="Slide Number Placeholder 2"/>
          <p:cNvSpPr>
            <a:spLocks noGrp="1"/>
          </p:cNvSpPr>
          <p:nvPr>
            <p:ph type="sldNum" sz="quarter" idx="11"/>
          </p:nvPr>
        </p:nvSpPr>
        <p:spPr/>
        <p:txBody>
          <a:bodyPr/>
          <a:lstStyle/>
          <a:p>
            <a:fld id="{D54FC4FB-3A60-4119-9086-4609FE28D9EC}" type="slidenum">
              <a:rPr lang="en-US"/>
              <a:pPr/>
              <a:t>5</a:t>
            </a:fld>
            <a:endParaRPr lang="en-US"/>
          </a:p>
        </p:txBody>
      </p:sp>
      <p:sp>
        <p:nvSpPr>
          <p:cNvPr id="37892" name="Rectangle 4"/>
          <p:cNvSpPr>
            <a:spLocks noGrp="1" noChangeArrowheads="1"/>
          </p:cNvSpPr>
          <p:nvPr>
            <p:ph type="title" idx="4294967295"/>
          </p:nvPr>
        </p:nvSpPr>
        <p:spPr>
          <a:xfrm>
            <a:off x="304800" y="152401"/>
            <a:ext cx="8229600" cy="838200"/>
          </a:xfrm>
        </p:spPr>
        <p:txBody>
          <a:bodyPr lIns="91432" tIns="45716" rIns="91432" bIns="45716" anchor="ctr"/>
          <a:lstStyle/>
          <a:p>
            <a:pPr eaLnBrk="1" hangingPunct="1"/>
            <a:r>
              <a:rPr lang="en-US" sz="2800" dirty="0" smtClean="0"/>
              <a:t>Electron Microprobe at Washington University STL</a:t>
            </a:r>
          </a:p>
        </p:txBody>
      </p:sp>
      <p:pic>
        <p:nvPicPr>
          <p:cNvPr id="37893" name="Picture 5"/>
          <p:cNvPicPr preferRelativeResize="0">
            <a:picLocks noChangeAspect="1" noChangeArrowheads="1"/>
          </p:cNvPicPr>
          <p:nvPr/>
        </p:nvPicPr>
        <p:blipFill>
          <a:blip r:embed="rId2" cstate="print"/>
          <a:srcRect/>
          <a:stretch>
            <a:fillRect/>
          </a:stretch>
        </p:blipFill>
        <p:spPr bwMode="auto">
          <a:xfrm>
            <a:off x="2590801" y="914401"/>
            <a:ext cx="3844925" cy="5791200"/>
          </a:xfrm>
          <a:prstGeom prst="rect">
            <a:avLst/>
          </a:prstGeom>
          <a:solidFill>
            <a:srgbClr val="FFFFFF"/>
          </a:solidFill>
          <a:ln w="9525">
            <a:noFill/>
            <a:miter lim="800000"/>
            <a:headEnd/>
            <a:tailEnd/>
          </a:ln>
        </p:spPr>
      </p:pic>
      <p:grpSp>
        <p:nvGrpSpPr>
          <p:cNvPr id="2" name="Group 31"/>
          <p:cNvGrpSpPr>
            <a:grpSpLocks/>
          </p:cNvGrpSpPr>
          <p:nvPr/>
        </p:nvGrpSpPr>
        <p:grpSpPr bwMode="auto">
          <a:xfrm>
            <a:off x="152400" y="914400"/>
            <a:ext cx="8991600" cy="5651500"/>
            <a:chOff x="96" y="576"/>
            <a:chExt cx="5664" cy="3560"/>
          </a:xfrm>
        </p:grpSpPr>
        <p:sp>
          <p:nvSpPr>
            <p:cNvPr id="37895" name="Text Box 6"/>
            <p:cNvSpPr txBox="1">
              <a:spLocks noChangeArrowheads="1"/>
            </p:cNvSpPr>
            <p:nvPr/>
          </p:nvSpPr>
          <p:spPr bwMode="auto">
            <a:xfrm>
              <a:off x="240" y="624"/>
              <a:ext cx="1488" cy="218"/>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Ion Pump – Electron Gun</a:t>
              </a:r>
            </a:p>
          </p:txBody>
        </p:sp>
        <p:sp>
          <p:nvSpPr>
            <p:cNvPr id="37896" name="Line 7"/>
            <p:cNvSpPr>
              <a:spLocks noChangeShapeType="1"/>
            </p:cNvSpPr>
            <p:nvPr/>
          </p:nvSpPr>
          <p:spPr bwMode="auto">
            <a:xfrm flipH="1" flipV="1">
              <a:off x="3312" y="2736"/>
              <a:ext cx="864" cy="96"/>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897" name="Line 8"/>
            <p:cNvSpPr>
              <a:spLocks noChangeShapeType="1"/>
            </p:cNvSpPr>
            <p:nvPr/>
          </p:nvSpPr>
          <p:spPr bwMode="auto">
            <a:xfrm flipH="1">
              <a:off x="3408" y="1488"/>
              <a:ext cx="384" cy="432"/>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898" name="Line 10"/>
            <p:cNvSpPr>
              <a:spLocks noChangeShapeType="1"/>
            </p:cNvSpPr>
            <p:nvPr/>
          </p:nvSpPr>
          <p:spPr bwMode="auto">
            <a:xfrm>
              <a:off x="1728" y="720"/>
              <a:ext cx="720" cy="96"/>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899" name="Text Box 11"/>
            <p:cNvSpPr txBox="1">
              <a:spLocks noChangeArrowheads="1"/>
            </p:cNvSpPr>
            <p:nvPr/>
          </p:nvSpPr>
          <p:spPr bwMode="auto">
            <a:xfrm>
              <a:off x="3552" y="576"/>
              <a:ext cx="1248" cy="680"/>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Electron Column</a:t>
              </a:r>
              <a:br>
                <a:rPr lang="en-US" sz="1600" dirty="0">
                  <a:solidFill>
                    <a:schemeClr val="bg1"/>
                  </a:solidFill>
                  <a:latin typeface="Times New Roman" pitchFamily="18" charset="0"/>
                </a:rPr>
              </a:br>
              <a:r>
                <a:rPr lang="en-US" sz="1600" dirty="0">
                  <a:solidFill>
                    <a:schemeClr val="bg1"/>
                  </a:solidFill>
                  <a:latin typeface="Times New Roman" pitchFamily="18" charset="0"/>
                </a:rPr>
                <a:t>Gun</a:t>
              </a:r>
              <a:br>
                <a:rPr lang="en-US" sz="1600" dirty="0">
                  <a:solidFill>
                    <a:schemeClr val="bg1"/>
                  </a:solidFill>
                  <a:latin typeface="Times New Roman" pitchFamily="18" charset="0"/>
                </a:rPr>
              </a:br>
              <a:r>
                <a:rPr lang="en-US" sz="1600" dirty="0">
                  <a:solidFill>
                    <a:schemeClr val="bg1"/>
                  </a:solidFill>
                  <a:latin typeface="Times New Roman" pitchFamily="18" charset="0"/>
                </a:rPr>
                <a:t>Condenser Lens</a:t>
              </a:r>
              <a:br>
                <a:rPr lang="en-US" sz="1600" dirty="0">
                  <a:solidFill>
                    <a:schemeClr val="bg1"/>
                  </a:solidFill>
                  <a:latin typeface="Times New Roman" pitchFamily="18" charset="0"/>
                </a:rPr>
              </a:br>
              <a:r>
                <a:rPr lang="en-US" sz="1600" dirty="0">
                  <a:solidFill>
                    <a:schemeClr val="bg1"/>
                  </a:solidFill>
                  <a:latin typeface="Times New Roman" pitchFamily="18" charset="0"/>
                </a:rPr>
                <a:t>Objective Lens</a:t>
              </a:r>
            </a:p>
          </p:txBody>
        </p:sp>
        <p:sp>
          <p:nvSpPr>
            <p:cNvPr id="37900" name="Line 9"/>
            <p:cNvSpPr>
              <a:spLocks noChangeShapeType="1"/>
            </p:cNvSpPr>
            <p:nvPr/>
          </p:nvSpPr>
          <p:spPr bwMode="auto">
            <a:xfrm flipH="1">
              <a:off x="2928" y="864"/>
              <a:ext cx="864" cy="192"/>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01" name="Line 12"/>
            <p:cNvSpPr>
              <a:spLocks noChangeShapeType="1"/>
            </p:cNvSpPr>
            <p:nvPr/>
          </p:nvSpPr>
          <p:spPr bwMode="auto">
            <a:xfrm flipH="1">
              <a:off x="2928" y="1008"/>
              <a:ext cx="864" cy="432"/>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02" name="Line 13"/>
            <p:cNvSpPr>
              <a:spLocks noChangeShapeType="1"/>
            </p:cNvSpPr>
            <p:nvPr/>
          </p:nvSpPr>
          <p:spPr bwMode="auto">
            <a:xfrm flipH="1">
              <a:off x="3024" y="1200"/>
              <a:ext cx="768" cy="528"/>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03" name="Text Box 14"/>
            <p:cNvSpPr txBox="1">
              <a:spLocks noChangeArrowheads="1"/>
            </p:cNvSpPr>
            <p:nvPr/>
          </p:nvSpPr>
          <p:spPr bwMode="auto">
            <a:xfrm>
              <a:off x="3792" y="1344"/>
              <a:ext cx="1872" cy="218"/>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Cathodoluminescence Detector</a:t>
              </a:r>
            </a:p>
          </p:txBody>
        </p:sp>
        <p:sp>
          <p:nvSpPr>
            <p:cNvPr id="37904" name="Text Box 16"/>
            <p:cNvSpPr txBox="1">
              <a:spLocks noChangeArrowheads="1"/>
            </p:cNvSpPr>
            <p:nvPr/>
          </p:nvSpPr>
          <p:spPr bwMode="auto">
            <a:xfrm>
              <a:off x="96" y="2112"/>
              <a:ext cx="1488" cy="372"/>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Wavelength-dispersive</a:t>
              </a:r>
              <a:br>
                <a:rPr lang="en-US" sz="1600" dirty="0">
                  <a:solidFill>
                    <a:schemeClr val="bg1"/>
                  </a:solidFill>
                  <a:latin typeface="Times New Roman" pitchFamily="18" charset="0"/>
                </a:rPr>
              </a:br>
              <a:r>
                <a:rPr lang="en-US" sz="1600" dirty="0">
                  <a:solidFill>
                    <a:schemeClr val="bg1"/>
                  </a:solidFill>
                  <a:latin typeface="Times New Roman" pitchFamily="18" charset="0"/>
                </a:rPr>
                <a:t>Spectrometer (5)</a:t>
              </a:r>
            </a:p>
          </p:txBody>
        </p:sp>
        <p:sp>
          <p:nvSpPr>
            <p:cNvPr id="37905" name="Text Box 17"/>
            <p:cNvSpPr txBox="1">
              <a:spLocks noChangeArrowheads="1"/>
            </p:cNvSpPr>
            <p:nvPr/>
          </p:nvSpPr>
          <p:spPr bwMode="auto">
            <a:xfrm>
              <a:off x="4176" y="2688"/>
              <a:ext cx="1584" cy="218"/>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Sample exchange chamber</a:t>
              </a:r>
            </a:p>
          </p:txBody>
        </p:sp>
        <p:sp>
          <p:nvSpPr>
            <p:cNvPr id="37906" name="Line 18"/>
            <p:cNvSpPr>
              <a:spLocks noChangeShapeType="1"/>
            </p:cNvSpPr>
            <p:nvPr/>
          </p:nvSpPr>
          <p:spPr bwMode="auto">
            <a:xfrm>
              <a:off x="1536" y="2304"/>
              <a:ext cx="720" cy="240"/>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07" name="Text Box 19"/>
            <p:cNvSpPr txBox="1">
              <a:spLocks noChangeArrowheads="1"/>
            </p:cNvSpPr>
            <p:nvPr/>
          </p:nvSpPr>
          <p:spPr bwMode="auto">
            <a:xfrm>
              <a:off x="144" y="1152"/>
              <a:ext cx="1728" cy="372"/>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Silicon-drift Energy-dispersive</a:t>
              </a:r>
              <a:br>
                <a:rPr lang="en-US" sz="1600" dirty="0">
                  <a:solidFill>
                    <a:schemeClr val="bg1"/>
                  </a:solidFill>
                  <a:latin typeface="Times New Roman" pitchFamily="18" charset="0"/>
                </a:rPr>
              </a:br>
              <a:r>
                <a:rPr lang="en-US" sz="1600" dirty="0">
                  <a:solidFill>
                    <a:schemeClr val="bg1"/>
                  </a:solidFill>
                  <a:latin typeface="Times New Roman" pitchFamily="18" charset="0"/>
                </a:rPr>
                <a:t>Spectrometer</a:t>
              </a:r>
            </a:p>
          </p:txBody>
        </p:sp>
        <p:sp>
          <p:nvSpPr>
            <p:cNvPr id="37908" name="Line 20"/>
            <p:cNvSpPr>
              <a:spLocks noChangeShapeType="1"/>
            </p:cNvSpPr>
            <p:nvPr/>
          </p:nvSpPr>
          <p:spPr bwMode="auto">
            <a:xfrm>
              <a:off x="1872" y="1344"/>
              <a:ext cx="768" cy="720"/>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09" name="Text Box 21"/>
            <p:cNvSpPr txBox="1">
              <a:spLocks noChangeArrowheads="1"/>
            </p:cNvSpPr>
            <p:nvPr/>
          </p:nvSpPr>
          <p:spPr bwMode="auto">
            <a:xfrm>
              <a:off x="4128" y="2064"/>
              <a:ext cx="1488" cy="218"/>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Objective Lens Aperture</a:t>
              </a:r>
            </a:p>
          </p:txBody>
        </p:sp>
        <p:sp>
          <p:nvSpPr>
            <p:cNvPr id="37910" name="Line 22"/>
            <p:cNvSpPr>
              <a:spLocks noChangeShapeType="1"/>
            </p:cNvSpPr>
            <p:nvPr/>
          </p:nvSpPr>
          <p:spPr bwMode="auto">
            <a:xfrm flipH="1" flipV="1">
              <a:off x="3360" y="2208"/>
              <a:ext cx="768" cy="0"/>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11" name="Text Box 23"/>
            <p:cNvSpPr txBox="1">
              <a:spLocks noChangeArrowheads="1"/>
            </p:cNvSpPr>
            <p:nvPr/>
          </p:nvSpPr>
          <p:spPr bwMode="auto">
            <a:xfrm>
              <a:off x="3792" y="2352"/>
              <a:ext cx="1824" cy="218"/>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Optical Microscope and Camera</a:t>
              </a:r>
            </a:p>
          </p:txBody>
        </p:sp>
        <p:sp>
          <p:nvSpPr>
            <p:cNvPr id="37912" name="Line 24"/>
            <p:cNvSpPr>
              <a:spLocks noChangeShapeType="1"/>
            </p:cNvSpPr>
            <p:nvPr/>
          </p:nvSpPr>
          <p:spPr bwMode="auto">
            <a:xfrm flipH="1" flipV="1">
              <a:off x="2880" y="2304"/>
              <a:ext cx="912" cy="144"/>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13" name="Text Box 25"/>
            <p:cNvSpPr txBox="1">
              <a:spLocks noChangeArrowheads="1"/>
            </p:cNvSpPr>
            <p:nvPr/>
          </p:nvSpPr>
          <p:spPr bwMode="auto">
            <a:xfrm>
              <a:off x="4368" y="3216"/>
              <a:ext cx="1296" cy="218"/>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Stage motors X, Y, Z</a:t>
              </a:r>
            </a:p>
          </p:txBody>
        </p:sp>
        <p:sp>
          <p:nvSpPr>
            <p:cNvPr id="37914" name="Line 26"/>
            <p:cNvSpPr>
              <a:spLocks noChangeShapeType="1"/>
            </p:cNvSpPr>
            <p:nvPr/>
          </p:nvSpPr>
          <p:spPr bwMode="auto">
            <a:xfrm flipH="1" flipV="1">
              <a:off x="3024" y="3168"/>
              <a:ext cx="1344" cy="192"/>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15" name="Text Box 27"/>
            <p:cNvSpPr txBox="1">
              <a:spLocks noChangeArrowheads="1"/>
            </p:cNvSpPr>
            <p:nvPr/>
          </p:nvSpPr>
          <p:spPr bwMode="auto">
            <a:xfrm>
              <a:off x="4368" y="3648"/>
              <a:ext cx="1296" cy="218"/>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Column Electronics</a:t>
              </a:r>
            </a:p>
          </p:txBody>
        </p:sp>
        <p:sp>
          <p:nvSpPr>
            <p:cNvPr id="37916" name="Line 28"/>
            <p:cNvSpPr>
              <a:spLocks noChangeShapeType="1"/>
            </p:cNvSpPr>
            <p:nvPr/>
          </p:nvSpPr>
          <p:spPr bwMode="auto">
            <a:xfrm flipH="1" flipV="1">
              <a:off x="3552" y="3744"/>
              <a:ext cx="816" cy="0"/>
            </a:xfrm>
            <a:prstGeom prst="line">
              <a:avLst/>
            </a:prstGeom>
            <a:noFill/>
            <a:ln w="25400">
              <a:solidFill>
                <a:srgbClr val="FF0000"/>
              </a:solidFill>
              <a:round/>
              <a:headEnd/>
              <a:tailEnd type="triangle" w="med" len="med"/>
            </a:ln>
          </p:spPr>
          <p:txBody>
            <a:bodyPr lIns="92075" tIns="46038" rIns="92075" bIns="46038"/>
            <a:lstStyle/>
            <a:p>
              <a:endParaRPr lang="en-US"/>
            </a:p>
          </p:txBody>
        </p:sp>
        <p:sp>
          <p:nvSpPr>
            <p:cNvPr id="37917" name="Text Box 29"/>
            <p:cNvSpPr txBox="1">
              <a:spLocks noChangeArrowheads="1"/>
            </p:cNvSpPr>
            <p:nvPr/>
          </p:nvSpPr>
          <p:spPr bwMode="auto">
            <a:xfrm>
              <a:off x="144" y="3456"/>
              <a:ext cx="1296" cy="680"/>
            </a:xfrm>
            <a:prstGeom prst="rect">
              <a:avLst/>
            </a:prstGeom>
            <a:solidFill>
              <a:srgbClr val="FFFFFF"/>
            </a:solidFill>
            <a:ln w="9525">
              <a:solidFill>
                <a:srgbClr val="969696"/>
              </a:solidFill>
              <a:miter lim="800000"/>
              <a:headEnd/>
              <a:tailEnd/>
            </a:ln>
          </p:spPr>
          <p:txBody>
            <a:bodyPr lIns="92075" tIns="46038" rIns="92075" bIns="46038">
              <a:spAutoFit/>
            </a:bodyPr>
            <a:lstStyle/>
            <a:p>
              <a:pPr marL="342871" indent="-342871">
                <a:spcBef>
                  <a:spcPct val="50000"/>
                </a:spcBef>
                <a:buClr>
                  <a:schemeClr val="tx2"/>
                </a:buClr>
                <a:buSzPct val="75000"/>
              </a:pPr>
              <a:r>
                <a:rPr lang="en-US" sz="1600" dirty="0">
                  <a:solidFill>
                    <a:schemeClr val="bg1"/>
                  </a:solidFill>
                  <a:latin typeface="Times New Roman" pitchFamily="18" charset="0"/>
                </a:rPr>
                <a:t>Column Vacuum System and Computer Boards</a:t>
              </a:r>
              <a:br>
                <a:rPr lang="en-US" sz="1600" dirty="0">
                  <a:solidFill>
                    <a:schemeClr val="bg1"/>
                  </a:solidFill>
                  <a:latin typeface="Times New Roman" pitchFamily="18" charset="0"/>
                </a:rPr>
              </a:br>
              <a:r>
                <a:rPr lang="en-US" sz="1600" dirty="0">
                  <a:solidFill>
                    <a:schemeClr val="bg1"/>
                  </a:solidFill>
                  <a:latin typeface="Times New Roman" pitchFamily="18" charset="0"/>
                </a:rPr>
                <a:t>(inside)</a:t>
              </a:r>
            </a:p>
          </p:txBody>
        </p:sp>
        <p:sp>
          <p:nvSpPr>
            <p:cNvPr id="37918" name="Line 30"/>
            <p:cNvSpPr>
              <a:spLocks noChangeShapeType="1"/>
            </p:cNvSpPr>
            <p:nvPr/>
          </p:nvSpPr>
          <p:spPr bwMode="auto">
            <a:xfrm>
              <a:off x="1440" y="3744"/>
              <a:ext cx="1056" cy="192"/>
            </a:xfrm>
            <a:prstGeom prst="line">
              <a:avLst/>
            </a:prstGeom>
            <a:noFill/>
            <a:ln w="25400">
              <a:solidFill>
                <a:srgbClr val="FF0000"/>
              </a:solidFill>
              <a:round/>
              <a:headEnd/>
              <a:tailEnd type="triangle" w="med" len="med"/>
            </a:ln>
          </p:spPr>
          <p:txBody>
            <a:bodyPr lIns="92075" tIns="46038" rIns="92075" bIns="46038"/>
            <a:lstStyle/>
            <a:p>
              <a:endParaRPr lang="en-US"/>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Footer Placeholder 2"/>
          <p:cNvSpPr>
            <a:spLocks noGrp="1"/>
          </p:cNvSpPr>
          <p:nvPr>
            <p:ph type="ftr" sz="quarter" idx="10"/>
          </p:nvPr>
        </p:nvSpPr>
        <p:spPr/>
        <p:txBody>
          <a:bodyPr/>
          <a:lstStyle/>
          <a:p>
            <a:r>
              <a:rPr lang="en-US" smtClean="0"/>
              <a:t>Carpenter EPMA Overview 2013</a:t>
            </a:r>
            <a:endParaRPr lang="en-US"/>
          </a:p>
        </p:txBody>
      </p:sp>
      <p:sp>
        <p:nvSpPr>
          <p:cNvPr id="74755" name="Slide Number Placeholder 3"/>
          <p:cNvSpPr>
            <a:spLocks noGrp="1"/>
          </p:cNvSpPr>
          <p:nvPr>
            <p:ph type="sldNum" sz="quarter" idx="11"/>
          </p:nvPr>
        </p:nvSpPr>
        <p:spPr/>
        <p:txBody>
          <a:bodyPr/>
          <a:lstStyle/>
          <a:p>
            <a:fld id="{8FE344FC-F74A-41CD-A5E2-3C6865014143}" type="slidenum">
              <a:rPr lang="en-US"/>
              <a:pPr/>
              <a:t>50</a:t>
            </a:fld>
            <a:endParaRPr lang="en-US"/>
          </a:p>
        </p:txBody>
      </p:sp>
      <p:sp>
        <p:nvSpPr>
          <p:cNvPr id="74756" name="Rectangle 4"/>
          <p:cNvSpPr>
            <a:spLocks noGrp="1" noChangeArrowheads="1"/>
          </p:cNvSpPr>
          <p:nvPr>
            <p:ph type="title"/>
          </p:nvPr>
        </p:nvSpPr>
        <p:spPr>
          <a:xfrm>
            <a:off x="227014" y="90488"/>
            <a:ext cx="8610599" cy="285750"/>
          </a:xfrm>
        </p:spPr>
        <p:txBody>
          <a:bodyPr/>
          <a:lstStyle/>
          <a:p>
            <a:r>
              <a:rPr lang="en-US" smtClean="0"/>
              <a:t>K-Family X-ray Spectra (EDS)</a:t>
            </a:r>
            <a:br>
              <a:rPr lang="en-US" smtClean="0"/>
            </a:br>
            <a:r>
              <a:rPr lang="en-US" smtClean="0"/>
              <a:t>Generated Spectra Using DTSA-II, E</a:t>
            </a:r>
            <a:r>
              <a:rPr lang="en-US" baseline="-25000" smtClean="0"/>
              <a:t>0</a:t>
            </a:r>
            <a:r>
              <a:rPr lang="en-US" smtClean="0"/>
              <a:t> = 15 keV</a:t>
            </a:r>
          </a:p>
        </p:txBody>
      </p:sp>
      <p:grpSp>
        <p:nvGrpSpPr>
          <p:cNvPr id="74757" name="Group 23"/>
          <p:cNvGrpSpPr>
            <a:grpSpLocks/>
          </p:cNvGrpSpPr>
          <p:nvPr/>
        </p:nvGrpSpPr>
        <p:grpSpPr bwMode="auto">
          <a:xfrm>
            <a:off x="76200" y="1392238"/>
            <a:ext cx="8915400" cy="4881562"/>
            <a:chOff x="48" y="877"/>
            <a:chExt cx="5616" cy="3075"/>
          </a:xfrm>
        </p:grpSpPr>
        <p:pic>
          <p:nvPicPr>
            <p:cNvPr id="74758" name="Picture 5"/>
            <p:cNvPicPr>
              <a:picLocks noChangeAspect="1" noChangeArrowheads="1"/>
            </p:cNvPicPr>
            <p:nvPr/>
          </p:nvPicPr>
          <p:blipFill>
            <a:blip r:embed="rId2" cstate="print"/>
            <a:srcRect/>
            <a:stretch>
              <a:fillRect/>
            </a:stretch>
          </p:blipFill>
          <p:spPr bwMode="auto">
            <a:xfrm>
              <a:off x="48" y="877"/>
              <a:ext cx="5616" cy="2579"/>
            </a:xfrm>
            <a:prstGeom prst="rect">
              <a:avLst/>
            </a:prstGeom>
            <a:noFill/>
            <a:ln w="19050">
              <a:solidFill>
                <a:schemeClr val="bg1"/>
              </a:solidFill>
              <a:miter lim="800000"/>
              <a:headEnd type="none" w="sm" len="sm"/>
              <a:tailEnd type="none" w="sm" len="sm"/>
            </a:ln>
          </p:spPr>
        </p:pic>
        <p:sp>
          <p:nvSpPr>
            <p:cNvPr id="74759" name="Text Box 6"/>
            <p:cNvSpPr txBox="1">
              <a:spLocks noChangeArrowheads="1"/>
            </p:cNvSpPr>
            <p:nvPr/>
          </p:nvSpPr>
          <p:spPr bwMode="auto">
            <a:xfrm>
              <a:off x="3456" y="1824"/>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Fe K</a:t>
              </a:r>
              <a:r>
                <a:rPr lang="en-US" sz="2000" dirty="0">
                  <a:solidFill>
                    <a:schemeClr val="bg1"/>
                  </a:solidFill>
                  <a:latin typeface="Symbol" pitchFamily="18" charset="2"/>
                </a:rPr>
                <a:t>a</a:t>
              </a:r>
            </a:p>
          </p:txBody>
        </p:sp>
        <p:sp>
          <p:nvSpPr>
            <p:cNvPr id="74760" name="Text Box 7"/>
            <p:cNvSpPr txBox="1">
              <a:spLocks noChangeArrowheads="1"/>
            </p:cNvSpPr>
            <p:nvPr/>
          </p:nvSpPr>
          <p:spPr bwMode="auto">
            <a:xfrm>
              <a:off x="2736" y="1344"/>
              <a:ext cx="2352" cy="451"/>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Note progressive resolution of K</a:t>
              </a:r>
              <a:r>
                <a:rPr lang="en-US" sz="2000" dirty="0">
                  <a:solidFill>
                    <a:schemeClr val="bg1"/>
                  </a:solidFill>
                  <a:latin typeface="Symbol" pitchFamily="18" charset="2"/>
                </a:rPr>
                <a:t>b</a:t>
              </a:r>
              <a:r>
                <a:rPr lang="en-US" sz="2000" dirty="0">
                  <a:solidFill>
                    <a:schemeClr val="bg1"/>
                  </a:solidFill>
                  <a:latin typeface="Times New Roman" pitchFamily="18" charset="0"/>
                </a:rPr>
                <a:t> line as Z increases</a:t>
              </a:r>
              <a:endParaRPr lang="en-US" sz="2000" dirty="0">
                <a:solidFill>
                  <a:schemeClr val="bg1"/>
                </a:solidFill>
                <a:latin typeface="Symbol" pitchFamily="18" charset="2"/>
              </a:endParaRPr>
            </a:p>
          </p:txBody>
        </p:sp>
        <p:sp>
          <p:nvSpPr>
            <p:cNvPr id="74761" name="Text Box 8"/>
            <p:cNvSpPr txBox="1">
              <a:spLocks noChangeArrowheads="1"/>
            </p:cNvSpPr>
            <p:nvPr/>
          </p:nvSpPr>
          <p:spPr bwMode="auto">
            <a:xfrm>
              <a:off x="966" y="900"/>
              <a:ext cx="52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Si K</a:t>
              </a:r>
              <a:r>
                <a:rPr lang="en-US" sz="2000" dirty="0">
                  <a:solidFill>
                    <a:schemeClr val="bg1"/>
                  </a:solidFill>
                  <a:latin typeface="Symbol" pitchFamily="18" charset="2"/>
                </a:rPr>
                <a:t>a</a:t>
              </a:r>
            </a:p>
          </p:txBody>
        </p:sp>
        <p:sp>
          <p:nvSpPr>
            <p:cNvPr id="74762" name="Text Box 9"/>
            <p:cNvSpPr txBox="1">
              <a:spLocks noChangeArrowheads="1"/>
            </p:cNvSpPr>
            <p:nvPr/>
          </p:nvSpPr>
          <p:spPr bwMode="auto">
            <a:xfrm>
              <a:off x="1428" y="902"/>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Cl</a:t>
              </a:r>
              <a:r>
                <a:rPr lang="en-US" sz="2000" dirty="0">
                  <a:solidFill>
                    <a:schemeClr val="bg1"/>
                  </a:solidFill>
                  <a:latin typeface="Times New Roman" pitchFamily="18" charset="0"/>
                </a:rPr>
                <a:t> K</a:t>
              </a:r>
              <a:r>
                <a:rPr lang="en-US" sz="2000" dirty="0">
                  <a:solidFill>
                    <a:schemeClr val="bg1"/>
                  </a:solidFill>
                  <a:latin typeface="Symbol" pitchFamily="18" charset="2"/>
                </a:rPr>
                <a:t>a</a:t>
              </a:r>
            </a:p>
          </p:txBody>
        </p:sp>
        <p:sp>
          <p:nvSpPr>
            <p:cNvPr id="74763" name="Text Box 10"/>
            <p:cNvSpPr txBox="1">
              <a:spLocks noChangeArrowheads="1"/>
            </p:cNvSpPr>
            <p:nvPr/>
          </p:nvSpPr>
          <p:spPr bwMode="auto">
            <a:xfrm>
              <a:off x="2064" y="912"/>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K K</a:t>
              </a:r>
              <a:r>
                <a:rPr lang="en-US" sz="2000" dirty="0">
                  <a:solidFill>
                    <a:schemeClr val="bg1"/>
                  </a:solidFill>
                  <a:latin typeface="Symbol" pitchFamily="18" charset="2"/>
                </a:rPr>
                <a:t>a</a:t>
              </a:r>
            </a:p>
          </p:txBody>
        </p:sp>
        <p:sp>
          <p:nvSpPr>
            <p:cNvPr id="74764" name="Text Box 11"/>
            <p:cNvSpPr txBox="1">
              <a:spLocks noChangeArrowheads="1"/>
            </p:cNvSpPr>
            <p:nvPr/>
          </p:nvSpPr>
          <p:spPr bwMode="auto">
            <a:xfrm>
              <a:off x="2718" y="912"/>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Ti K</a:t>
              </a:r>
              <a:r>
                <a:rPr lang="en-US" sz="2000" dirty="0">
                  <a:solidFill>
                    <a:schemeClr val="bg1"/>
                  </a:solidFill>
                  <a:latin typeface="Symbol" pitchFamily="18" charset="2"/>
                </a:rPr>
                <a:t>a</a:t>
              </a:r>
            </a:p>
          </p:txBody>
        </p:sp>
        <p:sp>
          <p:nvSpPr>
            <p:cNvPr id="74765" name="Text Box 12"/>
            <p:cNvSpPr txBox="1">
              <a:spLocks noChangeArrowheads="1"/>
            </p:cNvSpPr>
            <p:nvPr/>
          </p:nvSpPr>
          <p:spPr bwMode="auto">
            <a:xfrm>
              <a:off x="4320" y="2352"/>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Cu K</a:t>
              </a:r>
              <a:r>
                <a:rPr lang="en-US" sz="2000" dirty="0">
                  <a:solidFill>
                    <a:schemeClr val="bg1"/>
                  </a:solidFill>
                  <a:latin typeface="Symbol" pitchFamily="18" charset="2"/>
                </a:rPr>
                <a:t>a</a:t>
              </a:r>
            </a:p>
          </p:txBody>
        </p:sp>
        <p:sp>
          <p:nvSpPr>
            <p:cNvPr id="74766" name="Line 13"/>
            <p:cNvSpPr>
              <a:spLocks noChangeShapeType="1"/>
            </p:cNvSpPr>
            <p:nvPr/>
          </p:nvSpPr>
          <p:spPr bwMode="auto">
            <a:xfrm flipH="1">
              <a:off x="1824" y="1776"/>
              <a:ext cx="960" cy="912"/>
            </a:xfrm>
            <a:prstGeom prst="line">
              <a:avLst/>
            </a:prstGeom>
            <a:noFill/>
            <a:ln w="31750">
              <a:solidFill>
                <a:srgbClr val="0000FF"/>
              </a:solidFill>
              <a:round/>
              <a:headEnd type="none" w="sm" len="sm"/>
              <a:tailEnd type="triangle" w="med" len="lg"/>
            </a:ln>
          </p:spPr>
          <p:txBody>
            <a:bodyPr/>
            <a:lstStyle/>
            <a:p>
              <a:endParaRPr lang="en-US"/>
            </a:p>
          </p:txBody>
        </p:sp>
        <p:sp>
          <p:nvSpPr>
            <p:cNvPr id="74767" name="Line 14"/>
            <p:cNvSpPr>
              <a:spLocks noChangeShapeType="1"/>
            </p:cNvSpPr>
            <p:nvPr/>
          </p:nvSpPr>
          <p:spPr bwMode="auto">
            <a:xfrm flipH="1">
              <a:off x="2208" y="1776"/>
              <a:ext cx="576" cy="768"/>
            </a:xfrm>
            <a:prstGeom prst="line">
              <a:avLst/>
            </a:prstGeom>
            <a:noFill/>
            <a:ln w="31750">
              <a:solidFill>
                <a:srgbClr val="0000FF"/>
              </a:solidFill>
              <a:round/>
              <a:headEnd type="none" w="sm" len="sm"/>
              <a:tailEnd type="triangle" w="med" len="lg"/>
            </a:ln>
          </p:spPr>
          <p:txBody>
            <a:bodyPr/>
            <a:lstStyle/>
            <a:p>
              <a:endParaRPr lang="en-US"/>
            </a:p>
          </p:txBody>
        </p:sp>
        <p:sp>
          <p:nvSpPr>
            <p:cNvPr id="74768" name="Line 15"/>
            <p:cNvSpPr>
              <a:spLocks noChangeShapeType="1"/>
            </p:cNvSpPr>
            <p:nvPr/>
          </p:nvSpPr>
          <p:spPr bwMode="auto">
            <a:xfrm>
              <a:off x="2784" y="1776"/>
              <a:ext cx="96" cy="720"/>
            </a:xfrm>
            <a:prstGeom prst="line">
              <a:avLst/>
            </a:prstGeom>
            <a:noFill/>
            <a:ln w="31750">
              <a:solidFill>
                <a:srgbClr val="0000FF"/>
              </a:solidFill>
              <a:round/>
              <a:headEnd type="none" w="sm" len="sm"/>
              <a:tailEnd type="triangle" w="med" len="lg"/>
            </a:ln>
          </p:spPr>
          <p:txBody>
            <a:bodyPr/>
            <a:lstStyle/>
            <a:p>
              <a:endParaRPr lang="en-US"/>
            </a:p>
          </p:txBody>
        </p:sp>
        <p:sp>
          <p:nvSpPr>
            <p:cNvPr id="74769" name="Line 16"/>
            <p:cNvSpPr>
              <a:spLocks noChangeShapeType="1"/>
            </p:cNvSpPr>
            <p:nvPr/>
          </p:nvSpPr>
          <p:spPr bwMode="auto">
            <a:xfrm>
              <a:off x="2784" y="1776"/>
              <a:ext cx="1248" cy="1056"/>
            </a:xfrm>
            <a:prstGeom prst="line">
              <a:avLst/>
            </a:prstGeom>
            <a:noFill/>
            <a:ln w="31750">
              <a:solidFill>
                <a:srgbClr val="0000FF"/>
              </a:solidFill>
              <a:round/>
              <a:headEnd type="none" w="sm" len="sm"/>
              <a:tailEnd type="triangle" w="med" len="lg"/>
            </a:ln>
          </p:spPr>
          <p:txBody>
            <a:bodyPr/>
            <a:lstStyle/>
            <a:p>
              <a:endParaRPr lang="en-US"/>
            </a:p>
          </p:txBody>
        </p:sp>
        <p:sp>
          <p:nvSpPr>
            <p:cNvPr id="74770" name="Text Box 17"/>
            <p:cNvSpPr txBox="1">
              <a:spLocks noChangeArrowheads="1"/>
            </p:cNvSpPr>
            <p:nvPr/>
          </p:nvSpPr>
          <p:spPr bwMode="auto">
            <a:xfrm>
              <a:off x="2892" y="2486"/>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Ti K</a:t>
              </a:r>
              <a:r>
                <a:rPr lang="en-US" sz="2000" dirty="0">
                  <a:solidFill>
                    <a:schemeClr val="bg1"/>
                  </a:solidFill>
                  <a:latin typeface="Symbol" pitchFamily="18" charset="2"/>
                </a:rPr>
                <a:t>b</a:t>
              </a:r>
            </a:p>
          </p:txBody>
        </p:sp>
        <p:sp>
          <p:nvSpPr>
            <p:cNvPr id="74771" name="Text Box 18"/>
            <p:cNvSpPr txBox="1">
              <a:spLocks noChangeArrowheads="1"/>
            </p:cNvSpPr>
            <p:nvPr/>
          </p:nvSpPr>
          <p:spPr bwMode="auto">
            <a:xfrm>
              <a:off x="3804" y="2736"/>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Fe K</a:t>
              </a:r>
              <a:r>
                <a:rPr lang="en-US" sz="2000" dirty="0">
                  <a:solidFill>
                    <a:schemeClr val="bg1"/>
                  </a:solidFill>
                  <a:latin typeface="Symbol" pitchFamily="18" charset="2"/>
                </a:rPr>
                <a:t>b</a:t>
              </a:r>
            </a:p>
          </p:txBody>
        </p:sp>
        <p:sp>
          <p:nvSpPr>
            <p:cNvPr id="74772" name="Text Box 19"/>
            <p:cNvSpPr txBox="1">
              <a:spLocks noChangeArrowheads="1"/>
            </p:cNvSpPr>
            <p:nvPr/>
          </p:nvSpPr>
          <p:spPr bwMode="auto">
            <a:xfrm>
              <a:off x="4752" y="2832"/>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Cu K</a:t>
              </a:r>
              <a:r>
                <a:rPr lang="en-US" sz="2000" dirty="0">
                  <a:solidFill>
                    <a:schemeClr val="bg1"/>
                  </a:solidFill>
                  <a:latin typeface="Symbol" pitchFamily="18" charset="2"/>
                </a:rPr>
                <a:t>b</a:t>
              </a:r>
            </a:p>
          </p:txBody>
        </p:sp>
        <p:sp>
          <p:nvSpPr>
            <p:cNvPr id="74773" name="Text Box 20"/>
            <p:cNvSpPr txBox="1">
              <a:spLocks noChangeArrowheads="1"/>
            </p:cNvSpPr>
            <p:nvPr/>
          </p:nvSpPr>
          <p:spPr bwMode="auto">
            <a:xfrm>
              <a:off x="240" y="3696"/>
              <a:ext cx="364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Also note appearance of L-family lines as Z increases</a:t>
              </a:r>
              <a:endParaRPr lang="en-US" sz="2000" dirty="0">
                <a:solidFill>
                  <a:schemeClr val="bg1"/>
                </a:solidFill>
                <a:latin typeface="Symbol" pitchFamily="18" charset="2"/>
              </a:endParaRPr>
            </a:p>
          </p:txBody>
        </p:sp>
        <p:sp>
          <p:nvSpPr>
            <p:cNvPr id="74774" name="AutoShape 22"/>
            <p:cNvSpPr>
              <a:spLocks/>
            </p:cNvSpPr>
            <p:nvPr/>
          </p:nvSpPr>
          <p:spPr bwMode="auto">
            <a:xfrm rot="-5400000">
              <a:off x="384" y="3312"/>
              <a:ext cx="168" cy="552"/>
            </a:xfrm>
            <a:prstGeom prst="leftBrace">
              <a:avLst>
                <a:gd name="adj1" fmla="val 39824"/>
                <a:gd name="adj2" fmla="val 43940"/>
              </a:avLst>
            </a:prstGeom>
            <a:noFill/>
            <a:ln w="25400">
              <a:solidFill>
                <a:srgbClr val="0000FF"/>
              </a:solidFill>
              <a:round/>
              <a:headEnd type="none" w="sm" len="sm"/>
              <a:tailEnd type="none" w="sm" len="sm"/>
            </a:ln>
          </p:spPr>
          <p:txBody>
            <a:bodyPr wrap="none" anchor="ctr"/>
            <a:lstStyle/>
            <a:p>
              <a:endParaRPr lang="en-US"/>
            </a:p>
          </p:txBody>
        </p:sp>
      </p:gr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Footer Placeholder 2"/>
          <p:cNvSpPr>
            <a:spLocks noGrp="1"/>
          </p:cNvSpPr>
          <p:nvPr>
            <p:ph type="ftr" sz="quarter" idx="10"/>
          </p:nvPr>
        </p:nvSpPr>
        <p:spPr/>
        <p:txBody>
          <a:bodyPr/>
          <a:lstStyle/>
          <a:p>
            <a:r>
              <a:rPr lang="en-US" smtClean="0"/>
              <a:t>Carpenter EPMA Overview 2013</a:t>
            </a:r>
            <a:endParaRPr lang="en-US"/>
          </a:p>
        </p:txBody>
      </p:sp>
      <p:sp>
        <p:nvSpPr>
          <p:cNvPr id="75779" name="Slide Number Placeholder 3"/>
          <p:cNvSpPr>
            <a:spLocks noGrp="1"/>
          </p:cNvSpPr>
          <p:nvPr>
            <p:ph type="sldNum" sz="quarter" idx="11"/>
          </p:nvPr>
        </p:nvSpPr>
        <p:spPr/>
        <p:txBody>
          <a:bodyPr/>
          <a:lstStyle/>
          <a:p>
            <a:fld id="{0C094261-4886-4D1F-B6ED-5426AECEB310}" type="slidenum">
              <a:rPr lang="en-US"/>
              <a:pPr/>
              <a:t>51</a:t>
            </a:fld>
            <a:endParaRPr lang="en-US"/>
          </a:p>
        </p:txBody>
      </p:sp>
      <p:sp>
        <p:nvSpPr>
          <p:cNvPr id="75780" name="Rectangle 4"/>
          <p:cNvSpPr>
            <a:spLocks noGrp="1" noChangeArrowheads="1"/>
          </p:cNvSpPr>
          <p:nvPr>
            <p:ph type="title"/>
          </p:nvPr>
        </p:nvSpPr>
        <p:spPr>
          <a:xfrm>
            <a:off x="227014" y="90489"/>
            <a:ext cx="8610599" cy="333375"/>
          </a:xfrm>
        </p:spPr>
        <p:txBody>
          <a:bodyPr/>
          <a:lstStyle/>
          <a:p>
            <a:r>
              <a:rPr lang="en-US" smtClean="0"/>
              <a:t>L-Family X-ray Spectra (EDS)</a:t>
            </a:r>
            <a:br>
              <a:rPr lang="en-US" smtClean="0"/>
            </a:br>
            <a:r>
              <a:rPr lang="en-US" smtClean="0"/>
              <a:t>Generated Using DTSA-II, E</a:t>
            </a:r>
            <a:r>
              <a:rPr lang="en-US" baseline="-25000" smtClean="0"/>
              <a:t>0</a:t>
            </a:r>
            <a:r>
              <a:rPr lang="en-US" smtClean="0"/>
              <a:t> = 15 keV</a:t>
            </a:r>
          </a:p>
        </p:txBody>
      </p:sp>
      <p:grpSp>
        <p:nvGrpSpPr>
          <p:cNvPr id="75781" name="Group 28"/>
          <p:cNvGrpSpPr>
            <a:grpSpLocks/>
          </p:cNvGrpSpPr>
          <p:nvPr/>
        </p:nvGrpSpPr>
        <p:grpSpPr bwMode="auto">
          <a:xfrm>
            <a:off x="76200" y="1295400"/>
            <a:ext cx="8980488" cy="5033964"/>
            <a:chOff x="103" y="816"/>
            <a:chExt cx="5657" cy="3171"/>
          </a:xfrm>
        </p:grpSpPr>
        <p:pic>
          <p:nvPicPr>
            <p:cNvPr id="75782" name="Picture 5"/>
            <p:cNvPicPr>
              <a:picLocks noChangeAspect="1" noChangeArrowheads="1"/>
            </p:cNvPicPr>
            <p:nvPr/>
          </p:nvPicPr>
          <p:blipFill>
            <a:blip r:embed="rId2" cstate="print"/>
            <a:srcRect/>
            <a:stretch>
              <a:fillRect/>
            </a:stretch>
          </p:blipFill>
          <p:spPr bwMode="auto">
            <a:xfrm>
              <a:off x="103" y="816"/>
              <a:ext cx="5657" cy="2598"/>
            </a:xfrm>
            <a:prstGeom prst="rect">
              <a:avLst/>
            </a:prstGeom>
            <a:noFill/>
            <a:ln w="19050">
              <a:solidFill>
                <a:schemeClr val="bg1"/>
              </a:solidFill>
              <a:miter lim="800000"/>
              <a:headEnd type="none" w="sm" len="sm"/>
              <a:tailEnd type="none" w="sm" len="sm"/>
            </a:ln>
          </p:spPr>
        </p:pic>
        <p:sp>
          <p:nvSpPr>
            <p:cNvPr id="75783" name="Text Box 8"/>
            <p:cNvSpPr txBox="1">
              <a:spLocks noChangeArrowheads="1"/>
            </p:cNvSpPr>
            <p:nvPr/>
          </p:nvSpPr>
          <p:spPr bwMode="auto">
            <a:xfrm>
              <a:off x="3024" y="1776"/>
              <a:ext cx="912"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Ce</a:t>
              </a:r>
              <a:r>
                <a:rPr lang="en-US" sz="2000" dirty="0">
                  <a:solidFill>
                    <a:schemeClr val="bg1"/>
                  </a:solidFill>
                  <a:latin typeface="Times New Roman" pitchFamily="18" charset="0"/>
                </a:rPr>
                <a:t> L</a:t>
              </a:r>
              <a:r>
                <a:rPr lang="en-US" sz="2000" dirty="0">
                  <a:solidFill>
                    <a:schemeClr val="bg1"/>
                  </a:solidFill>
                  <a:latin typeface="Symbol" pitchFamily="18" charset="2"/>
                </a:rPr>
                <a:t>b</a:t>
              </a:r>
              <a:r>
                <a:rPr lang="en-US" sz="2000" dirty="0">
                  <a:solidFill>
                    <a:schemeClr val="bg1"/>
                  </a:solidFill>
                  <a:latin typeface="Times New Roman" pitchFamily="18" charset="0"/>
                </a:rPr>
                <a:t>1,3,4</a:t>
              </a:r>
              <a:endParaRPr lang="en-US" sz="2000" dirty="0">
                <a:solidFill>
                  <a:schemeClr val="bg1"/>
                </a:solidFill>
                <a:latin typeface="Symbol" pitchFamily="18" charset="2"/>
              </a:endParaRPr>
            </a:p>
          </p:txBody>
        </p:sp>
        <p:sp>
          <p:nvSpPr>
            <p:cNvPr id="75784" name="Text Box 9"/>
            <p:cNvSpPr txBox="1">
              <a:spLocks noChangeArrowheads="1"/>
            </p:cNvSpPr>
            <p:nvPr/>
          </p:nvSpPr>
          <p:spPr bwMode="auto">
            <a:xfrm>
              <a:off x="2736" y="816"/>
              <a:ext cx="2112" cy="451"/>
            </a:xfrm>
            <a:prstGeom prst="rect">
              <a:avLst/>
            </a:prstGeom>
            <a:solidFill>
              <a:schemeClr val="tx1"/>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Note progressive resolution of</a:t>
              </a:r>
              <a:br>
                <a:rPr lang="en-US" sz="2000" dirty="0">
                  <a:solidFill>
                    <a:schemeClr val="bg1"/>
                  </a:solidFill>
                  <a:latin typeface="Times New Roman" pitchFamily="18" charset="0"/>
                </a:rPr>
              </a:br>
              <a:r>
                <a:rPr lang="en-US" sz="2000" dirty="0">
                  <a:solidFill>
                    <a:schemeClr val="bg1"/>
                  </a:solidFill>
                  <a:latin typeface="Times New Roman" pitchFamily="18" charset="0"/>
                </a:rPr>
                <a:t>L-family lines as Z increases</a:t>
              </a:r>
              <a:endParaRPr lang="en-US" sz="2000" dirty="0">
                <a:solidFill>
                  <a:schemeClr val="bg1"/>
                </a:solidFill>
                <a:latin typeface="Symbol" pitchFamily="18" charset="2"/>
              </a:endParaRPr>
            </a:p>
          </p:txBody>
        </p:sp>
        <p:sp>
          <p:nvSpPr>
            <p:cNvPr id="75785" name="Text Box 10"/>
            <p:cNvSpPr txBox="1">
              <a:spLocks noChangeArrowheads="1"/>
            </p:cNvSpPr>
            <p:nvPr/>
          </p:nvSpPr>
          <p:spPr bwMode="auto">
            <a:xfrm>
              <a:off x="738" y="816"/>
              <a:ext cx="61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As L</a:t>
              </a:r>
              <a:r>
                <a:rPr lang="en-US" sz="2000" dirty="0">
                  <a:solidFill>
                    <a:schemeClr val="bg1"/>
                  </a:solidFill>
                  <a:latin typeface="Symbol" pitchFamily="18" charset="2"/>
                </a:rPr>
                <a:t>a</a:t>
              </a:r>
            </a:p>
          </p:txBody>
        </p:sp>
        <p:sp>
          <p:nvSpPr>
            <p:cNvPr id="75786" name="Text Box 11"/>
            <p:cNvSpPr txBox="1">
              <a:spLocks noChangeArrowheads="1"/>
            </p:cNvSpPr>
            <p:nvPr/>
          </p:nvSpPr>
          <p:spPr bwMode="auto">
            <a:xfrm>
              <a:off x="1242" y="822"/>
              <a:ext cx="63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Mo L</a:t>
              </a:r>
              <a:r>
                <a:rPr lang="en-US" sz="2000" dirty="0">
                  <a:solidFill>
                    <a:schemeClr val="bg1"/>
                  </a:solidFill>
                  <a:latin typeface="Symbol" pitchFamily="18" charset="2"/>
                </a:rPr>
                <a:t>a</a:t>
              </a:r>
            </a:p>
          </p:txBody>
        </p:sp>
        <p:sp>
          <p:nvSpPr>
            <p:cNvPr id="75787" name="Text Box 12"/>
            <p:cNvSpPr txBox="1">
              <a:spLocks noChangeArrowheads="1"/>
            </p:cNvSpPr>
            <p:nvPr/>
          </p:nvSpPr>
          <p:spPr bwMode="auto">
            <a:xfrm>
              <a:off x="1992" y="864"/>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Ag L</a:t>
              </a:r>
              <a:r>
                <a:rPr lang="en-US" sz="2000" dirty="0">
                  <a:solidFill>
                    <a:schemeClr val="bg1"/>
                  </a:solidFill>
                  <a:latin typeface="Symbol" pitchFamily="18" charset="2"/>
                </a:rPr>
                <a:t>a</a:t>
              </a:r>
            </a:p>
          </p:txBody>
        </p:sp>
        <p:sp>
          <p:nvSpPr>
            <p:cNvPr id="75788" name="Text Box 13"/>
            <p:cNvSpPr txBox="1">
              <a:spLocks noChangeArrowheads="1"/>
            </p:cNvSpPr>
            <p:nvPr/>
          </p:nvSpPr>
          <p:spPr bwMode="auto">
            <a:xfrm>
              <a:off x="2592" y="1296"/>
              <a:ext cx="1008" cy="252"/>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Ce</a:t>
              </a:r>
              <a:r>
                <a:rPr lang="en-US" sz="2000" dirty="0">
                  <a:solidFill>
                    <a:schemeClr val="bg1"/>
                  </a:solidFill>
                  <a:latin typeface="Times New Roman" pitchFamily="18" charset="0"/>
                </a:rPr>
                <a:t> L</a:t>
              </a:r>
              <a:r>
                <a:rPr lang="en-US" sz="2000" dirty="0">
                  <a:solidFill>
                    <a:schemeClr val="bg1"/>
                  </a:solidFill>
                  <a:latin typeface="Symbol" pitchFamily="18" charset="2"/>
                </a:rPr>
                <a:t>a</a:t>
              </a:r>
              <a:r>
                <a:rPr lang="en-US" sz="2000" dirty="0">
                  <a:solidFill>
                    <a:schemeClr val="bg1"/>
                  </a:solidFill>
                  <a:latin typeface="Times New Roman" pitchFamily="18" charset="0"/>
                </a:rPr>
                <a:t>1,2, </a:t>
              </a:r>
              <a:r>
                <a:rPr lang="en-US" sz="2000" dirty="0" err="1">
                  <a:solidFill>
                    <a:schemeClr val="bg1"/>
                  </a:solidFill>
                  <a:latin typeface="Times New Roman" pitchFamily="18" charset="0"/>
                </a:rPr>
                <a:t>L</a:t>
              </a:r>
              <a:r>
                <a:rPr lang="en-US" sz="2000" dirty="0" err="1">
                  <a:solidFill>
                    <a:schemeClr val="bg1"/>
                  </a:solidFill>
                  <a:latin typeface="Symbol" pitchFamily="18" charset="2"/>
                </a:rPr>
                <a:t>h</a:t>
              </a:r>
              <a:endParaRPr lang="en-US" sz="2000" dirty="0">
                <a:solidFill>
                  <a:schemeClr val="bg1"/>
                </a:solidFill>
                <a:latin typeface="Symbol" pitchFamily="18" charset="2"/>
              </a:endParaRPr>
            </a:p>
          </p:txBody>
        </p:sp>
        <p:sp>
          <p:nvSpPr>
            <p:cNvPr id="75789" name="Text Box 20"/>
            <p:cNvSpPr txBox="1">
              <a:spLocks noChangeArrowheads="1"/>
            </p:cNvSpPr>
            <p:nvPr/>
          </p:nvSpPr>
          <p:spPr bwMode="auto">
            <a:xfrm>
              <a:off x="3456" y="2496"/>
              <a:ext cx="672"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Ce</a:t>
              </a:r>
              <a:r>
                <a:rPr lang="en-US" sz="2000" dirty="0">
                  <a:solidFill>
                    <a:schemeClr val="bg1"/>
                  </a:solidFill>
                  <a:latin typeface="Times New Roman" pitchFamily="18" charset="0"/>
                </a:rPr>
                <a:t> L</a:t>
              </a:r>
              <a:r>
                <a:rPr lang="en-US" sz="2000" dirty="0">
                  <a:solidFill>
                    <a:schemeClr val="bg1"/>
                  </a:solidFill>
                  <a:latin typeface="Symbol" pitchFamily="18" charset="2"/>
                </a:rPr>
                <a:t>g</a:t>
              </a:r>
              <a:r>
                <a:rPr lang="en-US" sz="2000" dirty="0">
                  <a:solidFill>
                    <a:schemeClr val="bg1"/>
                  </a:solidFill>
                  <a:latin typeface="Times New Roman" pitchFamily="18" charset="0"/>
                </a:rPr>
                <a:t>1</a:t>
              </a:r>
              <a:endParaRPr lang="en-US" sz="2000" dirty="0">
                <a:solidFill>
                  <a:schemeClr val="bg1"/>
                </a:solidFill>
                <a:latin typeface="Symbol" pitchFamily="18" charset="2"/>
              </a:endParaRPr>
            </a:p>
          </p:txBody>
        </p:sp>
        <p:sp>
          <p:nvSpPr>
            <p:cNvPr id="75790" name="Text Box 22"/>
            <p:cNvSpPr txBox="1">
              <a:spLocks noChangeArrowheads="1"/>
            </p:cNvSpPr>
            <p:nvPr/>
          </p:nvSpPr>
          <p:spPr bwMode="auto">
            <a:xfrm>
              <a:off x="192" y="3731"/>
              <a:ext cx="364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Also note appearance of M-family lines as Z increases</a:t>
              </a:r>
              <a:endParaRPr lang="en-US" sz="2000" dirty="0">
                <a:solidFill>
                  <a:schemeClr val="bg1"/>
                </a:solidFill>
                <a:latin typeface="Symbol" pitchFamily="18" charset="2"/>
              </a:endParaRPr>
            </a:p>
          </p:txBody>
        </p:sp>
        <p:sp>
          <p:nvSpPr>
            <p:cNvPr id="75791" name="AutoShape 23"/>
            <p:cNvSpPr>
              <a:spLocks/>
            </p:cNvSpPr>
            <p:nvPr/>
          </p:nvSpPr>
          <p:spPr bwMode="auto">
            <a:xfrm rot="-5400000">
              <a:off x="492" y="3252"/>
              <a:ext cx="168" cy="672"/>
            </a:xfrm>
            <a:prstGeom prst="leftBrace">
              <a:avLst>
                <a:gd name="adj1" fmla="val 48481"/>
                <a:gd name="adj2" fmla="val 43940"/>
              </a:avLst>
            </a:prstGeom>
            <a:noFill/>
            <a:ln w="25400">
              <a:solidFill>
                <a:srgbClr val="0000FF"/>
              </a:solidFill>
              <a:round/>
              <a:headEnd type="none" w="sm" len="sm"/>
              <a:tailEnd type="none" w="sm" len="sm"/>
            </a:ln>
          </p:spPr>
          <p:txBody>
            <a:bodyPr wrap="none" anchor="ctr"/>
            <a:lstStyle/>
            <a:p>
              <a:endParaRPr lang="en-US"/>
            </a:p>
          </p:txBody>
        </p:sp>
        <p:sp>
          <p:nvSpPr>
            <p:cNvPr id="75792" name="Text Box 24"/>
            <p:cNvSpPr txBox="1">
              <a:spLocks noChangeArrowheads="1"/>
            </p:cNvSpPr>
            <p:nvPr/>
          </p:nvSpPr>
          <p:spPr bwMode="auto">
            <a:xfrm>
              <a:off x="3264" y="2208"/>
              <a:ext cx="912"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Ce</a:t>
              </a:r>
              <a:r>
                <a:rPr lang="en-US" sz="2000" dirty="0">
                  <a:solidFill>
                    <a:schemeClr val="bg1"/>
                  </a:solidFill>
                  <a:latin typeface="Times New Roman" pitchFamily="18" charset="0"/>
                </a:rPr>
                <a:t> L</a:t>
              </a:r>
              <a:r>
                <a:rPr lang="en-US" sz="2000" dirty="0">
                  <a:solidFill>
                    <a:schemeClr val="bg1"/>
                  </a:solidFill>
                  <a:latin typeface="Symbol" pitchFamily="18" charset="2"/>
                </a:rPr>
                <a:t>b</a:t>
              </a:r>
              <a:r>
                <a:rPr lang="en-US" sz="2000" dirty="0">
                  <a:solidFill>
                    <a:schemeClr val="bg1"/>
                  </a:solidFill>
                  <a:latin typeface="Times New Roman" pitchFamily="18" charset="0"/>
                </a:rPr>
                <a:t>2</a:t>
              </a:r>
              <a:endParaRPr lang="en-US" sz="2000" dirty="0">
                <a:solidFill>
                  <a:schemeClr val="bg1"/>
                </a:solidFill>
                <a:latin typeface="Symbol" pitchFamily="18" charset="2"/>
              </a:endParaRPr>
            </a:p>
          </p:txBody>
        </p:sp>
        <p:sp>
          <p:nvSpPr>
            <p:cNvPr id="75793" name="Text Box 25"/>
            <p:cNvSpPr txBox="1">
              <a:spLocks noChangeArrowheads="1"/>
            </p:cNvSpPr>
            <p:nvPr/>
          </p:nvSpPr>
          <p:spPr bwMode="auto">
            <a:xfrm>
              <a:off x="3648" y="2688"/>
              <a:ext cx="672"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Ce</a:t>
              </a:r>
              <a:r>
                <a:rPr lang="en-US" sz="2000" dirty="0">
                  <a:solidFill>
                    <a:schemeClr val="bg1"/>
                  </a:solidFill>
                  <a:latin typeface="Times New Roman" pitchFamily="18" charset="0"/>
                </a:rPr>
                <a:t> L</a:t>
              </a:r>
              <a:r>
                <a:rPr lang="en-US" sz="2000" dirty="0">
                  <a:solidFill>
                    <a:schemeClr val="bg1"/>
                  </a:solidFill>
                  <a:latin typeface="Symbol" pitchFamily="18" charset="2"/>
                </a:rPr>
                <a:t>g</a:t>
              </a:r>
              <a:r>
                <a:rPr lang="en-US" sz="2000" dirty="0">
                  <a:solidFill>
                    <a:schemeClr val="bg1"/>
                  </a:solidFill>
                  <a:latin typeface="Times New Roman" pitchFamily="18" charset="0"/>
                </a:rPr>
                <a:t>3</a:t>
              </a:r>
              <a:endParaRPr lang="en-US" sz="2000" dirty="0">
                <a:solidFill>
                  <a:schemeClr val="bg1"/>
                </a:solidFill>
                <a:latin typeface="Symbol" pitchFamily="18" charset="2"/>
              </a:endParaRPr>
            </a:p>
          </p:txBody>
        </p:sp>
        <p:sp>
          <p:nvSpPr>
            <p:cNvPr id="75794" name="Text Box 26"/>
            <p:cNvSpPr txBox="1">
              <a:spLocks noChangeArrowheads="1"/>
            </p:cNvSpPr>
            <p:nvPr/>
          </p:nvSpPr>
          <p:spPr bwMode="auto">
            <a:xfrm>
              <a:off x="2352" y="2438"/>
              <a:ext cx="52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Ce</a:t>
              </a:r>
              <a:r>
                <a:rPr lang="en-US" sz="2000" dirty="0">
                  <a:solidFill>
                    <a:schemeClr val="bg1"/>
                  </a:solidFill>
                  <a:latin typeface="Times New Roman" pitchFamily="18" charset="0"/>
                </a:rPr>
                <a:t> </a:t>
              </a:r>
              <a:r>
                <a:rPr lang="en-US" sz="2000" dirty="0" err="1">
                  <a:solidFill>
                    <a:schemeClr val="bg1"/>
                  </a:solidFill>
                  <a:latin typeface="Times New Roman" pitchFamily="18" charset="0"/>
                </a:rPr>
                <a:t>Ll</a:t>
              </a:r>
              <a:endParaRPr lang="en-US" sz="2000" dirty="0">
                <a:solidFill>
                  <a:schemeClr val="bg1"/>
                </a:solidFill>
                <a:latin typeface="Times New Roman" pitchFamily="18" charset="0"/>
              </a:endParaRPr>
            </a:p>
          </p:txBody>
        </p:sp>
        <p:sp>
          <p:nvSpPr>
            <p:cNvPr id="75795" name="Text Box 27"/>
            <p:cNvSpPr txBox="1">
              <a:spLocks noChangeArrowheads="1"/>
            </p:cNvSpPr>
            <p:nvPr/>
          </p:nvSpPr>
          <p:spPr bwMode="auto">
            <a:xfrm>
              <a:off x="3936" y="1440"/>
              <a:ext cx="1728" cy="834"/>
            </a:xfrm>
            <a:prstGeom prst="rect">
              <a:avLst/>
            </a:prstGeom>
            <a:solidFill>
              <a:schemeClr val="tx1"/>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More L-family lines due to more diverse e</a:t>
              </a:r>
              <a:r>
                <a:rPr lang="en-US" sz="2000" baseline="30000" dirty="0">
                  <a:solidFill>
                    <a:schemeClr val="bg1"/>
                  </a:solidFill>
                  <a:latin typeface="Times New Roman" pitchFamily="18" charset="0"/>
                </a:rPr>
                <a:t>-</a:t>
              </a:r>
              <a:r>
                <a:rPr lang="en-US" sz="2000" dirty="0">
                  <a:solidFill>
                    <a:schemeClr val="bg1"/>
                  </a:solidFill>
                  <a:latin typeface="Times New Roman" pitchFamily="18" charset="0"/>
                </a:rPr>
                <a:t> transitions from excited state to produce x-rays</a:t>
              </a:r>
              <a:endParaRPr lang="en-US" sz="2000" dirty="0">
                <a:solidFill>
                  <a:schemeClr val="bg1"/>
                </a:solidFill>
                <a:latin typeface="Symbol" pitchFamily="18" charset="2"/>
              </a:endParaRPr>
            </a:p>
          </p:txBody>
        </p:sp>
      </p:gr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Footer Placeholder 2"/>
          <p:cNvSpPr>
            <a:spLocks noGrp="1"/>
          </p:cNvSpPr>
          <p:nvPr>
            <p:ph type="ftr" sz="quarter" idx="10"/>
          </p:nvPr>
        </p:nvSpPr>
        <p:spPr/>
        <p:txBody>
          <a:bodyPr/>
          <a:lstStyle/>
          <a:p>
            <a:r>
              <a:rPr lang="en-US" smtClean="0"/>
              <a:t>Carpenter EPMA Overview 2013</a:t>
            </a:r>
            <a:endParaRPr lang="en-US"/>
          </a:p>
        </p:txBody>
      </p:sp>
      <p:sp>
        <p:nvSpPr>
          <p:cNvPr id="76803" name="Slide Number Placeholder 3"/>
          <p:cNvSpPr>
            <a:spLocks noGrp="1"/>
          </p:cNvSpPr>
          <p:nvPr>
            <p:ph type="sldNum" sz="quarter" idx="11"/>
          </p:nvPr>
        </p:nvSpPr>
        <p:spPr/>
        <p:txBody>
          <a:bodyPr/>
          <a:lstStyle/>
          <a:p>
            <a:fld id="{A76A31E4-F4B3-4F8A-A191-1F9D94723047}" type="slidenum">
              <a:rPr lang="en-US"/>
              <a:pPr/>
              <a:t>52</a:t>
            </a:fld>
            <a:endParaRPr lang="en-US"/>
          </a:p>
        </p:txBody>
      </p:sp>
      <p:sp>
        <p:nvSpPr>
          <p:cNvPr id="76804" name="Rectangle 4"/>
          <p:cNvSpPr>
            <a:spLocks noGrp="1" noChangeArrowheads="1"/>
          </p:cNvSpPr>
          <p:nvPr>
            <p:ph type="title"/>
          </p:nvPr>
        </p:nvSpPr>
        <p:spPr>
          <a:xfrm>
            <a:off x="227014" y="90489"/>
            <a:ext cx="8688388" cy="1052512"/>
          </a:xfrm>
        </p:spPr>
        <p:txBody>
          <a:bodyPr/>
          <a:lstStyle/>
          <a:p>
            <a:r>
              <a:rPr lang="en-US" smtClean="0"/>
              <a:t>M-Family X-ray Spectra (EDS)</a:t>
            </a:r>
            <a:br>
              <a:rPr lang="en-US" smtClean="0"/>
            </a:br>
            <a:r>
              <a:rPr lang="en-US" smtClean="0"/>
              <a:t>Generated Using DTSA-II, E</a:t>
            </a:r>
            <a:r>
              <a:rPr lang="en-US" baseline="-25000" smtClean="0"/>
              <a:t>0</a:t>
            </a:r>
            <a:r>
              <a:rPr lang="en-US" smtClean="0"/>
              <a:t> = 15 keV</a:t>
            </a:r>
          </a:p>
        </p:txBody>
      </p:sp>
      <p:grpSp>
        <p:nvGrpSpPr>
          <p:cNvPr id="76805" name="Group 24"/>
          <p:cNvGrpSpPr>
            <a:grpSpLocks/>
          </p:cNvGrpSpPr>
          <p:nvPr/>
        </p:nvGrpSpPr>
        <p:grpSpPr bwMode="auto">
          <a:xfrm>
            <a:off x="228601" y="1371600"/>
            <a:ext cx="8686800" cy="4906963"/>
            <a:chOff x="144" y="864"/>
            <a:chExt cx="5472" cy="3091"/>
          </a:xfrm>
        </p:grpSpPr>
        <p:pic>
          <p:nvPicPr>
            <p:cNvPr id="76806" name="Picture 5"/>
            <p:cNvPicPr>
              <a:picLocks noChangeAspect="1" noChangeArrowheads="1"/>
            </p:cNvPicPr>
            <p:nvPr/>
          </p:nvPicPr>
          <p:blipFill>
            <a:blip r:embed="rId2" cstate="print">
              <a:lum bright="-24000" contrast="40000"/>
            </a:blip>
            <a:srcRect/>
            <a:stretch>
              <a:fillRect/>
            </a:stretch>
          </p:blipFill>
          <p:spPr bwMode="auto">
            <a:xfrm>
              <a:off x="144" y="864"/>
              <a:ext cx="5472" cy="2513"/>
            </a:xfrm>
            <a:prstGeom prst="rect">
              <a:avLst/>
            </a:prstGeom>
            <a:noFill/>
            <a:ln w="19050">
              <a:solidFill>
                <a:schemeClr val="bg1"/>
              </a:solidFill>
              <a:miter lim="800000"/>
              <a:headEnd type="none" w="sm" len="sm"/>
              <a:tailEnd type="none" w="sm" len="sm"/>
            </a:ln>
          </p:spPr>
        </p:pic>
        <p:sp>
          <p:nvSpPr>
            <p:cNvPr id="76807" name="Text Box 9"/>
            <p:cNvSpPr txBox="1">
              <a:spLocks noChangeArrowheads="1"/>
            </p:cNvSpPr>
            <p:nvPr/>
          </p:nvSpPr>
          <p:spPr bwMode="auto">
            <a:xfrm>
              <a:off x="1728" y="3504"/>
              <a:ext cx="2112" cy="451"/>
            </a:xfrm>
            <a:prstGeom prst="rect">
              <a:avLst/>
            </a:prstGeom>
            <a:solidFill>
              <a:schemeClr val="tx1"/>
            </a:solid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Note progressive resolution of</a:t>
              </a:r>
              <a:br>
                <a:rPr lang="en-US" sz="2000" dirty="0">
                  <a:solidFill>
                    <a:schemeClr val="bg1"/>
                  </a:solidFill>
                  <a:latin typeface="Times New Roman" pitchFamily="18" charset="0"/>
                </a:rPr>
              </a:br>
              <a:r>
                <a:rPr lang="en-US" sz="2000" dirty="0">
                  <a:solidFill>
                    <a:schemeClr val="bg1"/>
                  </a:solidFill>
                  <a:latin typeface="Times New Roman" pitchFamily="18" charset="0"/>
                </a:rPr>
                <a:t>M-family lines as Z increases</a:t>
              </a:r>
              <a:endParaRPr lang="en-US" sz="2000" dirty="0">
                <a:solidFill>
                  <a:schemeClr val="bg1"/>
                </a:solidFill>
                <a:latin typeface="Symbol" pitchFamily="18" charset="2"/>
              </a:endParaRPr>
            </a:p>
          </p:txBody>
        </p:sp>
        <p:sp>
          <p:nvSpPr>
            <p:cNvPr id="76808" name="Text Box 12"/>
            <p:cNvSpPr txBox="1">
              <a:spLocks noChangeArrowheads="1"/>
            </p:cNvSpPr>
            <p:nvPr/>
          </p:nvSpPr>
          <p:spPr bwMode="auto">
            <a:xfrm>
              <a:off x="1440" y="960"/>
              <a:ext cx="720"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Ta </a:t>
              </a:r>
              <a:r>
                <a:rPr lang="en-US" sz="2000" dirty="0" err="1">
                  <a:solidFill>
                    <a:schemeClr val="bg1"/>
                  </a:solidFill>
                  <a:latin typeface="Times New Roman" pitchFamily="18" charset="0"/>
                </a:rPr>
                <a:t>M</a:t>
              </a:r>
              <a:r>
                <a:rPr lang="en-US" sz="2000" dirty="0" err="1">
                  <a:solidFill>
                    <a:schemeClr val="bg1"/>
                  </a:solidFill>
                  <a:latin typeface="Symbol" pitchFamily="18" charset="2"/>
                </a:rPr>
                <a:t>a,b</a:t>
              </a:r>
              <a:endParaRPr lang="en-US" sz="2000" dirty="0">
                <a:solidFill>
                  <a:schemeClr val="bg1"/>
                </a:solidFill>
                <a:latin typeface="Symbol" pitchFamily="18" charset="2"/>
              </a:endParaRPr>
            </a:p>
          </p:txBody>
        </p:sp>
        <p:sp>
          <p:nvSpPr>
            <p:cNvPr id="76809" name="Text Box 13"/>
            <p:cNvSpPr txBox="1">
              <a:spLocks noChangeArrowheads="1"/>
            </p:cNvSpPr>
            <p:nvPr/>
          </p:nvSpPr>
          <p:spPr bwMode="auto">
            <a:xfrm>
              <a:off x="2544" y="912"/>
              <a:ext cx="100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err="1">
                  <a:solidFill>
                    <a:schemeClr val="bg1"/>
                  </a:solidFill>
                  <a:latin typeface="Times New Roman" pitchFamily="18" charset="0"/>
                </a:rPr>
                <a:t>Pb</a:t>
              </a:r>
              <a:r>
                <a:rPr lang="en-US" sz="2000" dirty="0">
                  <a:solidFill>
                    <a:schemeClr val="bg1"/>
                  </a:solidFill>
                  <a:latin typeface="Times New Roman" pitchFamily="18" charset="0"/>
                </a:rPr>
                <a:t> </a:t>
              </a:r>
              <a:r>
                <a:rPr lang="en-US" sz="2000" dirty="0" err="1">
                  <a:solidFill>
                    <a:schemeClr val="bg1"/>
                  </a:solidFill>
                  <a:latin typeface="Times New Roman" pitchFamily="18" charset="0"/>
                </a:rPr>
                <a:t>M</a:t>
              </a:r>
              <a:r>
                <a:rPr lang="en-US" sz="2000" dirty="0" err="1">
                  <a:solidFill>
                    <a:schemeClr val="bg1"/>
                  </a:solidFill>
                  <a:latin typeface="Symbol" pitchFamily="18" charset="2"/>
                </a:rPr>
                <a:t>a</a:t>
              </a:r>
              <a:r>
                <a:rPr lang="en-US" sz="2000" dirty="0" err="1">
                  <a:solidFill>
                    <a:schemeClr val="bg1"/>
                  </a:solidFill>
                  <a:latin typeface="Times New Roman" pitchFamily="18" charset="0"/>
                </a:rPr>
                <a:t>,</a:t>
              </a:r>
              <a:r>
                <a:rPr lang="en-US" sz="2000" dirty="0" err="1">
                  <a:solidFill>
                    <a:schemeClr val="bg1"/>
                  </a:solidFill>
                  <a:latin typeface="Symbol" pitchFamily="18" charset="2"/>
                </a:rPr>
                <a:t>b</a:t>
              </a:r>
              <a:endParaRPr lang="en-US" sz="2000" dirty="0">
                <a:solidFill>
                  <a:schemeClr val="bg1"/>
                </a:solidFill>
                <a:latin typeface="Symbol" pitchFamily="18" charset="2"/>
              </a:endParaRPr>
            </a:p>
          </p:txBody>
        </p:sp>
        <p:sp>
          <p:nvSpPr>
            <p:cNvPr id="76810" name="Text Box 14"/>
            <p:cNvSpPr txBox="1">
              <a:spLocks noChangeArrowheads="1"/>
            </p:cNvSpPr>
            <p:nvPr/>
          </p:nvSpPr>
          <p:spPr bwMode="auto">
            <a:xfrm>
              <a:off x="3984" y="2208"/>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g</a:t>
              </a:r>
            </a:p>
          </p:txBody>
        </p:sp>
        <p:sp>
          <p:nvSpPr>
            <p:cNvPr id="76811" name="Text Box 18"/>
            <p:cNvSpPr txBox="1">
              <a:spLocks noChangeArrowheads="1"/>
            </p:cNvSpPr>
            <p:nvPr/>
          </p:nvSpPr>
          <p:spPr bwMode="auto">
            <a:xfrm>
              <a:off x="4608" y="2496"/>
              <a:ext cx="76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M1N2</a:t>
              </a:r>
            </a:p>
          </p:txBody>
        </p:sp>
        <p:sp>
          <p:nvSpPr>
            <p:cNvPr id="76812" name="Text Box 19"/>
            <p:cNvSpPr txBox="1">
              <a:spLocks noChangeArrowheads="1"/>
            </p:cNvSpPr>
            <p:nvPr/>
          </p:nvSpPr>
          <p:spPr bwMode="auto">
            <a:xfrm>
              <a:off x="3072" y="2448"/>
              <a:ext cx="720"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M3N1</a:t>
              </a:r>
            </a:p>
          </p:txBody>
        </p:sp>
        <p:sp>
          <p:nvSpPr>
            <p:cNvPr id="76813" name="Text Box 21"/>
            <p:cNvSpPr txBox="1">
              <a:spLocks noChangeArrowheads="1"/>
            </p:cNvSpPr>
            <p:nvPr/>
          </p:nvSpPr>
          <p:spPr bwMode="auto">
            <a:xfrm>
              <a:off x="3792" y="1056"/>
              <a:ext cx="624"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a</a:t>
              </a:r>
            </a:p>
          </p:txBody>
        </p:sp>
        <p:sp>
          <p:nvSpPr>
            <p:cNvPr id="76814" name="Text Box 22"/>
            <p:cNvSpPr txBox="1">
              <a:spLocks noChangeArrowheads="1"/>
            </p:cNvSpPr>
            <p:nvPr/>
          </p:nvSpPr>
          <p:spPr bwMode="auto">
            <a:xfrm>
              <a:off x="3840" y="1430"/>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b</a:t>
              </a:r>
            </a:p>
          </p:txBody>
        </p:sp>
        <p:sp>
          <p:nvSpPr>
            <p:cNvPr id="76815" name="Text Box 23"/>
            <p:cNvSpPr txBox="1">
              <a:spLocks noChangeArrowheads="1"/>
            </p:cNvSpPr>
            <p:nvPr/>
          </p:nvSpPr>
          <p:spPr bwMode="auto">
            <a:xfrm>
              <a:off x="2976" y="2208"/>
              <a:ext cx="720"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z</a:t>
              </a:r>
              <a:r>
                <a:rPr lang="en-US" sz="2000" dirty="0">
                  <a:solidFill>
                    <a:schemeClr val="bg1"/>
                  </a:solidFill>
                  <a:latin typeface="Times New Roman" pitchFamily="18" charset="0"/>
                </a:rPr>
                <a:t>1,2</a:t>
              </a:r>
            </a:p>
          </p:txBody>
        </p:sp>
      </p:gr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Footer Placeholder 2"/>
          <p:cNvSpPr>
            <a:spLocks noGrp="1"/>
          </p:cNvSpPr>
          <p:nvPr>
            <p:ph type="ftr" sz="quarter" idx="10"/>
          </p:nvPr>
        </p:nvSpPr>
        <p:spPr/>
        <p:txBody>
          <a:bodyPr/>
          <a:lstStyle/>
          <a:p>
            <a:r>
              <a:rPr lang="en-US" smtClean="0"/>
              <a:t>Carpenter EPMA Overview 2013</a:t>
            </a:r>
            <a:endParaRPr lang="en-US"/>
          </a:p>
        </p:txBody>
      </p:sp>
      <p:sp>
        <p:nvSpPr>
          <p:cNvPr id="77827" name="Slide Number Placeholder 3"/>
          <p:cNvSpPr>
            <a:spLocks noGrp="1"/>
          </p:cNvSpPr>
          <p:nvPr>
            <p:ph type="sldNum" sz="quarter" idx="11"/>
          </p:nvPr>
        </p:nvSpPr>
        <p:spPr/>
        <p:txBody>
          <a:bodyPr/>
          <a:lstStyle/>
          <a:p>
            <a:fld id="{F42C9706-29AE-4229-A460-BA6E4A45252D}" type="slidenum">
              <a:rPr lang="en-US"/>
              <a:pPr/>
              <a:t>53</a:t>
            </a:fld>
            <a:endParaRPr lang="en-US"/>
          </a:p>
        </p:txBody>
      </p:sp>
      <p:sp>
        <p:nvSpPr>
          <p:cNvPr id="77828" name="Rectangle 4"/>
          <p:cNvSpPr>
            <a:spLocks noGrp="1" noChangeArrowheads="1"/>
          </p:cNvSpPr>
          <p:nvPr>
            <p:ph type="title"/>
          </p:nvPr>
        </p:nvSpPr>
        <p:spPr>
          <a:xfrm>
            <a:off x="227013" y="242888"/>
            <a:ext cx="8458200" cy="457200"/>
          </a:xfrm>
        </p:spPr>
        <p:txBody>
          <a:bodyPr/>
          <a:lstStyle/>
          <a:p>
            <a:r>
              <a:rPr lang="en-US" smtClean="0"/>
              <a:t>Uranium M-Family X-ray Spectrum (EDS)</a:t>
            </a:r>
            <a:br>
              <a:rPr lang="en-US" smtClean="0"/>
            </a:br>
            <a:r>
              <a:rPr lang="en-US" smtClean="0"/>
              <a:t>Generated Using DTSA-II, E</a:t>
            </a:r>
            <a:r>
              <a:rPr lang="en-US" baseline="-25000" smtClean="0"/>
              <a:t>0</a:t>
            </a:r>
            <a:r>
              <a:rPr lang="en-US" smtClean="0"/>
              <a:t> = 15 keV</a:t>
            </a:r>
          </a:p>
        </p:txBody>
      </p:sp>
      <p:grpSp>
        <p:nvGrpSpPr>
          <p:cNvPr id="77829" name="Group 12"/>
          <p:cNvGrpSpPr>
            <a:grpSpLocks/>
          </p:cNvGrpSpPr>
          <p:nvPr/>
        </p:nvGrpSpPr>
        <p:grpSpPr bwMode="auto">
          <a:xfrm>
            <a:off x="457201" y="1600201"/>
            <a:ext cx="8294688" cy="3810000"/>
            <a:chOff x="288" y="1008"/>
            <a:chExt cx="5225" cy="2400"/>
          </a:xfrm>
        </p:grpSpPr>
        <p:pic>
          <p:nvPicPr>
            <p:cNvPr id="77830" name="Picture 5"/>
            <p:cNvPicPr>
              <a:picLocks noChangeAspect="1" noChangeArrowheads="1"/>
            </p:cNvPicPr>
            <p:nvPr/>
          </p:nvPicPr>
          <p:blipFill>
            <a:blip r:embed="rId2" cstate="print">
              <a:lum bright="-14000" contrast="36000"/>
            </a:blip>
            <a:srcRect/>
            <a:stretch>
              <a:fillRect/>
            </a:stretch>
          </p:blipFill>
          <p:spPr bwMode="auto">
            <a:xfrm>
              <a:off x="288" y="1008"/>
              <a:ext cx="5225" cy="2400"/>
            </a:xfrm>
            <a:prstGeom prst="rect">
              <a:avLst/>
            </a:prstGeom>
            <a:noFill/>
            <a:ln w="19050">
              <a:solidFill>
                <a:schemeClr val="bg1"/>
              </a:solidFill>
              <a:miter lim="800000"/>
              <a:headEnd type="none" w="sm" len="sm"/>
              <a:tailEnd type="none" w="sm" len="sm"/>
            </a:ln>
          </p:spPr>
        </p:pic>
        <p:sp>
          <p:nvSpPr>
            <p:cNvPr id="77831" name="Text Box 6"/>
            <p:cNvSpPr txBox="1">
              <a:spLocks noChangeArrowheads="1"/>
            </p:cNvSpPr>
            <p:nvPr/>
          </p:nvSpPr>
          <p:spPr bwMode="auto">
            <a:xfrm>
              <a:off x="2928" y="2304"/>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g</a:t>
              </a:r>
            </a:p>
          </p:txBody>
        </p:sp>
        <p:sp>
          <p:nvSpPr>
            <p:cNvPr id="77832" name="Text Box 7"/>
            <p:cNvSpPr txBox="1">
              <a:spLocks noChangeArrowheads="1"/>
            </p:cNvSpPr>
            <p:nvPr/>
          </p:nvSpPr>
          <p:spPr bwMode="auto">
            <a:xfrm>
              <a:off x="3792" y="2496"/>
              <a:ext cx="768"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M1N2</a:t>
              </a:r>
            </a:p>
          </p:txBody>
        </p:sp>
        <p:sp>
          <p:nvSpPr>
            <p:cNvPr id="77833" name="Text Box 8"/>
            <p:cNvSpPr txBox="1">
              <a:spLocks noChangeArrowheads="1"/>
            </p:cNvSpPr>
            <p:nvPr/>
          </p:nvSpPr>
          <p:spPr bwMode="auto">
            <a:xfrm>
              <a:off x="1584" y="2400"/>
              <a:ext cx="720"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M3N1</a:t>
              </a:r>
            </a:p>
          </p:txBody>
        </p:sp>
        <p:sp>
          <p:nvSpPr>
            <p:cNvPr id="77834" name="Text Box 9"/>
            <p:cNvSpPr txBox="1">
              <a:spLocks noChangeArrowheads="1"/>
            </p:cNvSpPr>
            <p:nvPr/>
          </p:nvSpPr>
          <p:spPr bwMode="auto">
            <a:xfrm>
              <a:off x="1872" y="1104"/>
              <a:ext cx="624"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a</a:t>
              </a:r>
            </a:p>
          </p:txBody>
        </p:sp>
        <p:sp>
          <p:nvSpPr>
            <p:cNvPr id="77835" name="Text Box 10"/>
            <p:cNvSpPr txBox="1">
              <a:spLocks noChangeArrowheads="1"/>
            </p:cNvSpPr>
            <p:nvPr/>
          </p:nvSpPr>
          <p:spPr bwMode="auto">
            <a:xfrm>
              <a:off x="2592" y="1344"/>
              <a:ext cx="576"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b</a:t>
              </a:r>
            </a:p>
          </p:txBody>
        </p:sp>
        <p:sp>
          <p:nvSpPr>
            <p:cNvPr id="77836" name="Text Box 11"/>
            <p:cNvSpPr txBox="1">
              <a:spLocks noChangeArrowheads="1"/>
            </p:cNvSpPr>
            <p:nvPr/>
          </p:nvSpPr>
          <p:spPr bwMode="auto">
            <a:xfrm>
              <a:off x="912" y="2256"/>
              <a:ext cx="720" cy="256"/>
            </a:xfrm>
            <a:prstGeom prst="rect">
              <a:avLst/>
            </a:prstGeom>
            <a:noFill/>
            <a:ln w="12700">
              <a:noFill/>
              <a:miter lim="800000"/>
              <a:headEnd type="none" w="sm" len="sm"/>
              <a:tailEnd type="none" w="sm" len="sm"/>
            </a:ln>
          </p:spPr>
          <p:txBody>
            <a:bodyPr>
              <a:spAutoFit/>
            </a:bodyPr>
            <a:lstStyle/>
            <a:p>
              <a:pPr>
                <a:spcBef>
                  <a:spcPct val="50000"/>
                </a:spcBef>
              </a:pPr>
              <a:r>
                <a:rPr lang="en-US" sz="2000" dirty="0">
                  <a:solidFill>
                    <a:schemeClr val="bg1"/>
                  </a:solidFill>
                  <a:latin typeface="Times New Roman" pitchFamily="18" charset="0"/>
                </a:rPr>
                <a:t>U M</a:t>
              </a:r>
              <a:r>
                <a:rPr lang="en-US" sz="2000" dirty="0">
                  <a:solidFill>
                    <a:schemeClr val="bg1"/>
                  </a:solidFill>
                  <a:latin typeface="Symbol" pitchFamily="18" charset="2"/>
                </a:rPr>
                <a:t>z</a:t>
              </a:r>
              <a:r>
                <a:rPr lang="en-US" sz="2000" dirty="0">
                  <a:solidFill>
                    <a:schemeClr val="bg1"/>
                  </a:solidFill>
                  <a:latin typeface="Times New Roman" pitchFamily="18" charset="0"/>
                </a:rPr>
                <a:t>1,2</a:t>
              </a:r>
            </a:p>
          </p:txBody>
        </p:sp>
      </p:gr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EPMA analytical conditions</a:t>
            </a:r>
            <a:br>
              <a:rPr lang="en-US" dirty="0" smtClean="0"/>
            </a:br>
            <a:r>
              <a:rPr lang="en-US" dirty="0" smtClean="0"/>
              <a:t>Selection of kV and relation to overvoltage</a:t>
            </a:r>
            <a:endParaRPr lang="en-US" dirty="0"/>
          </a:p>
        </p:txBody>
      </p:sp>
      <p:sp>
        <p:nvSpPr>
          <p:cNvPr id="5" name="Content Placeholder 4"/>
          <p:cNvSpPr>
            <a:spLocks noGrp="1"/>
          </p:cNvSpPr>
          <p:nvPr>
            <p:ph idx="1"/>
          </p:nvPr>
        </p:nvSpPr>
        <p:spPr/>
        <p:txBody>
          <a:bodyPr/>
          <a:lstStyle/>
          <a:p>
            <a:r>
              <a:rPr lang="en-US" dirty="0" smtClean="0"/>
              <a:t>Overvoltage is U = E</a:t>
            </a:r>
            <a:r>
              <a:rPr lang="en-US" baseline="-25000" dirty="0" smtClean="0"/>
              <a:t>0</a:t>
            </a:r>
            <a:r>
              <a:rPr lang="en-US" dirty="0" smtClean="0"/>
              <a:t> / </a:t>
            </a:r>
            <a:r>
              <a:rPr lang="en-US" dirty="0" err="1" smtClean="0"/>
              <a:t>E</a:t>
            </a:r>
            <a:r>
              <a:rPr lang="en-US" baseline="-25000" dirty="0" err="1" smtClean="0"/>
              <a:t>c</a:t>
            </a:r>
            <a:r>
              <a:rPr lang="en-US" dirty="0" smtClean="0"/>
              <a:t> where E</a:t>
            </a:r>
            <a:r>
              <a:rPr lang="en-US" baseline="-25000" dirty="0" smtClean="0"/>
              <a:t>0</a:t>
            </a:r>
            <a:r>
              <a:rPr lang="en-US" dirty="0" smtClean="0"/>
              <a:t> is operating voltage kV and </a:t>
            </a:r>
            <a:r>
              <a:rPr lang="en-US" dirty="0" err="1" smtClean="0"/>
              <a:t>E</a:t>
            </a:r>
            <a:r>
              <a:rPr lang="en-US" baseline="-25000" dirty="0" err="1" smtClean="0"/>
              <a:t>c</a:t>
            </a:r>
            <a:r>
              <a:rPr lang="en-US" dirty="0" smtClean="0"/>
              <a:t> is excitation energy of x-ray line</a:t>
            </a:r>
          </a:p>
          <a:p>
            <a:r>
              <a:rPr lang="en-US" dirty="0" smtClean="0"/>
              <a:t>At given kV there is a range of U with highest U for light elements and lowest U for high energy lines (Example: Na K</a:t>
            </a:r>
            <a:r>
              <a:rPr lang="en-US" dirty="0" smtClean="0">
                <a:latin typeface="Symbol" pitchFamily="18" charset="2"/>
              </a:rPr>
              <a:t>a</a:t>
            </a:r>
            <a:r>
              <a:rPr lang="en-US" dirty="0" smtClean="0"/>
              <a:t> and Fe K</a:t>
            </a:r>
            <a:r>
              <a:rPr lang="en-US" dirty="0" smtClean="0">
                <a:latin typeface="Symbol" pitchFamily="18" charset="2"/>
              </a:rPr>
              <a:t>a</a:t>
            </a:r>
            <a:r>
              <a:rPr lang="en-US" dirty="0" smtClean="0"/>
              <a:t>)</a:t>
            </a:r>
          </a:p>
          <a:p>
            <a:r>
              <a:rPr lang="en-US" dirty="0" smtClean="0"/>
              <a:t>Despite high U, light elements do not efficiently generate x-rays due to low fluorescence yield </a:t>
            </a:r>
            <a:r>
              <a:rPr lang="en-US" dirty="0" smtClean="0">
                <a:latin typeface="Symbol" pitchFamily="18" charset="2"/>
              </a:rPr>
              <a:t>w</a:t>
            </a:r>
          </a:p>
          <a:p>
            <a:r>
              <a:rPr lang="en-US" dirty="0" smtClean="0"/>
              <a:t>Use of high kV results in large x-ray absorption correction and should be avoided</a:t>
            </a:r>
          </a:p>
          <a:p>
            <a:r>
              <a:rPr lang="en-US" dirty="0" smtClean="0"/>
              <a:t>Use of low kV (U &lt; ~ 1.5) should be avoided due to uncertainty in ionization cross section Q</a:t>
            </a:r>
          </a:p>
          <a:p>
            <a:r>
              <a:rPr lang="en-US" dirty="0" smtClean="0"/>
              <a:t>Total generation of x-rays is product of ionization cross section Q and fluorescent yield </a:t>
            </a:r>
            <a:r>
              <a:rPr lang="en-US" dirty="0" smtClean="0">
                <a:latin typeface="Symbol" pitchFamily="18" charset="2"/>
              </a:rPr>
              <a:t>w</a:t>
            </a:r>
            <a:endParaRPr lang="en-US" dirty="0"/>
          </a:p>
        </p:txBody>
      </p:sp>
      <p:sp>
        <p:nvSpPr>
          <p:cNvPr id="3" name="Footer Placeholder 2"/>
          <p:cNvSpPr>
            <a:spLocks noGrp="1"/>
          </p:cNvSpPr>
          <p:nvPr>
            <p:ph type="ftr" sz="quarter" idx="10"/>
          </p:nvPr>
        </p:nvSpPr>
        <p:spPr/>
        <p:txBody>
          <a:bodyPr/>
          <a:lstStyle/>
          <a:p>
            <a:pPr>
              <a:defRPr/>
            </a:pPr>
            <a:r>
              <a:rPr lang="en-US" smtClean="0"/>
              <a:t>Carpenter EPMA Overview 2013</a:t>
            </a:r>
            <a:endParaRPr lang="en-US"/>
          </a:p>
        </p:txBody>
      </p:sp>
      <p:sp>
        <p:nvSpPr>
          <p:cNvPr id="4" name="Slide Number Placeholder 3"/>
          <p:cNvSpPr>
            <a:spLocks noGrp="1"/>
          </p:cNvSpPr>
          <p:nvPr>
            <p:ph type="sldNum" sz="quarter" idx="4294967295"/>
          </p:nvPr>
        </p:nvSpPr>
        <p:spPr>
          <a:xfrm>
            <a:off x="7239000" y="6400800"/>
            <a:ext cx="1905000" cy="457200"/>
          </a:xfrm>
        </p:spPr>
        <p:txBody>
          <a:bodyPr/>
          <a:lstStyle/>
          <a:p>
            <a:pPr>
              <a:defRPr/>
            </a:pPr>
            <a:fld id="{0D6BAE62-B6BB-47CB-B356-7749A329AB1D}" type="slidenum">
              <a:rPr lang="en-US" smtClean="0"/>
              <a:pPr>
                <a:defRPr/>
              </a:pPr>
              <a:t>54</a:t>
            </a:fld>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Footer Placeholder 2"/>
          <p:cNvSpPr>
            <a:spLocks noGrp="1"/>
          </p:cNvSpPr>
          <p:nvPr>
            <p:ph type="ftr" sz="quarter" idx="10"/>
          </p:nvPr>
        </p:nvSpPr>
        <p:spPr/>
        <p:txBody>
          <a:bodyPr/>
          <a:lstStyle/>
          <a:p>
            <a:r>
              <a:rPr lang="en-US" smtClean="0"/>
              <a:t>Carpenter EPMA Overview 2013</a:t>
            </a:r>
            <a:endParaRPr lang="en-US"/>
          </a:p>
        </p:txBody>
      </p:sp>
      <p:sp>
        <p:nvSpPr>
          <p:cNvPr id="78851" name="Slide Number Placeholder 3"/>
          <p:cNvSpPr>
            <a:spLocks noGrp="1"/>
          </p:cNvSpPr>
          <p:nvPr>
            <p:ph type="sldNum" sz="quarter" idx="11"/>
          </p:nvPr>
        </p:nvSpPr>
        <p:spPr/>
        <p:txBody>
          <a:bodyPr/>
          <a:lstStyle/>
          <a:p>
            <a:fld id="{0F45C218-5AA6-4E6C-8589-2388040E2948}" type="slidenum">
              <a:rPr lang="en-US"/>
              <a:pPr/>
              <a:t>55</a:t>
            </a:fld>
            <a:endParaRPr lang="en-US"/>
          </a:p>
        </p:txBody>
      </p:sp>
      <p:sp>
        <p:nvSpPr>
          <p:cNvPr id="78852" name="Rectangle 2"/>
          <p:cNvSpPr>
            <a:spLocks noGrp="1" noChangeArrowheads="1"/>
          </p:cNvSpPr>
          <p:nvPr>
            <p:ph type="title"/>
          </p:nvPr>
        </p:nvSpPr>
        <p:spPr>
          <a:xfrm>
            <a:off x="227013" y="90488"/>
            <a:ext cx="8526462" cy="381000"/>
          </a:xfrm>
        </p:spPr>
        <p:txBody>
          <a:bodyPr/>
          <a:lstStyle/>
          <a:p>
            <a:r>
              <a:rPr lang="en-US" smtClean="0"/>
              <a:t>Characteristic X-ray Energy vs. Z</a:t>
            </a:r>
          </a:p>
        </p:txBody>
      </p:sp>
      <p:pic>
        <p:nvPicPr>
          <p:cNvPr id="78853" name="Picture 3"/>
          <p:cNvPicPr>
            <a:picLocks noChangeAspect="1" noChangeArrowheads="1"/>
          </p:cNvPicPr>
          <p:nvPr/>
        </p:nvPicPr>
        <p:blipFill>
          <a:blip r:embed="rId2" cstate="print">
            <a:grayscl/>
            <a:lum contrast="17000"/>
          </a:blip>
          <a:srcRect/>
          <a:stretch>
            <a:fillRect/>
          </a:stretch>
        </p:blipFill>
        <p:spPr bwMode="auto">
          <a:xfrm>
            <a:off x="1371600" y="914400"/>
            <a:ext cx="6502400" cy="4225925"/>
          </a:xfrm>
          <a:prstGeom prst="rect">
            <a:avLst/>
          </a:prstGeom>
          <a:noFill/>
          <a:ln w="25400">
            <a:solidFill>
              <a:schemeClr val="accent2"/>
            </a:solidFill>
            <a:miter lim="800000"/>
            <a:headEnd type="none" w="sm" len="sm"/>
            <a:tailEnd type="none" w="sm" len="sm"/>
          </a:ln>
        </p:spPr>
      </p:pic>
      <p:sp>
        <p:nvSpPr>
          <p:cNvPr id="78854" name="Text Box 4"/>
          <p:cNvSpPr txBox="1">
            <a:spLocks noChangeArrowheads="1"/>
          </p:cNvSpPr>
          <p:nvPr/>
        </p:nvSpPr>
        <p:spPr bwMode="auto">
          <a:xfrm>
            <a:off x="762001" y="5181601"/>
            <a:ext cx="7543799" cy="132343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2"/>
                </a:solidFill>
                <a:latin typeface="Times New Roman" pitchFamily="18" charset="0"/>
              </a:rPr>
              <a:t>X-ray peak energy solid lines</a:t>
            </a:r>
          </a:p>
          <a:p>
            <a:r>
              <a:rPr lang="en-US" sz="2000" dirty="0">
                <a:solidFill>
                  <a:schemeClr val="bg2"/>
                </a:solidFill>
                <a:latin typeface="Times New Roman" pitchFamily="18" charset="0"/>
              </a:rPr>
              <a:t>Excitation energy </a:t>
            </a:r>
            <a:r>
              <a:rPr lang="en-US" sz="2000" dirty="0" err="1" smtClean="0">
                <a:solidFill>
                  <a:schemeClr val="bg2"/>
                </a:solidFill>
                <a:latin typeface="Times New Roman" pitchFamily="18" charset="0"/>
              </a:rPr>
              <a:t>E</a:t>
            </a:r>
            <a:r>
              <a:rPr lang="en-US" sz="2000" baseline="-25000" dirty="0" err="1" smtClean="0">
                <a:solidFill>
                  <a:schemeClr val="bg2"/>
                </a:solidFill>
                <a:latin typeface="Times New Roman" pitchFamily="18" charset="0"/>
              </a:rPr>
              <a:t>c</a:t>
            </a:r>
            <a:r>
              <a:rPr lang="en-US" sz="2000" dirty="0" smtClean="0">
                <a:solidFill>
                  <a:schemeClr val="bg2"/>
                </a:solidFill>
                <a:latin typeface="Times New Roman" pitchFamily="18" charset="0"/>
              </a:rPr>
              <a:t> dashed lines</a:t>
            </a:r>
            <a:br>
              <a:rPr lang="en-US" sz="2000" dirty="0" smtClean="0">
                <a:solidFill>
                  <a:schemeClr val="bg2"/>
                </a:solidFill>
                <a:latin typeface="Times New Roman" pitchFamily="18" charset="0"/>
              </a:rPr>
            </a:br>
            <a:r>
              <a:rPr lang="en-US" sz="2000" dirty="0" smtClean="0">
                <a:solidFill>
                  <a:schemeClr val="bg2"/>
                </a:solidFill>
                <a:latin typeface="Times New Roman" pitchFamily="18" charset="0"/>
              </a:rPr>
              <a:t>X-ray is generated when E</a:t>
            </a:r>
            <a:r>
              <a:rPr lang="en-US" sz="2000" baseline="-25000" dirty="0" smtClean="0">
                <a:solidFill>
                  <a:schemeClr val="bg2"/>
                </a:solidFill>
                <a:latin typeface="Times New Roman" pitchFamily="18" charset="0"/>
              </a:rPr>
              <a:t>0</a:t>
            </a:r>
            <a:r>
              <a:rPr lang="en-US" sz="2000" dirty="0" smtClean="0">
                <a:solidFill>
                  <a:schemeClr val="bg2"/>
                </a:solidFill>
                <a:latin typeface="Times New Roman" pitchFamily="18" charset="0"/>
              </a:rPr>
              <a:t> &gt; </a:t>
            </a:r>
            <a:r>
              <a:rPr lang="en-US" sz="2000" dirty="0" err="1" smtClean="0">
                <a:solidFill>
                  <a:schemeClr val="bg2"/>
                </a:solidFill>
                <a:latin typeface="Times New Roman" pitchFamily="18" charset="0"/>
              </a:rPr>
              <a:t>E</a:t>
            </a:r>
            <a:r>
              <a:rPr lang="en-US" sz="2000" baseline="-25000" dirty="0" err="1" smtClean="0">
                <a:solidFill>
                  <a:schemeClr val="bg2"/>
                </a:solidFill>
                <a:latin typeface="Times New Roman" pitchFamily="18" charset="0"/>
              </a:rPr>
              <a:t>c</a:t>
            </a:r>
            <a:r>
              <a:rPr lang="en-US" sz="2000" dirty="0" smtClean="0">
                <a:solidFill>
                  <a:schemeClr val="bg2"/>
                </a:solidFill>
                <a:latin typeface="Times New Roman" pitchFamily="18" charset="0"/>
              </a:rPr>
              <a:t> for that line</a:t>
            </a:r>
            <a:endParaRPr lang="en-US" sz="2000" dirty="0">
              <a:solidFill>
                <a:schemeClr val="bg2"/>
              </a:solidFill>
              <a:latin typeface="Times New Roman" pitchFamily="18" charset="0"/>
            </a:endParaRPr>
          </a:p>
          <a:p>
            <a:r>
              <a:rPr lang="en-US" sz="2000" dirty="0">
                <a:solidFill>
                  <a:schemeClr val="bg2"/>
                </a:solidFill>
                <a:latin typeface="Times New Roman" pitchFamily="18" charset="0"/>
              </a:rPr>
              <a:t>At 15 </a:t>
            </a:r>
            <a:r>
              <a:rPr lang="en-US" sz="2000" dirty="0" err="1">
                <a:solidFill>
                  <a:schemeClr val="bg2"/>
                </a:solidFill>
                <a:latin typeface="Times New Roman" pitchFamily="18" charset="0"/>
              </a:rPr>
              <a:t>keV</a:t>
            </a:r>
            <a:r>
              <a:rPr lang="en-US" sz="2000" dirty="0">
                <a:solidFill>
                  <a:schemeClr val="bg2"/>
                </a:solidFill>
                <a:latin typeface="Times New Roman" pitchFamily="18" charset="0"/>
              </a:rPr>
              <a:t> at least one </a:t>
            </a:r>
            <a:r>
              <a:rPr lang="en-US" sz="2000" dirty="0" smtClean="0">
                <a:solidFill>
                  <a:schemeClr val="bg2"/>
                </a:solidFill>
                <a:latin typeface="Times New Roman" pitchFamily="18" charset="0"/>
              </a:rPr>
              <a:t>x-ray family line </a:t>
            </a:r>
            <a:r>
              <a:rPr lang="en-US" sz="2000" dirty="0">
                <a:solidFill>
                  <a:schemeClr val="bg2"/>
                </a:solidFill>
                <a:latin typeface="Times New Roman" pitchFamily="18" charset="0"/>
              </a:rPr>
              <a:t>can be excited for all Z</a:t>
            </a:r>
          </a:p>
        </p:txBody>
      </p:sp>
      <p:sp>
        <p:nvSpPr>
          <p:cNvPr id="78855" name="Line 5"/>
          <p:cNvSpPr>
            <a:spLocks noChangeShapeType="1"/>
          </p:cNvSpPr>
          <p:nvPr/>
        </p:nvSpPr>
        <p:spPr bwMode="auto">
          <a:xfrm>
            <a:off x="2082800" y="1371600"/>
            <a:ext cx="5105400" cy="0"/>
          </a:xfrm>
          <a:prstGeom prst="line">
            <a:avLst/>
          </a:prstGeom>
          <a:noFill/>
          <a:ln w="38100">
            <a:solidFill>
              <a:schemeClr val="hlink"/>
            </a:solidFill>
            <a:round/>
            <a:headEnd/>
            <a:tailEnd/>
          </a:ln>
        </p:spPr>
        <p:txBody>
          <a:bodyPr lIns="92067" tIns="46035" rIns="92067" bIns="46035"/>
          <a:lstStyle/>
          <a:p>
            <a:endParaRPr lang="en-US"/>
          </a:p>
        </p:txBody>
      </p:sp>
      <p:sp>
        <p:nvSpPr>
          <p:cNvPr id="78856" name="Text Box 6"/>
          <p:cNvSpPr txBox="1">
            <a:spLocks noChangeArrowheads="1"/>
          </p:cNvSpPr>
          <p:nvPr/>
        </p:nvSpPr>
        <p:spPr bwMode="auto">
          <a:xfrm>
            <a:off x="2235200" y="1447800"/>
            <a:ext cx="1096922" cy="467346"/>
          </a:xfrm>
          <a:prstGeom prst="rect">
            <a:avLst/>
          </a:prstGeom>
          <a:solidFill>
            <a:schemeClr val="tx1"/>
          </a:solidFill>
          <a:ln w="12700">
            <a:solidFill>
              <a:schemeClr val="accent2"/>
            </a:solidFill>
            <a:miter lim="800000"/>
            <a:headEnd/>
            <a:tailEnd/>
          </a:ln>
        </p:spPr>
        <p:txBody>
          <a:bodyPr wrap="none" lIns="92067" tIns="46035" rIns="92067" bIns="46035">
            <a:spAutoFit/>
          </a:bodyPr>
          <a:lstStyle/>
          <a:p>
            <a:pPr>
              <a:spcBef>
                <a:spcPct val="20000"/>
              </a:spcBef>
              <a:buClr>
                <a:schemeClr val="tx2"/>
              </a:buClr>
              <a:buSzPct val="75000"/>
              <a:buFont typeface="Monotype Sorts" pitchFamily="2" charset="2"/>
              <a:buNone/>
            </a:pPr>
            <a:r>
              <a:rPr lang="en-US">
                <a:solidFill>
                  <a:schemeClr val="bg1"/>
                </a:solidFill>
                <a:latin typeface="Times New Roman" pitchFamily="18" charset="0"/>
              </a:rPr>
              <a:t>15 keV</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2"/>
          <p:cNvSpPr>
            <a:spLocks noGrp="1"/>
          </p:cNvSpPr>
          <p:nvPr>
            <p:ph type="ftr" sz="quarter" idx="10"/>
          </p:nvPr>
        </p:nvSpPr>
        <p:spPr/>
        <p:txBody>
          <a:bodyPr/>
          <a:lstStyle/>
          <a:p>
            <a:r>
              <a:rPr lang="en-US" smtClean="0"/>
              <a:t>Carpenter EPMA Overview 2013</a:t>
            </a:r>
            <a:endParaRPr lang="en-US"/>
          </a:p>
        </p:txBody>
      </p:sp>
      <p:sp>
        <p:nvSpPr>
          <p:cNvPr id="1028" name="Slide Number Placeholder 3"/>
          <p:cNvSpPr>
            <a:spLocks noGrp="1"/>
          </p:cNvSpPr>
          <p:nvPr>
            <p:ph type="sldNum" sz="quarter" idx="11"/>
          </p:nvPr>
        </p:nvSpPr>
        <p:spPr/>
        <p:txBody>
          <a:bodyPr/>
          <a:lstStyle/>
          <a:p>
            <a:fld id="{8F5FE9CB-C348-4F3E-8F39-1C64A692E5A0}" type="slidenum">
              <a:rPr lang="en-US"/>
              <a:pPr/>
              <a:t>56</a:t>
            </a:fld>
            <a:endParaRPr lang="en-US"/>
          </a:p>
        </p:txBody>
      </p:sp>
      <p:sp>
        <p:nvSpPr>
          <p:cNvPr id="1029" name="Rectangle 2"/>
          <p:cNvSpPr>
            <a:spLocks noGrp="1" noChangeArrowheads="1"/>
          </p:cNvSpPr>
          <p:nvPr>
            <p:ph type="title"/>
          </p:nvPr>
        </p:nvSpPr>
        <p:spPr>
          <a:xfrm>
            <a:off x="227014" y="90488"/>
            <a:ext cx="8610599" cy="476250"/>
          </a:xfrm>
        </p:spPr>
        <p:txBody>
          <a:bodyPr/>
          <a:lstStyle/>
          <a:p>
            <a:r>
              <a:rPr lang="en-US" smtClean="0"/>
              <a:t>Fluorescence Yield </a:t>
            </a:r>
            <a:r>
              <a:rPr lang="en-US" smtClean="0">
                <a:latin typeface="Symbol" pitchFamily="18" charset="2"/>
              </a:rPr>
              <a:t>w</a:t>
            </a:r>
            <a:r>
              <a:rPr lang="en-US" smtClean="0"/>
              <a:t> vs. Z</a:t>
            </a:r>
            <a:endParaRPr lang="en-US" smtClean="0">
              <a:latin typeface="Symbol" pitchFamily="18" charset="2"/>
            </a:endParaRPr>
          </a:p>
        </p:txBody>
      </p:sp>
      <p:sp>
        <p:nvSpPr>
          <p:cNvPr id="1030" name="Rectangle 3"/>
          <p:cNvSpPr>
            <a:spLocks noChangeArrowheads="1"/>
          </p:cNvSpPr>
          <p:nvPr/>
        </p:nvSpPr>
        <p:spPr bwMode="auto">
          <a:xfrm>
            <a:off x="381000" y="4876800"/>
            <a:ext cx="8153400" cy="1524000"/>
          </a:xfrm>
          <a:prstGeom prst="rect">
            <a:avLst/>
          </a:prstGeom>
          <a:solidFill>
            <a:schemeClr val="tx1"/>
          </a:solidFill>
          <a:ln w="12700">
            <a:solidFill>
              <a:schemeClr val="accent2"/>
            </a:solidFill>
            <a:miter lim="800000"/>
            <a:headEnd/>
            <a:tailEnd/>
          </a:ln>
        </p:spPr>
        <p:txBody>
          <a:bodyPr wrap="none" lIns="92067" tIns="46035" rIns="92067" bIns="46035" anchor="t" anchorCtr="0"/>
          <a:lstStyle/>
          <a:p>
            <a:pPr>
              <a:buFont typeface="Symbol" pitchFamily="18" charset="2"/>
              <a:buNone/>
            </a:pPr>
            <a:r>
              <a:rPr lang="en-US" sz="1800" dirty="0">
                <a:solidFill>
                  <a:schemeClr val="bg2"/>
                </a:solidFill>
                <a:latin typeface="Symbol" pitchFamily="18" charset="2"/>
              </a:rPr>
              <a:t>w</a:t>
            </a:r>
            <a:r>
              <a:rPr lang="en-US" sz="1800" dirty="0">
                <a:solidFill>
                  <a:schemeClr val="bg2"/>
                </a:solidFill>
                <a:latin typeface="Times New Roman" pitchFamily="18" charset="0"/>
              </a:rPr>
              <a:t> = fraction of ionizations resulting in characteristic x-ray emission relative </a:t>
            </a:r>
            <a:r>
              <a:rPr lang="en-US" sz="1800" dirty="0" smtClean="0">
                <a:solidFill>
                  <a:schemeClr val="bg2"/>
                </a:solidFill>
                <a:latin typeface="Times New Roman" pitchFamily="18" charset="0"/>
              </a:rPr>
              <a:t>to</a:t>
            </a:r>
            <a:br>
              <a:rPr lang="en-US" sz="1800" dirty="0" smtClean="0">
                <a:solidFill>
                  <a:schemeClr val="bg2"/>
                </a:solidFill>
                <a:latin typeface="Times New Roman" pitchFamily="18" charset="0"/>
              </a:rPr>
            </a:br>
            <a:r>
              <a:rPr lang="en-US" sz="1800" dirty="0" smtClean="0">
                <a:solidFill>
                  <a:schemeClr val="bg2"/>
                </a:solidFill>
                <a:latin typeface="Times New Roman" pitchFamily="18" charset="0"/>
              </a:rPr>
              <a:t>total </a:t>
            </a:r>
            <a:r>
              <a:rPr lang="en-US" sz="1800" dirty="0">
                <a:solidFill>
                  <a:schemeClr val="bg2"/>
                </a:solidFill>
                <a:latin typeface="Times New Roman" pitchFamily="18" charset="0"/>
              </a:rPr>
              <a:t>number of ionizations, and 1-</a:t>
            </a:r>
            <a:r>
              <a:rPr lang="en-US" sz="1800" dirty="0">
                <a:solidFill>
                  <a:schemeClr val="bg2"/>
                </a:solidFill>
                <a:latin typeface="Symbol" pitchFamily="18" charset="2"/>
              </a:rPr>
              <a:t>w</a:t>
            </a:r>
            <a:r>
              <a:rPr lang="en-US" sz="1800" dirty="0">
                <a:solidFill>
                  <a:schemeClr val="bg2"/>
                </a:solidFill>
                <a:latin typeface="Times New Roman" pitchFamily="18" charset="0"/>
              </a:rPr>
              <a:t> is the fraction of auger electrons</a:t>
            </a:r>
            <a:r>
              <a:rPr lang="en-US" sz="1800" dirty="0" smtClean="0">
                <a:solidFill>
                  <a:schemeClr val="bg2"/>
                </a:solidFill>
                <a:latin typeface="Times New Roman" pitchFamily="18" charset="0"/>
              </a:rPr>
              <a:t>.</a:t>
            </a:r>
            <a:br>
              <a:rPr lang="en-US" sz="1800" dirty="0" smtClean="0">
                <a:solidFill>
                  <a:schemeClr val="bg2"/>
                </a:solidFill>
                <a:latin typeface="Times New Roman" pitchFamily="18" charset="0"/>
              </a:rPr>
            </a:br>
            <a:r>
              <a:rPr lang="en-US" sz="1800" dirty="0" smtClean="0">
                <a:solidFill>
                  <a:schemeClr val="bg2"/>
                </a:solidFill>
                <a:latin typeface="Times New Roman" pitchFamily="18" charset="0"/>
              </a:rPr>
              <a:t>Light element (low Z and low energy L and M x-rays) are not efficiently excited</a:t>
            </a:r>
            <a:br>
              <a:rPr lang="en-US" sz="1800" dirty="0" smtClean="0">
                <a:solidFill>
                  <a:schemeClr val="bg2"/>
                </a:solidFill>
                <a:latin typeface="Times New Roman" pitchFamily="18" charset="0"/>
              </a:rPr>
            </a:br>
            <a:r>
              <a:rPr lang="en-US" sz="1800" dirty="0" smtClean="0">
                <a:solidFill>
                  <a:schemeClr val="bg2"/>
                </a:solidFill>
                <a:latin typeface="Times New Roman" pitchFamily="18" charset="0"/>
              </a:rPr>
              <a:t>since most ionizations are internally converted to auger electrons</a:t>
            </a:r>
            <a:br>
              <a:rPr lang="en-US" sz="1800" dirty="0" smtClean="0">
                <a:solidFill>
                  <a:schemeClr val="bg2"/>
                </a:solidFill>
                <a:latin typeface="Times New Roman" pitchFamily="18" charset="0"/>
              </a:rPr>
            </a:br>
            <a:r>
              <a:rPr lang="en-US" sz="1800" dirty="0" smtClean="0">
                <a:solidFill>
                  <a:schemeClr val="bg2"/>
                </a:solidFill>
                <a:latin typeface="Times New Roman" pitchFamily="18" charset="0"/>
              </a:rPr>
              <a:t>This is why count rates for light elements are low (generated intensity is low)</a:t>
            </a:r>
            <a:br>
              <a:rPr lang="en-US" sz="1800" dirty="0" smtClean="0">
                <a:solidFill>
                  <a:schemeClr val="bg2"/>
                </a:solidFill>
                <a:latin typeface="Times New Roman" pitchFamily="18" charset="0"/>
              </a:rPr>
            </a:br>
            <a:endParaRPr lang="en-US" sz="1800" dirty="0">
              <a:solidFill>
                <a:schemeClr val="bg2"/>
              </a:solidFill>
              <a:latin typeface="Symbol" pitchFamily="18" charset="2"/>
            </a:endParaRPr>
          </a:p>
        </p:txBody>
      </p:sp>
      <p:graphicFrame>
        <p:nvGraphicFramePr>
          <p:cNvPr id="1026" name="Object 4"/>
          <p:cNvGraphicFramePr>
            <a:graphicFrameLocks noChangeAspect="1"/>
          </p:cNvGraphicFramePr>
          <p:nvPr/>
        </p:nvGraphicFramePr>
        <p:xfrm>
          <a:off x="1524000" y="685800"/>
          <a:ext cx="5956129" cy="4170363"/>
        </p:xfrm>
        <a:graphic>
          <a:graphicData uri="http://schemas.openxmlformats.org/presentationml/2006/ole">
            <p:oleObj spid="_x0000_s1026" name="Image" r:id="rId3" imgW="2664409" imgH="1865538" progId="">
              <p:embed/>
            </p:oleObj>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Footer Placeholder 3"/>
          <p:cNvSpPr>
            <a:spLocks noGrp="1"/>
          </p:cNvSpPr>
          <p:nvPr>
            <p:ph type="ftr" sz="quarter" idx="10"/>
          </p:nvPr>
        </p:nvSpPr>
        <p:spPr/>
        <p:txBody>
          <a:bodyPr/>
          <a:lstStyle/>
          <a:p>
            <a:r>
              <a:rPr lang="en-US" smtClean="0"/>
              <a:t>Carpenter EPMA Overview 2013</a:t>
            </a:r>
            <a:endParaRPr lang="en-US"/>
          </a:p>
        </p:txBody>
      </p:sp>
      <p:sp>
        <p:nvSpPr>
          <p:cNvPr id="79875" name="Slide Number Placeholder 4"/>
          <p:cNvSpPr>
            <a:spLocks noGrp="1"/>
          </p:cNvSpPr>
          <p:nvPr>
            <p:ph type="sldNum" sz="quarter" idx="11"/>
          </p:nvPr>
        </p:nvSpPr>
        <p:spPr/>
        <p:txBody>
          <a:bodyPr/>
          <a:lstStyle/>
          <a:p>
            <a:fld id="{D98FF143-C1C8-4D99-896F-FD9D97ADA112}" type="slidenum">
              <a:rPr lang="en-US"/>
              <a:pPr/>
              <a:t>57</a:t>
            </a:fld>
            <a:endParaRPr lang="en-US"/>
          </a:p>
        </p:txBody>
      </p:sp>
      <p:sp>
        <p:nvSpPr>
          <p:cNvPr id="79876" name="Rectangle 2"/>
          <p:cNvSpPr>
            <a:spLocks noGrp="1" noChangeArrowheads="1"/>
          </p:cNvSpPr>
          <p:nvPr>
            <p:ph type="title"/>
          </p:nvPr>
        </p:nvSpPr>
        <p:spPr/>
        <p:txBody>
          <a:bodyPr/>
          <a:lstStyle/>
          <a:p>
            <a:r>
              <a:rPr lang="en-US" smtClean="0"/>
              <a:t>X-ray Ionization Cross Section Q</a:t>
            </a:r>
          </a:p>
        </p:txBody>
      </p:sp>
      <p:sp>
        <p:nvSpPr>
          <p:cNvPr id="79877" name="Rectangle 3"/>
          <p:cNvSpPr>
            <a:spLocks noGrp="1" noChangeArrowheads="1"/>
          </p:cNvSpPr>
          <p:nvPr>
            <p:ph type="body" idx="1"/>
          </p:nvPr>
        </p:nvSpPr>
        <p:spPr>
          <a:xfrm>
            <a:off x="685800" y="1447800"/>
            <a:ext cx="7620000" cy="4495800"/>
          </a:xfrm>
        </p:spPr>
        <p:txBody>
          <a:bodyPr/>
          <a:lstStyle/>
          <a:p>
            <a:pPr>
              <a:lnSpc>
                <a:spcPct val="90000"/>
              </a:lnSpc>
            </a:pPr>
            <a:r>
              <a:rPr lang="en-US" sz="2000" dirty="0" smtClean="0"/>
              <a:t>The ionization cross-section Q is the probability of generating an x-ray of a specific energy for a specific atom,</a:t>
            </a:r>
            <a:br>
              <a:rPr lang="en-US" sz="2000" dirty="0" smtClean="0"/>
            </a:br>
            <a:r>
              <a:rPr lang="en-US" sz="2000" dirty="0" smtClean="0"/>
              <a:t>e.g., Cu K</a:t>
            </a:r>
            <a:r>
              <a:rPr lang="en-US" sz="2000" dirty="0" smtClean="0">
                <a:latin typeface="Symbol" pitchFamily="18" charset="2"/>
              </a:rPr>
              <a:t>a</a:t>
            </a:r>
            <a:r>
              <a:rPr lang="en-US" sz="2000" dirty="0" smtClean="0"/>
              <a:t> from a Cu atom.</a:t>
            </a:r>
          </a:p>
          <a:p>
            <a:pPr>
              <a:lnSpc>
                <a:spcPct val="90000"/>
              </a:lnSpc>
            </a:pPr>
            <a:r>
              <a:rPr lang="en-US" sz="2000" dirty="0" smtClean="0"/>
              <a:t>Q has units of area, larger Q is a larger area</a:t>
            </a:r>
            <a:br>
              <a:rPr lang="en-US" sz="2000" dirty="0" smtClean="0"/>
            </a:br>
            <a:r>
              <a:rPr lang="en-US" sz="2000" dirty="0" smtClean="0"/>
              <a:t>presented to an electron (or fluorescing x-ray).</a:t>
            </a:r>
          </a:p>
          <a:p>
            <a:pPr>
              <a:lnSpc>
                <a:spcPct val="90000"/>
              </a:lnSpc>
            </a:pPr>
            <a:r>
              <a:rPr lang="en-US" sz="2000" dirty="0" smtClean="0"/>
              <a:t>Q is a function of overvoltage, U = </a:t>
            </a:r>
            <a:r>
              <a:rPr lang="en-US" sz="2000" dirty="0" err="1" smtClean="0"/>
              <a:t>E</a:t>
            </a:r>
            <a:r>
              <a:rPr lang="en-US" sz="2000" baseline="-25000" dirty="0" err="1" smtClean="0"/>
              <a:t>o</a:t>
            </a:r>
            <a:r>
              <a:rPr lang="en-US" sz="2000" dirty="0" smtClean="0"/>
              <a:t> / </a:t>
            </a:r>
            <a:r>
              <a:rPr lang="en-US" sz="2000" dirty="0" err="1" smtClean="0"/>
              <a:t>E</a:t>
            </a:r>
            <a:r>
              <a:rPr lang="en-US" sz="2000" baseline="-25000" dirty="0" err="1" smtClean="0"/>
              <a:t>c</a:t>
            </a:r>
            <a:r>
              <a:rPr lang="en-US" sz="2000" dirty="0" smtClean="0"/>
              <a:t> for an x-ray line.</a:t>
            </a:r>
          </a:p>
          <a:p>
            <a:pPr>
              <a:lnSpc>
                <a:spcPct val="90000"/>
              </a:lnSpc>
            </a:pPr>
            <a:r>
              <a:rPr lang="en-US" sz="2000" dirty="0" smtClean="0"/>
              <a:t>At 20 </a:t>
            </a:r>
            <a:r>
              <a:rPr lang="en-US" sz="2000" dirty="0" err="1" smtClean="0"/>
              <a:t>keV</a:t>
            </a:r>
            <a:r>
              <a:rPr lang="en-US" sz="2000" dirty="0" smtClean="0"/>
              <a:t>, typical values of U:</a:t>
            </a:r>
            <a:br>
              <a:rPr lang="en-US" sz="2000" dirty="0" smtClean="0"/>
            </a:br>
            <a:r>
              <a:rPr lang="en-US" sz="2000" dirty="0" smtClean="0"/>
              <a:t>C K</a:t>
            </a:r>
            <a:r>
              <a:rPr lang="en-US" sz="2000" dirty="0" smtClean="0">
                <a:latin typeface="Symbol" pitchFamily="18" charset="2"/>
              </a:rPr>
              <a:t>a</a:t>
            </a:r>
            <a:r>
              <a:rPr lang="en-US" sz="2000" dirty="0" smtClean="0"/>
              <a:t>, U = 20 / .2838 = 70.5</a:t>
            </a:r>
            <a:br>
              <a:rPr lang="en-US" sz="2000" dirty="0" smtClean="0"/>
            </a:br>
            <a:r>
              <a:rPr lang="en-US" sz="2000" dirty="0" smtClean="0"/>
              <a:t>Si K</a:t>
            </a:r>
            <a:r>
              <a:rPr lang="en-US" sz="2000" dirty="0" smtClean="0">
                <a:latin typeface="Symbol" pitchFamily="18" charset="2"/>
              </a:rPr>
              <a:t>a</a:t>
            </a:r>
            <a:r>
              <a:rPr lang="en-US" sz="2000" dirty="0" smtClean="0"/>
              <a:t>, U = 20 / 1.838 = 10.88</a:t>
            </a:r>
            <a:br>
              <a:rPr lang="en-US" sz="2000" dirty="0" smtClean="0"/>
            </a:br>
            <a:r>
              <a:rPr lang="en-US" sz="2000" dirty="0" smtClean="0"/>
              <a:t>Ni K</a:t>
            </a:r>
            <a:r>
              <a:rPr lang="en-US" sz="2000" dirty="0" smtClean="0">
                <a:latin typeface="Symbol" pitchFamily="18" charset="2"/>
              </a:rPr>
              <a:t>a</a:t>
            </a:r>
            <a:r>
              <a:rPr lang="en-US" sz="2000" dirty="0" smtClean="0"/>
              <a:t>, U = 20 / 8.332 = 2.4</a:t>
            </a:r>
            <a:br>
              <a:rPr lang="en-US" sz="2000" dirty="0" smtClean="0"/>
            </a:br>
            <a:r>
              <a:rPr lang="en-US" sz="2000" dirty="0" smtClean="0"/>
              <a:t>Au L</a:t>
            </a:r>
            <a:r>
              <a:rPr lang="en-US" sz="2000" dirty="0" smtClean="0">
                <a:latin typeface="Symbol" pitchFamily="18" charset="2"/>
              </a:rPr>
              <a:t>a</a:t>
            </a:r>
            <a:r>
              <a:rPr lang="en-US" sz="2000" dirty="0" smtClean="0"/>
              <a:t>, U = 20 / 11.918 = 1.67</a:t>
            </a:r>
          </a:p>
          <a:p>
            <a:pPr>
              <a:lnSpc>
                <a:spcPct val="90000"/>
              </a:lnSpc>
            </a:pPr>
            <a:r>
              <a:rPr lang="en-US" sz="2000" dirty="0" smtClean="0"/>
              <a:t>From U considerations alone one would use the highest possible U to generate x-rays for measurement.</a:t>
            </a:r>
            <a:br>
              <a:rPr lang="en-US" sz="2000" dirty="0" smtClean="0"/>
            </a:br>
            <a:r>
              <a:rPr lang="en-US" sz="2000" dirty="0" smtClean="0"/>
              <a:t>But x-ray absorption increases with U and limits emission.</a:t>
            </a:r>
          </a:p>
          <a:p>
            <a:pPr>
              <a:lnSpc>
                <a:spcPct val="90000"/>
              </a:lnSpc>
            </a:pPr>
            <a:r>
              <a:rPr lang="en-US" sz="2000" dirty="0" smtClean="0"/>
              <a:t>We measure the emitted x-rays, not the generated x-rays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Footer Placeholder 2"/>
          <p:cNvSpPr>
            <a:spLocks noGrp="1"/>
          </p:cNvSpPr>
          <p:nvPr>
            <p:ph type="ftr" sz="quarter" idx="10"/>
          </p:nvPr>
        </p:nvSpPr>
        <p:spPr/>
        <p:txBody>
          <a:bodyPr/>
          <a:lstStyle/>
          <a:p>
            <a:r>
              <a:rPr lang="en-US" smtClean="0"/>
              <a:t>Carpenter EPMA Overview 2013</a:t>
            </a:r>
            <a:endParaRPr lang="en-US"/>
          </a:p>
        </p:txBody>
      </p:sp>
      <p:sp>
        <p:nvSpPr>
          <p:cNvPr id="80899" name="Slide Number Placeholder 3"/>
          <p:cNvSpPr>
            <a:spLocks noGrp="1"/>
          </p:cNvSpPr>
          <p:nvPr>
            <p:ph type="sldNum" sz="quarter" idx="11"/>
          </p:nvPr>
        </p:nvSpPr>
        <p:spPr/>
        <p:txBody>
          <a:bodyPr/>
          <a:lstStyle/>
          <a:p>
            <a:fld id="{6EDD2D73-1CE4-498D-9900-BB84CE1B868D}" type="slidenum">
              <a:rPr lang="en-US"/>
              <a:pPr/>
              <a:t>58</a:t>
            </a:fld>
            <a:endParaRPr lang="en-US"/>
          </a:p>
        </p:txBody>
      </p:sp>
      <p:sp>
        <p:nvSpPr>
          <p:cNvPr id="80900" name="Rectangle 2"/>
          <p:cNvSpPr>
            <a:spLocks noGrp="1" noChangeArrowheads="1"/>
          </p:cNvSpPr>
          <p:nvPr>
            <p:ph type="title"/>
          </p:nvPr>
        </p:nvSpPr>
        <p:spPr>
          <a:xfrm>
            <a:off x="547688" y="179389"/>
            <a:ext cx="8210550" cy="358775"/>
          </a:xfrm>
        </p:spPr>
        <p:txBody>
          <a:bodyPr/>
          <a:lstStyle/>
          <a:p>
            <a:r>
              <a:rPr lang="en-US" smtClean="0"/>
              <a:t>Ionization Cross Section: Bethe Form</a:t>
            </a:r>
          </a:p>
        </p:txBody>
      </p:sp>
      <p:sp>
        <p:nvSpPr>
          <p:cNvPr id="80901" name="Text Box 3"/>
          <p:cNvSpPr txBox="1">
            <a:spLocks noChangeArrowheads="1"/>
          </p:cNvSpPr>
          <p:nvPr/>
        </p:nvSpPr>
        <p:spPr bwMode="auto">
          <a:xfrm>
            <a:off x="533401" y="1143001"/>
            <a:ext cx="7924800" cy="4524307"/>
          </a:xfrm>
          <a:prstGeom prst="rect">
            <a:avLst/>
          </a:prstGeom>
          <a:solidFill>
            <a:schemeClr val="tx1"/>
          </a:solidFill>
          <a:ln w="12700">
            <a:noFill/>
            <a:miter lim="800000"/>
            <a:headEnd type="none" w="sm" len="sm"/>
            <a:tailEnd type="none" w="sm" len="sm"/>
          </a:ln>
        </p:spPr>
        <p:txBody>
          <a:bodyPr lIns="91432" tIns="45716" rIns="91432" bIns="45716">
            <a:spAutoFit/>
          </a:bodyPr>
          <a:lstStyle/>
          <a:p>
            <a:pPr algn="ctr"/>
            <a:r>
              <a:rPr lang="en-US" sz="3200" dirty="0">
                <a:solidFill>
                  <a:schemeClr val="bg1"/>
                </a:solidFill>
                <a:latin typeface="Times New Roman" pitchFamily="18" charset="0"/>
              </a:rPr>
              <a:t>Q = 6.51x10</a:t>
            </a:r>
            <a:r>
              <a:rPr lang="en-US" sz="3200" baseline="30000" dirty="0">
                <a:solidFill>
                  <a:schemeClr val="bg1"/>
                </a:solidFill>
                <a:latin typeface="Times New Roman" pitchFamily="18" charset="0"/>
              </a:rPr>
              <a:t>-20</a:t>
            </a:r>
            <a:r>
              <a:rPr lang="en-US" sz="3200" dirty="0">
                <a:solidFill>
                  <a:schemeClr val="bg1"/>
                </a:solidFill>
                <a:latin typeface="Times New Roman" pitchFamily="18" charset="0"/>
              </a:rPr>
              <a:t> n</a:t>
            </a:r>
            <a:r>
              <a:rPr lang="en-US" sz="3200" baseline="-25000" dirty="0">
                <a:solidFill>
                  <a:schemeClr val="bg1"/>
                </a:solidFill>
                <a:latin typeface="Times New Roman" pitchFamily="18" charset="0"/>
              </a:rPr>
              <a:t>s</a:t>
            </a:r>
            <a:r>
              <a:rPr lang="en-US" sz="3200" dirty="0">
                <a:solidFill>
                  <a:schemeClr val="bg1"/>
                </a:solidFill>
                <a:latin typeface="Times New Roman" pitchFamily="18" charset="0"/>
              </a:rPr>
              <a:t> </a:t>
            </a:r>
            <a:r>
              <a:rPr lang="en-US" sz="3200" dirty="0" err="1">
                <a:solidFill>
                  <a:schemeClr val="bg1"/>
                </a:solidFill>
                <a:latin typeface="Times New Roman" pitchFamily="18" charset="0"/>
              </a:rPr>
              <a:t>b</a:t>
            </a:r>
            <a:r>
              <a:rPr lang="en-US" sz="3200" baseline="-25000" dirty="0" err="1">
                <a:solidFill>
                  <a:schemeClr val="bg1"/>
                </a:solidFill>
                <a:latin typeface="Times New Roman" pitchFamily="18" charset="0"/>
              </a:rPr>
              <a:t>s</a:t>
            </a:r>
            <a:r>
              <a:rPr lang="en-US" sz="3200" dirty="0">
                <a:solidFill>
                  <a:schemeClr val="bg1"/>
                </a:solidFill>
                <a:latin typeface="Times New Roman" pitchFamily="18" charset="0"/>
              </a:rPr>
              <a:t> </a:t>
            </a:r>
            <a:r>
              <a:rPr lang="en-US" sz="3200" baseline="-25000" dirty="0">
                <a:solidFill>
                  <a:schemeClr val="bg1"/>
                </a:solidFill>
                <a:latin typeface="Times New Roman" pitchFamily="18" charset="0"/>
              </a:rPr>
              <a:t> </a:t>
            </a:r>
            <a:r>
              <a:rPr lang="en-US" sz="3200" dirty="0" err="1">
                <a:solidFill>
                  <a:schemeClr val="bg1"/>
                </a:solidFill>
                <a:latin typeface="Times New Roman" pitchFamily="18" charset="0"/>
              </a:rPr>
              <a:t>ln</a:t>
            </a:r>
            <a:r>
              <a:rPr lang="en-US" sz="3200" dirty="0">
                <a:solidFill>
                  <a:schemeClr val="bg1"/>
                </a:solidFill>
                <a:latin typeface="Times New Roman" pitchFamily="18" charset="0"/>
              </a:rPr>
              <a:t>(</a:t>
            </a:r>
            <a:r>
              <a:rPr lang="en-US" sz="3200" dirty="0" err="1">
                <a:solidFill>
                  <a:schemeClr val="bg1"/>
                </a:solidFill>
                <a:latin typeface="Times New Roman" pitchFamily="18" charset="0"/>
              </a:rPr>
              <a:t>c</a:t>
            </a:r>
            <a:r>
              <a:rPr lang="en-US" sz="3200" baseline="-25000" dirty="0" err="1">
                <a:solidFill>
                  <a:schemeClr val="bg1"/>
                </a:solidFill>
                <a:latin typeface="Times New Roman" pitchFamily="18" charset="0"/>
              </a:rPr>
              <a:t>s</a:t>
            </a:r>
            <a:r>
              <a:rPr lang="en-US" sz="3200" dirty="0">
                <a:solidFill>
                  <a:schemeClr val="bg1"/>
                </a:solidFill>
                <a:latin typeface="Times New Roman" pitchFamily="18" charset="0"/>
              </a:rPr>
              <a:t> E/</a:t>
            </a:r>
            <a:r>
              <a:rPr lang="en-US" sz="3200" dirty="0" err="1">
                <a:solidFill>
                  <a:schemeClr val="bg1"/>
                </a:solidFill>
                <a:latin typeface="Times New Roman" pitchFamily="18" charset="0"/>
              </a:rPr>
              <a:t>E</a:t>
            </a:r>
            <a:r>
              <a:rPr lang="en-US" sz="3200" baseline="-25000" dirty="0" err="1">
                <a:solidFill>
                  <a:schemeClr val="bg1"/>
                </a:solidFill>
                <a:latin typeface="Times New Roman" pitchFamily="18" charset="0"/>
              </a:rPr>
              <a:t>c</a:t>
            </a:r>
            <a:r>
              <a:rPr lang="en-US" sz="3200" dirty="0">
                <a:solidFill>
                  <a:schemeClr val="bg1"/>
                </a:solidFill>
                <a:latin typeface="Times New Roman" pitchFamily="18" charset="0"/>
              </a:rPr>
              <a:t>) /(E </a:t>
            </a:r>
            <a:r>
              <a:rPr lang="en-US" sz="3200" dirty="0" err="1">
                <a:solidFill>
                  <a:schemeClr val="bg1"/>
                </a:solidFill>
                <a:latin typeface="Times New Roman" pitchFamily="18" charset="0"/>
              </a:rPr>
              <a:t>E</a:t>
            </a:r>
            <a:r>
              <a:rPr lang="en-US" sz="3200" baseline="-25000" dirty="0" err="1">
                <a:solidFill>
                  <a:schemeClr val="bg1"/>
                </a:solidFill>
                <a:latin typeface="Times New Roman" pitchFamily="18" charset="0"/>
              </a:rPr>
              <a:t>c</a:t>
            </a:r>
            <a:r>
              <a:rPr lang="en-US" sz="3200" dirty="0">
                <a:solidFill>
                  <a:schemeClr val="bg1"/>
                </a:solidFill>
                <a:latin typeface="Times New Roman" pitchFamily="18" charset="0"/>
              </a:rPr>
              <a:t>)</a:t>
            </a:r>
          </a:p>
          <a:p>
            <a:pPr lvl="2"/>
            <a:endParaRPr lang="en-US" dirty="0">
              <a:solidFill>
                <a:schemeClr val="bg1"/>
              </a:solidFill>
              <a:latin typeface="Times New Roman" pitchFamily="18" charset="0"/>
            </a:endParaRPr>
          </a:p>
          <a:p>
            <a:pPr lvl="2"/>
            <a:r>
              <a:rPr lang="en-US" dirty="0">
                <a:solidFill>
                  <a:schemeClr val="bg1"/>
                </a:solidFill>
                <a:latin typeface="Times New Roman" pitchFamily="18" charset="0"/>
              </a:rPr>
              <a:t>Units: ionizations / e</a:t>
            </a:r>
            <a:r>
              <a:rPr lang="en-US" baseline="30000" dirty="0">
                <a:solidFill>
                  <a:schemeClr val="bg1"/>
                </a:solidFill>
                <a:latin typeface="Times New Roman" pitchFamily="18" charset="0"/>
              </a:rPr>
              <a:t>- </a:t>
            </a:r>
            <a:r>
              <a:rPr lang="en-US" dirty="0">
                <a:solidFill>
                  <a:schemeClr val="bg1"/>
                </a:solidFill>
                <a:latin typeface="Times New Roman" pitchFamily="18" charset="0"/>
              </a:rPr>
              <a:t>/ (atom/cm</a:t>
            </a:r>
            <a:r>
              <a:rPr lang="en-US" baseline="30000" dirty="0">
                <a:solidFill>
                  <a:schemeClr val="bg1"/>
                </a:solidFill>
                <a:latin typeface="Times New Roman" pitchFamily="18" charset="0"/>
              </a:rPr>
              <a:t>2</a:t>
            </a:r>
            <a:r>
              <a:rPr lang="en-US" dirty="0">
                <a:solidFill>
                  <a:schemeClr val="bg1"/>
                </a:solidFill>
                <a:latin typeface="Times New Roman" pitchFamily="18" charset="0"/>
              </a:rPr>
              <a:t>)</a:t>
            </a:r>
          </a:p>
          <a:p>
            <a:r>
              <a:rPr lang="en-US" dirty="0">
                <a:solidFill>
                  <a:schemeClr val="bg1"/>
                </a:solidFill>
                <a:latin typeface="Times New Roman" pitchFamily="18" charset="0"/>
              </a:rPr>
              <a:t>	E    beam electron energy (</a:t>
            </a:r>
            <a:r>
              <a:rPr lang="en-US" dirty="0" err="1">
                <a:solidFill>
                  <a:schemeClr val="bg1"/>
                </a:solidFill>
                <a:latin typeface="Times New Roman" pitchFamily="18" charset="0"/>
              </a:rPr>
              <a:t>keV</a:t>
            </a:r>
            <a:r>
              <a:rPr lang="en-US" dirty="0">
                <a:solidFill>
                  <a:schemeClr val="bg1"/>
                </a:solidFill>
                <a:latin typeface="Times New Roman" pitchFamily="18" charset="0"/>
              </a:rPr>
              <a:t>)</a:t>
            </a:r>
          </a:p>
          <a:p>
            <a:r>
              <a:rPr lang="en-US" dirty="0">
                <a:solidFill>
                  <a:schemeClr val="bg1"/>
                </a:solidFill>
                <a:latin typeface="Times New Roman" pitchFamily="18" charset="0"/>
              </a:rPr>
              <a:t>	</a:t>
            </a:r>
            <a:r>
              <a:rPr lang="en-US" dirty="0" err="1">
                <a:solidFill>
                  <a:schemeClr val="bg1"/>
                </a:solidFill>
                <a:latin typeface="Times New Roman" pitchFamily="18" charset="0"/>
              </a:rPr>
              <a:t>E</a:t>
            </a:r>
            <a:r>
              <a:rPr lang="en-US" baseline="-25000" dirty="0" err="1">
                <a:solidFill>
                  <a:schemeClr val="bg1"/>
                </a:solidFill>
                <a:latin typeface="Times New Roman" pitchFamily="18" charset="0"/>
              </a:rPr>
              <a:t>c</a:t>
            </a:r>
            <a:r>
              <a:rPr lang="en-US" dirty="0">
                <a:solidFill>
                  <a:schemeClr val="bg1"/>
                </a:solidFill>
                <a:latin typeface="Times New Roman" pitchFamily="18" charset="0"/>
              </a:rPr>
              <a:t>   critical excitation (binding) energy (</a:t>
            </a:r>
            <a:r>
              <a:rPr lang="en-US" dirty="0" err="1">
                <a:solidFill>
                  <a:schemeClr val="bg1"/>
                </a:solidFill>
                <a:latin typeface="Times New Roman" pitchFamily="18" charset="0"/>
              </a:rPr>
              <a:t>keV</a:t>
            </a:r>
            <a:r>
              <a:rPr lang="en-US" dirty="0">
                <a:solidFill>
                  <a:schemeClr val="bg1"/>
                </a:solidFill>
                <a:latin typeface="Times New Roman" pitchFamily="18" charset="0"/>
              </a:rPr>
              <a:t>)</a:t>
            </a:r>
          </a:p>
          <a:p>
            <a:r>
              <a:rPr lang="en-US" dirty="0">
                <a:solidFill>
                  <a:schemeClr val="bg1"/>
                </a:solidFill>
                <a:latin typeface="Times New Roman" pitchFamily="18" charset="0"/>
              </a:rPr>
              <a:t>	n</a:t>
            </a:r>
            <a:r>
              <a:rPr lang="en-US" baseline="-25000" dirty="0">
                <a:solidFill>
                  <a:schemeClr val="bg1"/>
                </a:solidFill>
                <a:latin typeface="Times New Roman" pitchFamily="18" charset="0"/>
              </a:rPr>
              <a:t>s</a:t>
            </a:r>
            <a:r>
              <a:rPr lang="en-US" dirty="0">
                <a:solidFill>
                  <a:schemeClr val="bg1"/>
                </a:solidFill>
                <a:latin typeface="Times New Roman" pitchFamily="18" charset="0"/>
              </a:rPr>
              <a:t>    number of electrons in shell or </a:t>
            </a:r>
            <a:r>
              <a:rPr lang="en-US" dirty="0" err="1">
                <a:solidFill>
                  <a:schemeClr val="bg1"/>
                </a:solidFill>
                <a:latin typeface="Times New Roman" pitchFamily="18" charset="0"/>
              </a:rPr>
              <a:t>subshell</a:t>
            </a:r>
            <a:endParaRPr lang="en-US" dirty="0">
              <a:solidFill>
                <a:schemeClr val="bg1"/>
              </a:solidFill>
              <a:latin typeface="Times New Roman" pitchFamily="18" charset="0"/>
            </a:endParaRPr>
          </a:p>
          <a:p>
            <a:r>
              <a:rPr lang="en-US" dirty="0">
                <a:solidFill>
                  <a:schemeClr val="bg1"/>
                </a:solidFill>
                <a:latin typeface="Times New Roman" pitchFamily="18" charset="0"/>
              </a:rPr>
              <a:t>	</a:t>
            </a:r>
            <a:r>
              <a:rPr lang="en-US" dirty="0" err="1">
                <a:solidFill>
                  <a:schemeClr val="bg1"/>
                </a:solidFill>
                <a:latin typeface="Times New Roman" pitchFamily="18" charset="0"/>
              </a:rPr>
              <a:t>b</a:t>
            </a:r>
            <a:r>
              <a:rPr lang="en-US" baseline="-25000" dirty="0" err="1">
                <a:solidFill>
                  <a:schemeClr val="bg1"/>
                </a:solidFill>
                <a:latin typeface="Times New Roman" pitchFamily="18" charset="0"/>
              </a:rPr>
              <a:t>s</a:t>
            </a:r>
            <a:r>
              <a:rPr lang="en-US" dirty="0">
                <a:solidFill>
                  <a:schemeClr val="bg1"/>
                </a:solidFill>
                <a:latin typeface="Times New Roman" pitchFamily="18" charset="0"/>
              </a:rPr>
              <a:t>, </a:t>
            </a:r>
            <a:r>
              <a:rPr lang="en-US" dirty="0" err="1">
                <a:solidFill>
                  <a:schemeClr val="bg1"/>
                </a:solidFill>
                <a:latin typeface="Times New Roman" pitchFamily="18" charset="0"/>
              </a:rPr>
              <a:t>c</a:t>
            </a:r>
            <a:r>
              <a:rPr lang="en-US" baseline="-25000" dirty="0" err="1">
                <a:solidFill>
                  <a:schemeClr val="bg1"/>
                </a:solidFill>
                <a:latin typeface="Times New Roman" pitchFamily="18" charset="0"/>
              </a:rPr>
              <a:t>s</a:t>
            </a:r>
            <a:r>
              <a:rPr lang="en-US" baseline="-25000" dirty="0">
                <a:solidFill>
                  <a:schemeClr val="bg1"/>
                </a:solidFill>
                <a:latin typeface="Times New Roman" pitchFamily="18" charset="0"/>
              </a:rPr>
              <a:t> </a:t>
            </a:r>
            <a:r>
              <a:rPr lang="en-US" dirty="0">
                <a:solidFill>
                  <a:schemeClr val="bg1"/>
                </a:solidFill>
                <a:latin typeface="Times New Roman" pitchFamily="18" charset="0"/>
              </a:rPr>
              <a:t>  constants for the shell or </a:t>
            </a:r>
            <a:r>
              <a:rPr lang="en-US" dirty="0" err="1">
                <a:solidFill>
                  <a:schemeClr val="bg1"/>
                </a:solidFill>
                <a:latin typeface="Times New Roman" pitchFamily="18" charset="0"/>
              </a:rPr>
              <a:t>subshell</a:t>
            </a:r>
            <a:endParaRPr lang="en-US" dirty="0">
              <a:solidFill>
                <a:schemeClr val="bg1"/>
              </a:solidFill>
              <a:latin typeface="Times New Roman" pitchFamily="18" charset="0"/>
            </a:endParaRPr>
          </a:p>
          <a:p>
            <a:endParaRPr lang="en-US" dirty="0">
              <a:solidFill>
                <a:schemeClr val="bg1"/>
              </a:solidFill>
              <a:latin typeface="Times New Roman" pitchFamily="18" charset="0"/>
            </a:endParaRPr>
          </a:p>
          <a:p>
            <a:r>
              <a:rPr lang="en-US" dirty="0">
                <a:solidFill>
                  <a:schemeClr val="bg1"/>
                </a:solidFill>
                <a:latin typeface="Times New Roman" pitchFamily="18" charset="0"/>
              </a:rPr>
              <a:t>	</a:t>
            </a:r>
            <a:r>
              <a:rPr lang="en-US" sz="3200" dirty="0">
                <a:solidFill>
                  <a:schemeClr val="bg1"/>
                </a:solidFill>
                <a:latin typeface="Times New Roman" pitchFamily="18" charset="0"/>
              </a:rPr>
              <a:t>Q = 6.51x10</a:t>
            </a:r>
            <a:r>
              <a:rPr lang="en-US" sz="3200" baseline="30000" dirty="0">
                <a:solidFill>
                  <a:schemeClr val="bg1"/>
                </a:solidFill>
                <a:latin typeface="Times New Roman" pitchFamily="18" charset="0"/>
              </a:rPr>
              <a:t>-20</a:t>
            </a:r>
            <a:r>
              <a:rPr lang="en-US" sz="3200" dirty="0">
                <a:solidFill>
                  <a:schemeClr val="bg1"/>
                </a:solidFill>
                <a:latin typeface="Times New Roman" pitchFamily="18" charset="0"/>
              </a:rPr>
              <a:t> n</a:t>
            </a:r>
            <a:r>
              <a:rPr lang="en-US" sz="3200" baseline="-25000" dirty="0">
                <a:solidFill>
                  <a:schemeClr val="bg1"/>
                </a:solidFill>
                <a:latin typeface="Times New Roman" pitchFamily="18" charset="0"/>
              </a:rPr>
              <a:t>s</a:t>
            </a:r>
            <a:r>
              <a:rPr lang="en-US" sz="3200" dirty="0">
                <a:solidFill>
                  <a:schemeClr val="bg1"/>
                </a:solidFill>
                <a:latin typeface="Times New Roman" pitchFamily="18" charset="0"/>
              </a:rPr>
              <a:t> </a:t>
            </a:r>
            <a:r>
              <a:rPr lang="en-US" sz="3200" dirty="0" err="1">
                <a:solidFill>
                  <a:schemeClr val="bg1"/>
                </a:solidFill>
                <a:latin typeface="Times New Roman" pitchFamily="18" charset="0"/>
              </a:rPr>
              <a:t>b</a:t>
            </a:r>
            <a:r>
              <a:rPr lang="en-US" sz="3200" baseline="-25000" dirty="0" err="1">
                <a:solidFill>
                  <a:schemeClr val="bg1"/>
                </a:solidFill>
                <a:latin typeface="Times New Roman" pitchFamily="18" charset="0"/>
              </a:rPr>
              <a:t>s</a:t>
            </a:r>
            <a:r>
              <a:rPr lang="en-US" sz="3200" baseline="-25000" dirty="0">
                <a:solidFill>
                  <a:schemeClr val="bg1"/>
                </a:solidFill>
                <a:latin typeface="Times New Roman" pitchFamily="18" charset="0"/>
              </a:rPr>
              <a:t> </a:t>
            </a:r>
            <a:r>
              <a:rPr lang="en-US" sz="3200" dirty="0" err="1">
                <a:solidFill>
                  <a:schemeClr val="bg1"/>
                </a:solidFill>
                <a:latin typeface="Times New Roman" pitchFamily="18" charset="0"/>
              </a:rPr>
              <a:t>ln</a:t>
            </a:r>
            <a:r>
              <a:rPr lang="en-US" sz="3200" dirty="0">
                <a:solidFill>
                  <a:schemeClr val="bg1"/>
                </a:solidFill>
                <a:latin typeface="Times New Roman" pitchFamily="18" charset="0"/>
              </a:rPr>
              <a:t>(</a:t>
            </a:r>
            <a:r>
              <a:rPr lang="en-US" sz="3200" dirty="0" err="1">
                <a:solidFill>
                  <a:schemeClr val="bg1"/>
                </a:solidFill>
                <a:latin typeface="Times New Roman" pitchFamily="18" charset="0"/>
              </a:rPr>
              <a:t>c</a:t>
            </a:r>
            <a:r>
              <a:rPr lang="en-US" sz="3200" baseline="-25000" dirty="0" err="1">
                <a:solidFill>
                  <a:schemeClr val="bg1"/>
                </a:solidFill>
                <a:latin typeface="Times New Roman" pitchFamily="18" charset="0"/>
              </a:rPr>
              <a:t>s</a:t>
            </a:r>
            <a:r>
              <a:rPr lang="en-US" sz="3200" dirty="0">
                <a:solidFill>
                  <a:schemeClr val="bg1"/>
                </a:solidFill>
                <a:latin typeface="Times New Roman" pitchFamily="18" charset="0"/>
              </a:rPr>
              <a:t> U) /</a:t>
            </a:r>
            <a:r>
              <a:rPr lang="en-US" sz="3200" baseline="-25000" dirty="0">
                <a:solidFill>
                  <a:schemeClr val="bg1"/>
                </a:solidFill>
                <a:latin typeface="Times New Roman" pitchFamily="18" charset="0"/>
              </a:rPr>
              <a:t> </a:t>
            </a:r>
            <a:r>
              <a:rPr lang="en-US" sz="3200" dirty="0">
                <a:solidFill>
                  <a:schemeClr val="bg1"/>
                </a:solidFill>
                <a:latin typeface="Times New Roman" pitchFamily="18" charset="0"/>
              </a:rPr>
              <a:t>(UE</a:t>
            </a:r>
            <a:r>
              <a:rPr lang="en-US" sz="3200" baseline="-25000" dirty="0">
                <a:solidFill>
                  <a:schemeClr val="bg1"/>
                </a:solidFill>
                <a:latin typeface="Times New Roman" pitchFamily="18" charset="0"/>
              </a:rPr>
              <a:t>c</a:t>
            </a:r>
            <a:r>
              <a:rPr lang="en-US" sz="3200" baseline="30000" dirty="0">
                <a:solidFill>
                  <a:schemeClr val="bg1"/>
                </a:solidFill>
                <a:latin typeface="Times New Roman" pitchFamily="18" charset="0"/>
              </a:rPr>
              <a:t>2</a:t>
            </a:r>
            <a:r>
              <a:rPr lang="en-US" sz="3200" dirty="0">
                <a:solidFill>
                  <a:schemeClr val="bg1"/>
                </a:solidFill>
                <a:latin typeface="Times New Roman" pitchFamily="18" charset="0"/>
              </a:rPr>
              <a:t>)</a:t>
            </a:r>
          </a:p>
          <a:p>
            <a:r>
              <a:rPr lang="en-US" sz="3200" dirty="0">
                <a:solidFill>
                  <a:schemeClr val="bg1"/>
                </a:solidFill>
                <a:latin typeface="Times New Roman" pitchFamily="18" charset="0"/>
              </a:rPr>
              <a:t>		</a:t>
            </a:r>
            <a:r>
              <a:rPr lang="en-US" dirty="0">
                <a:solidFill>
                  <a:schemeClr val="bg1"/>
                </a:solidFill>
                <a:latin typeface="Times New Roman" pitchFamily="18" charset="0"/>
              </a:rPr>
              <a:t>U = E/</a:t>
            </a:r>
            <a:r>
              <a:rPr lang="en-US" dirty="0" err="1">
                <a:solidFill>
                  <a:schemeClr val="bg1"/>
                </a:solidFill>
                <a:latin typeface="Times New Roman" pitchFamily="18" charset="0"/>
              </a:rPr>
              <a:t>E</a:t>
            </a:r>
            <a:r>
              <a:rPr lang="en-US" baseline="-25000" dirty="0" err="1">
                <a:solidFill>
                  <a:schemeClr val="bg1"/>
                </a:solidFill>
                <a:latin typeface="Times New Roman" pitchFamily="18" charset="0"/>
              </a:rPr>
              <a:t>c</a:t>
            </a:r>
            <a:r>
              <a:rPr lang="en-US" dirty="0">
                <a:solidFill>
                  <a:schemeClr val="bg1"/>
                </a:solidFill>
                <a:latin typeface="Times New Roman" pitchFamily="18" charset="0"/>
              </a:rPr>
              <a:t> overvoltage</a:t>
            </a:r>
          </a:p>
          <a:p>
            <a:r>
              <a:rPr lang="en-US" dirty="0">
                <a:solidFill>
                  <a:schemeClr val="bg1"/>
                </a:solidFill>
                <a:latin typeface="Times New Roman" pitchFamily="18" charset="0"/>
              </a:rPr>
              <a:t>	</a:t>
            </a:r>
            <a:r>
              <a:rPr lang="en-US" b="1" dirty="0">
                <a:solidFill>
                  <a:schemeClr val="bg1"/>
                </a:solidFill>
                <a:latin typeface="Times New Roman" pitchFamily="18" charset="0"/>
              </a:rPr>
              <a:t>Plot QE</a:t>
            </a:r>
            <a:r>
              <a:rPr lang="en-US" b="1" baseline="-25000" dirty="0">
                <a:solidFill>
                  <a:schemeClr val="bg1"/>
                </a:solidFill>
                <a:latin typeface="Times New Roman" pitchFamily="18" charset="0"/>
              </a:rPr>
              <a:t>c</a:t>
            </a:r>
            <a:r>
              <a:rPr lang="en-US" b="1" baseline="30000" dirty="0">
                <a:solidFill>
                  <a:schemeClr val="bg1"/>
                </a:solidFill>
                <a:latin typeface="Times New Roman" pitchFamily="18" charset="0"/>
              </a:rPr>
              <a:t>2</a:t>
            </a:r>
            <a:r>
              <a:rPr lang="en-US" b="1" dirty="0">
                <a:solidFill>
                  <a:schemeClr val="bg1"/>
                </a:solidFill>
                <a:latin typeface="Times New Roman" pitchFamily="18" charset="0"/>
              </a:rPr>
              <a:t> </a:t>
            </a:r>
            <a:r>
              <a:rPr lang="en-US" b="1" dirty="0" err="1">
                <a:solidFill>
                  <a:schemeClr val="bg1"/>
                </a:solidFill>
                <a:latin typeface="Times New Roman" pitchFamily="18" charset="0"/>
              </a:rPr>
              <a:t>vs</a:t>
            </a:r>
            <a:r>
              <a:rPr lang="en-US" b="1" dirty="0">
                <a:solidFill>
                  <a:schemeClr val="bg1"/>
                </a:solidFill>
                <a:latin typeface="Times New Roman" pitchFamily="18" charset="0"/>
              </a:rPr>
              <a:t> U</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oter Placeholder 2"/>
          <p:cNvSpPr>
            <a:spLocks noGrp="1"/>
          </p:cNvSpPr>
          <p:nvPr>
            <p:ph type="ftr" sz="quarter" idx="10"/>
          </p:nvPr>
        </p:nvSpPr>
        <p:spPr/>
        <p:txBody>
          <a:bodyPr/>
          <a:lstStyle/>
          <a:p>
            <a:r>
              <a:rPr lang="en-US" smtClean="0"/>
              <a:t>Carpenter EPMA Overview 2013</a:t>
            </a:r>
            <a:endParaRPr lang="en-US"/>
          </a:p>
        </p:txBody>
      </p:sp>
      <p:sp>
        <p:nvSpPr>
          <p:cNvPr id="81923" name="Slide Number Placeholder 3"/>
          <p:cNvSpPr>
            <a:spLocks noGrp="1"/>
          </p:cNvSpPr>
          <p:nvPr>
            <p:ph type="sldNum" sz="quarter" idx="11"/>
          </p:nvPr>
        </p:nvSpPr>
        <p:spPr/>
        <p:txBody>
          <a:bodyPr/>
          <a:lstStyle/>
          <a:p>
            <a:fld id="{DFFE5ED1-7F9E-4E1B-881A-A39CE1E4829E}" type="slidenum">
              <a:rPr lang="en-US"/>
              <a:pPr/>
              <a:t>59</a:t>
            </a:fld>
            <a:endParaRPr lang="en-US"/>
          </a:p>
        </p:txBody>
      </p:sp>
      <p:pic>
        <p:nvPicPr>
          <p:cNvPr id="81924" name="Picture 3"/>
          <p:cNvPicPr>
            <a:picLocks noChangeArrowheads="1"/>
          </p:cNvPicPr>
          <p:nvPr/>
        </p:nvPicPr>
        <p:blipFill>
          <a:blip r:embed="rId2" cstate="print"/>
          <a:srcRect/>
          <a:stretch>
            <a:fillRect/>
          </a:stretch>
        </p:blipFill>
        <p:spPr bwMode="auto">
          <a:xfrm>
            <a:off x="31751" y="979488"/>
            <a:ext cx="8912225" cy="5319712"/>
          </a:xfrm>
          <a:prstGeom prst="rect">
            <a:avLst/>
          </a:prstGeom>
          <a:noFill/>
          <a:ln w="25400">
            <a:noFill/>
            <a:miter lim="800000"/>
            <a:headEnd/>
            <a:tailEnd/>
          </a:ln>
        </p:spPr>
      </p:pic>
      <p:sp>
        <p:nvSpPr>
          <p:cNvPr id="81925" name="Rectangle 4"/>
          <p:cNvSpPr>
            <a:spLocks noChangeArrowheads="1"/>
          </p:cNvSpPr>
          <p:nvPr/>
        </p:nvSpPr>
        <p:spPr bwMode="auto">
          <a:xfrm rot="16200000">
            <a:off x="-1172908" y="3279442"/>
            <a:ext cx="2739517" cy="397539"/>
          </a:xfrm>
          <a:prstGeom prst="rect">
            <a:avLst/>
          </a:prstGeom>
          <a:solidFill>
            <a:srgbClr val="FFFFFF"/>
          </a:solidFill>
          <a:ln w="25400">
            <a:noFill/>
            <a:miter lim="800000"/>
            <a:headEnd/>
            <a:tailEnd/>
          </a:ln>
        </p:spPr>
        <p:txBody>
          <a:bodyPr wrap="none" lIns="90480" tIns="44447" rIns="90480" bIns="44447">
            <a:spAutoFit/>
          </a:bodyPr>
          <a:lstStyle/>
          <a:p>
            <a:r>
              <a:rPr lang="en-US" sz="2000" dirty="0">
                <a:solidFill>
                  <a:schemeClr val="bg1"/>
                </a:solidFill>
              </a:rPr>
              <a:t>QE</a:t>
            </a:r>
            <a:r>
              <a:rPr lang="en-US" sz="2000" baseline="30000" dirty="0">
                <a:solidFill>
                  <a:schemeClr val="bg1"/>
                </a:solidFill>
              </a:rPr>
              <a:t>2</a:t>
            </a:r>
            <a:r>
              <a:rPr lang="en-US" sz="2000" dirty="0">
                <a:solidFill>
                  <a:schemeClr val="bg1"/>
                </a:solidFill>
              </a:rPr>
              <a:t> (x10</a:t>
            </a:r>
            <a:r>
              <a:rPr lang="en-US" sz="2000" baseline="30000" dirty="0">
                <a:solidFill>
                  <a:schemeClr val="bg1"/>
                </a:solidFill>
              </a:rPr>
              <a:t>-20</a:t>
            </a:r>
            <a:r>
              <a:rPr lang="en-US" sz="2000" dirty="0">
                <a:solidFill>
                  <a:schemeClr val="bg1"/>
                </a:solidFill>
              </a:rPr>
              <a:t>, cm</a:t>
            </a:r>
            <a:r>
              <a:rPr lang="en-US" sz="2000" baseline="30000" dirty="0">
                <a:solidFill>
                  <a:schemeClr val="bg1"/>
                </a:solidFill>
              </a:rPr>
              <a:t>2</a:t>
            </a:r>
            <a:r>
              <a:rPr lang="en-US" sz="2000" dirty="0">
                <a:solidFill>
                  <a:schemeClr val="bg1"/>
                </a:solidFill>
              </a:rPr>
              <a:t>-keV</a:t>
            </a:r>
            <a:r>
              <a:rPr lang="en-US" sz="2000" baseline="30000" dirty="0">
                <a:solidFill>
                  <a:schemeClr val="bg1"/>
                </a:solidFill>
              </a:rPr>
              <a:t>2</a:t>
            </a:r>
            <a:r>
              <a:rPr lang="en-US" sz="2000" dirty="0">
                <a:solidFill>
                  <a:schemeClr val="bg1"/>
                </a:solidFill>
              </a:rPr>
              <a:t>)</a:t>
            </a:r>
          </a:p>
        </p:txBody>
      </p:sp>
      <p:sp>
        <p:nvSpPr>
          <p:cNvPr id="81926" name="Rectangle 5"/>
          <p:cNvSpPr>
            <a:spLocks noGrp="1" noChangeArrowheads="1"/>
          </p:cNvSpPr>
          <p:nvPr>
            <p:ph type="title"/>
          </p:nvPr>
        </p:nvSpPr>
        <p:spPr>
          <a:xfrm>
            <a:off x="0" y="0"/>
            <a:ext cx="9042401" cy="762000"/>
          </a:xfrm>
        </p:spPr>
        <p:txBody>
          <a:bodyPr/>
          <a:lstStyle/>
          <a:p>
            <a:r>
              <a:rPr lang="en-US" smtClean="0"/>
              <a:t>Plot of Ionization Cross Section QE</a:t>
            </a:r>
            <a:r>
              <a:rPr lang="en-US" baseline="30000" smtClean="0"/>
              <a:t>2</a:t>
            </a:r>
            <a:r>
              <a:rPr lang="en-US" smtClean="0"/>
              <a:t> vs. Overvoltage</a:t>
            </a:r>
          </a:p>
        </p:txBody>
      </p:sp>
      <p:sp>
        <p:nvSpPr>
          <p:cNvPr id="81927" name="Text Box 6"/>
          <p:cNvSpPr txBox="1">
            <a:spLocks noChangeArrowheads="1"/>
          </p:cNvSpPr>
          <p:nvPr/>
        </p:nvSpPr>
        <p:spPr bwMode="auto">
          <a:xfrm>
            <a:off x="1524000" y="3505201"/>
            <a:ext cx="6604000" cy="101917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EPMA Rule:</a:t>
            </a:r>
            <a:br>
              <a:rPr lang="en-US" sz="2000" dirty="0">
                <a:solidFill>
                  <a:schemeClr val="bg1"/>
                </a:solidFill>
                <a:latin typeface="Times New Roman" pitchFamily="18" charset="0"/>
              </a:rPr>
            </a:br>
            <a:r>
              <a:rPr lang="en-US" sz="2000" dirty="0">
                <a:solidFill>
                  <a:schemeClr val="bg1"/>
                </a:solidFill>
                <a:latin typeface="Times New Roman" pitchFamily="18" charset="0"/>
              </a:rPr>
              <a:t>Avoid using overvoltage of less than 1.5 due to uncertainty in the accuracy of Q in this region.</a:t>
            </a:r>
          </a:p>
        </p:txBody>
      </p:sp>
      <p:sp>
        <p:nvSpPr>
          <p:cNvPr id="81928" name="Line 7"/>
          <p:cNvSpPr>
            <a:spLocks noChangeShapeType="1"/>
          </p:cNvSpPr>
          <p:nvPr/>
        </p:nvSpPr>
        <p:spPr bwMode="auto">
          <a:xfrm flipH="1" flipV="1">
            <a:off x="812801" y="3657601"/>
            <a:ext cx="744538" cy="304800"/>
          </a:xfrm>
          <a:prstGeom prst="line">
            <a:avLst/>
          </a:prstGeom>
          <a:noFill/>
          <a:ln w="38100">
            <a:solidFill>
              <a:schemeClr val="tx1"/>
            </a:solidFill>
            <a:round/>
            <a:headEnd type="none" w="sm" len="sm"/>
            <a:tailEnd type="triangle" w="med" len="med"/>
          </a:ln>
        </p:spPr>
        <p:txBody>
          <a:bodyPr lIns="91432" tIns="45716" rIns="91432" bIns="45716"/>
          <a:lstStyle/>
          <a:p>
            <a:endParaRPr lang="en-US"/>
          </a:p>
        </p:txBody>
      </p:sp>
      <p:sp>
        <p:nvSpPr>
          <p:cNvPr id="81929" name="Text Box 8"/>
          <p:cNvSpPr txBox="1">
            <a:spLocks noChangeArrowheads="1"/>
          </p:cNvSpPr>
          <p:nvPr/>
        </p:nvSpPr>
        <p:spPr bwMode="auto">
          <a:xfrm>
            <a:off x="4953000" y="990601"/>
            <a:ext cx="3429000" cy="1477319"/>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1800" dirty="0">
                <a:solidFill>
                  <a:schemeClr val="bg1"/>
                </a:solidFill>
                <a:latin typeface="Times New Roman" pitchFamily="18" charset="0"/>
              </a:rPr>
              <a:t>@ 20 </a:t>
            </a:r>
            <a:r>
              <a:rPr lang="en-US" sz="1800" dirty="0" err="1">
                <a:solidFill>
                  <a:schemeClr val="bg1"/>
                </a:solidFill>
                <a:latin typeface="Times New Roman" pitchFamily="18" charset="0"/>
              </a:rPr>
              <a:t>keV</a:t>
            </a:r>
            <a:r>
              <a:rPr lang="en-US" sz="1800" dirty="0">
                <a:solidFill>
                  <a:schemeClr val="bg1"/>
                </a:solidFill>
                <a:latin typeface="Times New Roman" pitchFamily="18" charset="0"/>
              </a:rPr>
              <a:t>:</a:t>
            </a:r>
          </a:p>
          <a:p>
            <a:r>
              <a:rPr lang="en-US" sz="1800" dirty="0">
                <a:solidFill>
                  <a:schemeClr val="bg1"/>
                </a:solidFill>
              </a:rPr>
              <a:t>C K</a:t>
            </a:r>
            <a:r>
              <a:rPr lang="en-US" sz="1800" dirty="0">
                <a:solidFill>
                  <a:schemeClr val="bg1"/>
                </a:solidFill>
                <a:latin typeface="Symbol" pitchFamily="18" charset="2"/>
              </a:rPr>
              <a:t>a</a:t>
            </a:r>
            <a:r>
              <a:rPr lang="en-US" sz="1800" dirty="0">
                <a:solidFill>
                  <a:schemeClr val="bg1"/>
                </a:solidFill>
              </a:rPr>
              <a:t>, U = 20 / .2838 = 70.5</a:t>
            </a:r>
            <a:br>
              <a:rPr lang="en-US" sz="1800" dirty="0">
                <a:solidFill>
                  <a:schemeClr val="bg1"/>
                </a:solidFill>
              </a:rPr>
            </a:br>
            <a:r>
              <a:rPr lang="en-US" sz="1800" dirty="0">
                <a:solidFill>
                  <a:schemeClr val="bg1"/>
                </a:solidFill>
              </a:rPr>
              <a:t>Si K</a:t>
            </a:r>
            <a:r>
              <a:rPr lang="en-US" sz="1800" dirty="0">
                <a:solidFill>
                  <a:schemeClr val="bg1"/>
                </a:solidFill>
                <a:latin typeface="Symbol" pitchFamily="18" charset="2"/>
              </a:rPr>
              <a:t>a</a:t>
            </a:r>
            <a:r>
              <a:rPr lang="en-US" sz="1800" dirty="0">
                <a:solidFill>
                  <a:schemeClr val="bg1"/>
                </a:solidFill>
              </a:rPr>
              <a:t>, U = 20 / 1.838 = 10.9</a:t>
            </a:r>
            <a:br>
              <a:rPr lang="en-US" sz="1800" dirty="0">
                <a:solidFill>
                  <a:schemeClr val="bg1"/>
                </a:solidFill>
              </a:rPr>
            </a:br>
            <a:r>
              <a:rPr lang="en-US" sz="1800" dirty="0">
                <a:solidFill>
                  <a:schemeClr val="bg1"/>
                </a:solidFill>
              </a:rPr>
              <a:t>Ni K</a:t>
            </a:r>
            <a:r>
              <a:rPr lang="en-US" sz="1800" dirty="0">
                <a:solidFill>
                  <a:schemeClr val="bg1"/>
                </a:solidFill>
                <a:latin typeface="Symbol" pitchFamily="18" charset="2"/>
              </a:rPr>
              <a:t>a</a:t>
            </a:r>
            <a:r>
              <a:rPr lang="en-US" sz="1800" dirty="0">
                <a:solidFill>
                  <a:schemeClr val="bg1"/>
                </a:solidFill>
              </a:rPr>
              <a:t>, U = 20 / 8.332 = 2.4</a:t>
            </a:r>
            <a:br>
              <a:rPr lang="en-US" sz="1800" dirty="0">
                <a:solidFill>
                  <a:schemeClr val="bg1"/>
                </a:solidFill>
              </a:rPr>
            </a:br>
            <a:r>
              <a:rPr lang="en-US" sz="1800" dirty="0">
                <a:solidFill>
                  <a:schemeClr val="bg1"/>
                </a:solidFill>
              </a:rPr>
              <a:t>Au L</a:t>
            </a:r>
            <a:r>
              <a:rPr lang="en-US" sz="1800" dirty="0">
                <a:solidFill>
                  <a:schemeClr val="bg1"/>
                </a:solidFill>
                <a:latin typeface="Symbol" pitchFamily="18" charset="2"/>
              </a:rPr>
              <a:t>a</a:t>
            </a:r>
            <a:r>
              <a:rPr lang="en-US" sz="1800" dirty="0">
                <a:solidFill>
                  <a:schemeClr val="bg1"/>
                </a:solidFill>
              </a:rPr>
              <a:t>, U = 20 / 11.918 = 1.67</a:t>
            </a:r>
            <a:endParaRPr lang="en-US" sz="1800" dirty="0">
              <a:solidFill>
                <a:schemeClr val="bg1"/>
              </a:solidFill>
              <a:latin typeface="Times New Roman" pitchFamily="18" charset="0"/>
            </a:endParaRPr>
          </a:p>
        </p:txBody>
      </p:sp>
      <p:sp>
        <p:nvSpPr>
          <p:cNvPr id="81930" name="Text Box 9"/>
          <p:cNvSpPr txBox="1">
            <a:spLocks noChangeArrowheads="1"/>
          </p:cNvSpPr>
          <p:nvPr/>
        </p:nvSpPr>
        <p:spPr bwMode="auto">
          <a:xfrm>
            <a:off x="1600200" y="5029200"/>
            <a:ext cx="4343400" cy="40159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Q is zero at U = 1 where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o</a:t>
            </a:r>
            <a:r>
              <a:rPr lang="en-US" sz="2000" dirty="0">
                <a:solidFill>
                  <a:schemeClr val="bg1"/>
                </a:solidFill>
                <a:latin typeface="Times New Roman" pitchFamily="18" charset="0"/>
              </a:rPr>
              <a:t> = </a:t>
            </a:r>
            <a:r>
              <a:rPr lang="en-US" sz="2000" dirty="0" err="1">
                <a:solidFill>
                  <a:schemeClr val="bg1"/>
                </a:solidFill>
                <a:latin typeface="Times New Roman" pitchFamily="18" charset="0"/>
              </a:rPr>
              <a:t>E</a:t>
            </a:r>
            <a:r>
              <a:rPr lang="en-US" sz="2000" baseline="-25000" dirty="0" err="1">
                <a:solidFill>
                  <a:schemeClr val="bg1"/>
                </a:solidFill>
                <a:latin typeface="Times New Roman" pitchFamily="18" charset="0"/>
              </a:rPr>
              <a:t>c</a:t>
            </a:r>
            <a:endParaRPr lang="en-US" sz="2000" baseline="-25000" dirty="0">
              <a:solidFill>
                <a:schemeClr val="bg1"/>
              </a:solidFill>
              <a:latin typeface="Times New Roman" pitchFamily="18" charset="0"/>
            </a:endParaRPr>
          </a:p>
        </p:txBody>
      </p:sp>
      <p:sp>
        <p:nvSpPr>
          <p:cNvPr id="81931" name="Line 10"/>
          <p:cNvSpPr>
            <a:spLocks noChangeShapeType="1"/>
          </p:cNvSpPr>
          <p:nvPr/>
        </p:nvSpPr>
        <p:spPr bwMode="auto">
          <a:xfrm flipH="1">
            <a:off x="762001" y="5334000"/>
            <a:ext cx="820738" cy="228600"/>
          </a:xfrm>
          <a:prstGeom prst="line">
            <a:avLst/>
          </a:prstGeom>
          <a:noFill/>
          <a:ln w="38100">
            <a:solidFill>
              <a:schemeClr val="tx1"/>
            </a:solidFill>
            <a:round/>
            <a:headEnd type="none" w="sm" len="sm"/>
            <a:tailEnd type="triangle" w="med" len="med"/>
          </a:ln>
        </p:spPr>
        <p:txBody>
          <a:bodyPr lIns="91432" tIns="45716" rIns="91432" bIns="45716"/>
          <a:lstStyle/>
          <a:p>
            <a:endParaRPr lang="en-US"/>
          </a:p>
        </p:txBody>
      </p:sp>
      <p:sp>
        <p:nvSpPr>
          <p:cNvPr id="81932" name="Rectangle 2"/>
          <p:cNvSpPr>
            <a:spLocks noChangeArrowheads="1"/>
          </p:cNvSpPr>
          <p:nvPr/>
        </p:nvSpPr>
        <p:spPr bwMode="auto">
          <a:xfrm>
            <a:off x="3429001" y="6019800"/>
            <a:ext cx="1770563" cy="399027"/>
          </a:xfrm>
          <a:prstGeom prst="rect">
            <a:avLst/>
          </a:prstGeom>
          <a:solidFill>
            <a:srgbClr val="FFFFFF"/>
          </a:solidFill>
          <a:ln w="25400">
            <a:noFill/>
            <a:miter lim="800000"/>
            <a:headEnd/>
            <a:tailEnd/>
          </a:ln>
        </p:spPr>
        <p:txBody>
          <a:bodyPr wrap="none" lIns="90480" tIns="44447" rIns="90480" bIns="44447">
            <a:spAutoFit/>
          </a:bodyPr>
          <a:lstStyle/>
          <a:p>
            <a:r>
              <a:rPr lang="en-US" sz="2000" dirty="0">
                <a:solidFill>
                  <a:schemeClr val="bg1"/>
                </a:solidFill>
                <a:latin typeface="Times New Roman" pitchFamily="18" charset="0"/>
              </a:rPr>
              <a:t>Overvoltage, U</a:t>
            </a:r>
          </a:p>
        </p:txBody>
      </p:sp>
      <p:sp>
        <p:nvSpPr>
          <p:cNvPr id="81933" name="AutoShape 11"/>
          <p:cNvSpPr>
            <a:spLocks/>
          </p:cNvSpPr>
          <p:nvPr/>
        </p:nvSpPr>
        <p:spPr bwMode="auto">
          <a:xfrm rot="17572334">
            <a:off x="2551114" y="649289"/>
            <a:ext cx="457200" cy="3200400"/>
          </a:xfrm>
          <a:prstGeom prst="leftBrace">
            <a:avLst>
              <a:gd name="adj1" fmla="val 58333"/>
              <a:gd name="adj2" fmla="val 50000"/>
            </a:avLst>
          </a:prstGeom>
          <a:noFill/>
          <a:ln w="25400">
            <a:solidFill>
              <a:schemeClr val="tx1"/>
            </a:solidFill>
            <a:round/>
            <a:headEnd type="none" w="sm" len="sm"/>
            <a:tailEnd type="none" w="sm" len="sm"/>
          </a:ln>
        </p:spPr>
        <p:txBody>
          <a:bodyPr wrap="none" lIns="91432" tIns="45716" rIns="91432" bIns="45716" anchor="ctr"/>
          <a:lstStyle/>
          <a:p>
            <a:endParaRPr lang="en-US"/>
          </a:p>
        </p:txBody>
      </p:sp>
      <p:sp>
        <p:nvSpPr>
          <p:cNvPr id="81934" name="Text Box 12"/>
          <p:cNvSpPr txBox="1">
            <a:spLocks noChangeArrowheads="1"/>
          </p:cNvSpPr>
          <p:nvPr/>
        </p:nvSpPr>
        <p:spPr bwMode="auto">
          <a:xfrm>
            <a:off x="1295400" y="2667000"/>
            <a:ext cx="2438400" cy="40957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U range 2-10 typical</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2"/>
          <p:cNvSpPr>
            <a:spLocks noGrp="1"/>
          </p:cNvSpPr>
          <p:nvPr>
            <p:ph type="ftr" sz="quarter" idx="10"/>
          </p:nvPr>
        </p:nvSpPr>
        <p:spPr/>
        <p:txBody>
          <a:bodyPr/>
          <a:lstStyle/>
          <a:p>
            <a:r>
              <a:rPr lang="en-US" smtClean="0"/>
              <a:t>Carpenter EPMA Overview 2013</a:t>
            </a:r>
            <a:endParaRPr lang="en-US"/>
          </a:p>
        </p:txBody>
      </p:sp>
      <p:sp>
        <p:nvSpPr>
          <p:cNvPr id="38915" name="Slide Number Placeholder 3"/>
          <p:cNvSpPr>
            <a:spLocks noGrp="1"/>
          </p:cNvSpPr>
          <p:nvPr>
            <p:ph type="sldNum" sz="quarter" idx="11"/>
          </p:nvPr>
        </p:nvSpPr>
        <p:spPr/>
        <p:txBody>
          <a:bodyPr/>
          <a:lstStyle/>
          <a:p>
            <a:fld id="{9F8B1FB4-21DF-4312-AACB-D56E7555782A}" type="slidenum">
              <a:rPr lang="en-US"/>
              <a:pPr/>
              <a:t>6</a:t>
            </a:fld>
            <a:endParaRPr lang="en-US"/>
          </a:p>
        </p:txBody>
      </p:sp>
      <p:sp>
        <p:nvSpPr>
          <p:cNvPr id="38916" name="Rectangle 4"/>
          <p:cNvSpPr>
            <a:spLocks noGrp="1" noChangeArrowheads="1"/>
          </p:cNvSpPr>
          <p:nvPr>
            <p:ph type="title"/>
          </p:nvPr>
        </p:nvSpPr>
        <p:spPr/>
        <p:txBody>
          <a:bodyPr/>
          <a:lstStyle/>
          <a:p>
            <a:r>
              <a:rPr lang="en-US" smtClean="0"/>
              <a:t>Microprobe Column Cross-section</a:t>
            </a:r>
          </a:p>
        </p:txBody>
      </p:sp>
      <p:pic>
        <p:nvPicPr>
          <p:cNvPr id="38917" name="Picture 6"/>
          <p:cNvPicPr>
            <a:picLocks noChangeAspect="1" noChangeArrowheads="1"/>
          </p:cNvPicPr>
          <p:nvPr/>
        </p:nvPicPr>
        <p:blipFill>
          <a:blip r:embed="rId2" cstate="print"/>
          <a:srcRect/>
          <a:stretch>
            <a:fillRect/>
          </a:stretch>
        </p:blipFill>
        <p:spPr bwMode="auto">
          <a:xfrm>
            <a:off x="4724400" y="1143000"/>
            <a:ext cx="3776663" cy="5105400"/>
          </a:xfrm>
          <a:prstGeom prst="rect">
            <a:avLst/>
          </a:prstGeom>
          <a:noFill/>
          <a:ln w="12700">
            <a:noFill/>
            <a:miter lim="800000"/>
            <a:headEnd type="none" w="sm" len="sm"/>
            <a:tailEnd type="none" w="sm" len="sm"/>
          </a:ln>
        </p:spPr>
      </p:pic>
      <p:sp>
        <p:nvSpPr>
          <p:cNvPr id="38918" name="Rectangle 7"/>
          <p:cNvSpPr>
            <a:spLocks noChangeArrowheads="1"/>
          </p:cNvSpPr>
          <p:nvPr/>
        </p:nvSpPr>
        <p:spPr bwMode="auto">
          <a:xfrm>
            <a:off x="762000" y="914401"/>
            <a:ext cx="3733800" cy="685800"/>
          </a:xfrm>
          <a:prstGeom prst="rect">
            <a:avLst/>
          </a:prstGeom>
          <a:solidFill>
            <a:srgbClr val="FFFFFF"/>
          </a:solidFill>
          <a:ln w="12700">
            <a:solidFill>
              <a:schemeClr val="tx1"/>
            </a:solidFill>
            <a:miter lim="800000"/>
            <a:headEnd type="none" w="sm" len="sm"/>
            <a:tailEnd type="none" w="sm" len="sm"/>
          </a:ln>
        </p:spPr>
        <p:txBody>
          <a:bodyPr wrap="none" lIns="91432" tIns="45716" rIns="91432" bIns="45716" anchor="ctr"/>
          <a:lstStyle/>
          <a:p>
            <a:endParaRPr lang="en-US"/>
          </a:p>
        </p:txBody>
      </p:sp>
      <p:pic>
        <p:nvPicPr>
          <p:cNvPr id="38919" name="Picture 8"/>
          <p:cNvPicPr>
            <a:picLocks noChangeAspect="1" noChangeArrowheads="1"/>
          </p:cNvPicPr>
          <p:nvPr/>
        </p:nvPicPr>
        <p:blipFill>
          <a:blip r:embed="rId3" cstate="print"/>
          <a:srcRect/>
          <a:stretch>
            <a:fillRect/>
          </a:stretch>
        </p:blipFill>
        <p:spPr bwMode="auto">
          <a:xfrm>
            <a:off x="685801" y="990600"/>
            <a:ext cx="3552825" cy="5334000"/>
          </a:xfrm>
          <a:prstGeom prst="rect">
            <a:avLst/>
          </a:prstGeom>
          <a:noFill/>
          <a:ln w="12700">
            <a:noFill/>
            <a:miter lim="800000"/>
            <a:headEnd type="none" w="sm" len="sm"/>
            <a:tailEnd type="none" w="sm" len="sm"/>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Footer Placeholder 3"/>
          <p:cNvSpPr>
            <a:spLocks noGrp="1"/>
          </p:cNvSpPr>
          <p:nvPr>
            <p:ph type="ftr" sz="quarter" idx="10"/>
          </p:nvPr>
        </p:nvSpPr>
        <p:spPr/>
        <p:txBody>
          <a:bodyPr/>
          <a:lstStyle/>
          <a:p>
            <a:r>
              <a:rPr lang="en-US" smtClean="0"/>
              <a:t>Carpenter EPMA Overview 2013</a:t>
            </a:r>
            <a:endParaRPr lang="en-US"/>
          </a:p>
        </p:txBody>
      </p:sp>
      <p:sp>
        <p:nvSpPr>
          <p:cNvPr id="82947" name="Slide Number Placeholder 4"/>
          <p:cNvSpPr>
            <a:spLocks noGrp="1"/>
          </p:cNvSpPr>
          <p:nvPr>
            <p:ph type="sldNum" sz="quarter" idx="11"/>
          </p:nvPr>
        </p:nvSpPr>
        <p:spPr/>
        <p:txBody>
          <a:bodyPr/>
          <a:lstStyle/>
          <a:p>
            <a:fld id="{77C8BF11-BB67-4D21-BD92-EB9D8A299777}" type="slidenum">
              <a:rPr lang="en-US"/>
              <a:pPr/>
              <a:t>60</a:t>
            </a:fld>
            <a:endParaRPr lang="en-US"/>
          </a:p>
        </p:txBody>
      </p:sp>
      <p:sp>
        <p:nvSpPr>
          <p:cNvPr id="82948" name="Rectangle 2"/>
          <p:cNvSpPr>
            <a:spLocks noGrp="1" noChangeArrowheads="1"/>
          </p:cNvSpPr>
          <p:nvPr>
            <p:ph type="title"/>
          </p:nvPr>
        </p:nvSpPr>
        <p:spPr>
          <a:xfrm>
            <a:off x="609600" y="1"/>
            <a:ext cx="7713663" cy="800100"/>
          </a:xfrm>
          <a:noFill/>
        </p:spPr>
        <p:txBody>
          <a:bodyPr lIns="90480" tIns="44447" rIns="90480" bIns="44447" anchor="ctr"/>
          <a:lstStyle/>
          <a:p>
            <a:r>
              <a:rPr lang="en-US" smtClean="0"/>
              <a:t>Cross Section for Inner Shell Ionization</a:t>
            </a:r>
          </a:p>
        </p:txBody>
      </p:sp>
      <p:pic>
        <p:nvPicPr>
          <p:cNvPr id="82949" name="Picture 3"/>
          <p:cNvPicPr>
            <a:picLocks noChangeArrowheads="1"/>
          </p:cNvPicPr>
          <p:nvPr/>
        </p:nvPicPr>
        <p:blipFill>
          <a:blip r:embed="rId2" cstate="print"/>
          <a:srcRect/>
          <a:stretch>
            <a:fillRect/>
          </a:stretch>
        </p:blipFill>
        <p:spPr bwMode="auto">
          <a:xfrm>
            <a:off x="1143000" y="765175"/>
            <a:ext cx="6781800" cy="5334000"/>
          </a:xfrm>
          <a:prstGeom prst="rect">
            <a:avLst/>
          </a:prstGeom>
          <a:noFill/>
          <a:ln w="25400">
            <a:noFill/>
            <a:miter lim="800000"/>
            <a:headEnd/>
            <a:tailEnd/>
          </a:ln>
        </p:spPr>
      </p:pic>
      <p:sp useBgFill="1">
        <p:nvSpPr>
          <p:cNvPr id="82950" name="Rectangle 4"/>
          <p:cNvSpPr>
            <a:spLocks noChangeArrowheads="1"/>
          </p:cNvSpPr>
          <p:nvPr/>
        </p:nvSpPr>
        <p:spPr bwMode="auto">
          <a:xfrm>
            <a:off x="1066800" y="6175375"/>
            <a:ext cx="7189354" cy="464140"/>
          </a:xfrm>
          <a:prstGeom prst="rect">
            <a:avLst/>
          </a:prstGeom>
          <a:ln w="50800">
            <a:noFill/>
            <a:miter lim="800000"/>
            <a:headEnd/>
            <a:tailEnd/>
          </a:ln>
        </p:spPr>
        <p:txBody>
          <a:bodyPr wrap="none" lIns="90480" tIns="44447" rIns="90480" bIns="44447">
            <a:spAutoFit/>
          </a:bodyPr>
          <a:lstStyle/>
          <a:p>
            <a:r>
              <a:rPr lang="en-US">
                <a:solidFill>
                  <a:schemeClr val="bg1"/>
                </a:solidFill>
              </a:rPr>
              <a:t>Powell, C.J., Rev. Mod. Phys. 48 (1976) 33; (1996)</a:t>
            </a:r>
          </a:p>
        </p:txBody>
      </p:sp>
      <p:sp>
        <p:nvSpPr>
          <p:cNvPr id="82951" name="Text Box 5"/>
          <p:cNvSpPr txBox="1">
            <a:spLocks noChangeArrowheads="1"/>
          </p:cNvSpPr>
          <p:nvPr/>
        </p:nvSpPr>
        <p:spPr bwMode="auto">
          <a:xfrm>
            <a:off x="3962401" y="4117976"/>
            <a:ext cx="4876800" cy="835025"/>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a:solidFill>
                  <a:schemeClr val="bg1"/>
                </a:solidFill>
                <a:latin typeface="Times New Roman" pitchFamily="18" charset="0"/>
              </a:rPr>
              <a:t>Note the large disagreement between algorithms for Q at low U</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Footer Placeholder 2"/>
          <p:cNvSpPr>
            <a:spLocks noGrp="1"/>
          </p:cNvSpPr>
          <p:nvPr>
            <p:ph type="ftr" sz="quarter" idx="10"/>
          </p:nvPr>
        </p:nvSpPr>
        <p:spPr/>
        <p:txBody>
          <a:bodyPr/>
          <a:lstStyle/>
          <a:p>
            <a:r>
              <a:rPr lang="en-US" smtClean="0"/>
              <a:t>Carpenter EPMA Overview 2013</a:t>
            </a:r>
            <a:endParaRPr lang="en-US"/>
          </a:p>
        </p:txBody>
      </p:sp>
      <p:sp>
        <p:nvSpPr>
          <p:cNvPr id="83971" name="Slide Number Placeholder 3"/>
          <p:cNvSpPr>
            <a:spLocks noGrp="1"/>
          </p:cNvSpPr>
          <p:nvPr>
            <p:ph type="sldNum" sz="quarter" idx="11"/>
          </p:nvPr>
        </p:nvSpPr>
        <p:spPr/>
        <p:txBody>
          <a:bodyPr/>
          <a:lstStyle/>
          <a:p>
            <a:fld id="{FFBF01A9-9915-4BDF-9F71-A165691BCAA7}" type="slidenum">
              <a:rPr lang="en-US"/>
              <a:pPr/>
              <a:t>61</a:t>
            </a:fld>
            <a:endParaRPr lang="en-US"/>
          </a:p>
        </p:txBody>
      </p:sp>
      <p:pic>
        <p:nvPicPr>
          <p:cNvPr id="83972" name="Picture 2"/>
          <p:cNvPicPr>
            <a:picLocks noChangeArrowheads="1"/>
          </p:cNvPicPr>
          <p:nvPr/>
        </p:nvPicPr>
        <p:blipFill>
          <a:blip r:embed="rId2" cstate="print"/>
          <a:srcRect/>
          <a:stretch>
            <a:fillRect/>
          </a:stretch>
        </p:blipFill>
        <p:spPr bwMode="auto">
          <a:xfrm>
            <a:off x="1219200" y="762000"/>
            <a:ext cx="7326313" cy="5753100"/>
          </a:xfrm>
          <a:prstGeom prst="rect">
            <a:avLst/>
          </a:prstGeom>
          <a:noFill/>
          <a:ln w="25400">
            <a:solidFill>
              <a:schemeClr val="accent2"/>
            </a:solidFill>
            <a:miter lim="800000"/>
            <a:headEnd/>
            <a:tailEnd/>
          </a:ln>
        </p:spPr>
      </p:pic>
      <p:sp>
        <p:nvSpPr>
          <p:cNvPr id="83973" name="Rectangle 3"/>
          <p:cNvSpPr>
            <a:spLocks noChangeArrowheads="1"/>
          </p:cNvSpPr>
          <p:nvPr/>
        </p:nvSpPr>
        <p:spPr bwMode="auto">
          <a:xfrm>
            <a:off x="457200" y="1576388"/>
            <a:ext cx="5334000" cy="1359434"/>
          </a:xfrm>
          <a:prstGeom prst="rect">
            <a:avLst/>
          </a:prstGeom>
          <a:solidFill>
            <a:schemeClr val="tx1"/>
          </a:solidFill>
          <a:ln w="12700">
            <a:solidFill>
              <a:schemeClr val="accent2"/>
            </a:solidFill>
            <a:miter lim="800000"/>
            <a:headEnd/>
            <a:tailEnd/>
          </a:ln>
        </p:spPr>
        <p:txBody>
          <a:bodyPr lIns="90480" tIns="44447" rIns="90480" bIns="44447">
            <a:spAutoFit/>
          </a:bodyPr>
          <a:lstStyle/>
          <a:p>
            <a:r>
              <a:rPr lang="en-US" sz="3200" b="1" dirty="0">
                <a:solidFill>
                  <a:schemeClr val="bg1"/>
                </a:solidFill>
                <a:latin typeface="Times New Roman" pitchFamily="18" charset="0"/>
              </a:rPr>
              <a:t>I</a:t>
            </a:r>
            <a:r>
              <a:rPr lang="en-US" sz="3200" b="1" baseline="-25000" dirty="0">
                <a:solidFill>
                  <a:schemeClr val="bg1"/>
                </a:solidFill>
                <a:latin typeface="Times New Roman" pitchFamily="18" charset="0"/>
              </a:rPr>
              <a:t>x</a:t>
            </a:r>
            <a:r>
              <a:rPr lang="en-US" sz="3200" b="1" dirty="0">
                <a:solidFill>
                  <a:schemeClr val="bg1"/>
                </a:solidFill>
                <a:latin typeface="Times New Roman" pitchFamily="18" charset="0"/>
              </a:rPr>
              <a:t> ~ Q </a:t>
            </a:r>
            <a:r>
              <a:rPr lang="en-US" sz="3200" b="1" baseline="-25000" dirty="0">
                <a:solidFill>
                  <a:schemeClr val="bg1"/>
                </a:solidFill>
                <a:latin typeface="Times New Roman" pitchFamily="18" charset="0"/>
              </a:rPr>
              <a:t>*</a:t>
            </a:r>
            <a:r>
              <a:rPr lang="en-US" sz="3200" b="1" dirty="0">
                <a:solidFill>
                  <a:schemeClr val="bg1"/>
                </a:solidFill>
              </a:rPr>
              <a:t> </a:t>
            </a:r>
            <a:r>
              <a:rPr lang="en-US" sz="3200" b="1" dirty="0">
                <a:solidFill>
                  <a:schemeClr val="bg1"/>
                </a:solidFill>
                <a:latin typeface="Symbol" pitchFamily="18" charset="2"/>
              </a:rPr>
              <a:t>w</a:t>
            </a:r>
          </a:p>
          <a:p>
            <a:r>
              <a:rPr lang="en-US" dirty="0">
                <a:solidFill>
                  <a:schemeClr val="bg1"/>
                </a:solidFill>
                <a:latin typeface="Times New Roman" pitchFamily="18" charset="0"/>
              </a:rPr>
              <a:t>Generated x-ray intensity is proportional to the product of Q and </a:t>
            </a:r>
            <a:r>
              <a:rPr lang="en-US" dirty="0">
                <a:solidFill>
                  <a:schemeClr val="bg1"/>
                </a:solidFill>
                <a:latin typeface="Symbol" pitchFamily="18" charset="2"/>
              </a:rPr>
              <a:t>w</a:t>
            </a:r>
          </a:p>
        </p:txBody>
      </p:sp>
      <p:sp>
        <p:nvSpPr>
          <p:cNvPr id="83974" name="Rectangle 4"/>
          <p:cNvSpPr>
            <a:spLocks noGrp="1" noChangeArrowheads="1"/>
          </p:cNvSpPr>
          <p:nvPr>
            <p:ph type="title"/>
          </p:nvPr>
        </p:nvSpPr>
        <p:spPr>
          <a:xfrm>
            <a:off x="547688" y="179389"/>
            <a:ext cx="8210550" cy="358775"/>
          </a:xfrm>
        </p:spPr>
        <p:txBody>
          <a:bodyPr/>
          <a:lstStyle/>
          <a:p>
            <a:r>
              <a:rPr lang="en-US" smtClean="0"/>
              <a:t>K Shell Fluorescence Yield</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Footer Placeholder 3"/>
          <p:cNvSpPr>
            <a:spLocks noGrp="1"/>
          </p:cNvSpPr>
          <p:nvPr>
            <p:ph type="ftr" sz="quarter" idx="10"/>
          </p:nvPr>
        </p:nvSpPr>
        <p:spPr/>
        <p:txBody>
          <a:bodyPr/>
          <a:lstStyle/>
          <a:p>
            <a:r>
              <a:rPr lang="en-US" smtClean="0"/>
              <a:t>Carpenter EPMA Overview 2013</a:t>
            </a:r>
            <a:endParaRPr lang="en-US"/>
          </a:p>
        </p:txBody>
      </p:sp>
      <p:sp>
        <p:nvSpPr>
          <p:cNvPr id="84995" name="Slide Number Placeholder 4"/>
          <p:cNvSpPr>
            <a:spLocks noGrp="1"/>
          </p:cNvSpPr>
          <p:nvPr>
            <p:ph type="sldNum" sz="quarter" idx="11"/>
          </p:nvPr>
        </p:nvSpPr>
        <p:spPr/>
        <p:txBody>
          <a:bodyPr/>
          <a:lstStyle/>
          <a:p>
            <a:fld id="{CB600B76-B360-4551-8DAD-455F01759247}" type="slidenum">
              <a:rPr lang="en-US"/>
              <a:pPr/>
              <a:t>62</a:t>
            </a:fld>
            <a:endParaRPr lang="en-US"/>
          </a:p>
        </p:txBody>
      </p:sp>
      <p:sp>
        <p:nvSpPr>
          <p:cNvPr id="84996" name="Rectangle 2"/>
          <p:cNvSpPr>
            <a:spLocks noGrp="1" noChangeArrowheads="1"/>
          </p:cNvSpPr>
          <p:nvPr>
            <p:ph type="title"/>
          </p:nvPr>
        </p:nvSpPr>
        <p:spPr>
          <a:xfrm>
            <a:off x="227014" y="90488"/>
            <a:ext cx="8610599" cy="476250"/>
          </a:xfrm>
        </p:spPr>
        <p:txBody>
          <a:bodyPr/>
          <a:lstStyle/>
          <a:p>
            <a:r>
              <a:rPr lang="en-US" smtClean="0"/>
              <a:t>Continuum (Bremsstrahlung) X-rays</a:t>
            </a:r>
          </a:p>
        </p:txBody>
      </p:sp>
      <p:sp>
        <p:nvSpPr>
          <p:cNvPr id="84997" name="Rectangle 3"/>
          <p:cNvSpPr>
            <a:spLocks noGrp="1" noChangeArrowheads="1"/>
          </p:cNvSpPr>
          <p:nvPr>
            <p:ph type="body" idx="1"/>
          </p:nvPr>
        </p:nvSpPr>
        <p:spPr>
          <a:xfrm>
            <a:off x="709613" y="1373188"/>
            <a:ext cx="7772400" cy="4152900"/>
          </a:xfrm>
        </p:spPr>
        <p:txBody>
          <a:bodyPr/>
          <a:lstStyle/>
          <a:p>
            <a:pPr>
              <a:lnSpc>
                <a:spcPct val="90000"/>
              </a:lnSpc>
            </a:pPr>
            <a:r>
              <a:rPr lang="en-US" sz="2000" dirty="0" err="1" smtClean="0"/>
              <a:t>Bremsstrahlung</a:t>
            </a:r>
            <a:r>
              <a:rPr lang="en-US" sz="2000" dirty="0" smtClean="0"/>
              <a:t> means “braking radiation”.</a:t>
            </a:r>
          </a:p>
          <a:p>
            <a:pPr>
              <a:lnSpc>
                <a:spcPct val="90000"/>
              </a:lnSpc>
            </a:pPr>
            <a:r>
              <a:rPr lang="en-US" sz="2000" dirty="0" smtClean="0"/>
              <a:t>Primary beam electrons are decelerated by the repulsive electric field of electrons surrounding an atom.</a:t>
            </a:r>
          </a:p>
          <a:p>
            <a:pPr>
              <a:lnSpc>
                <a:spcPct val="90000"/>
              </a:lnSpc>
            </a:pPr>
            <a:r>
              <a:rPr lang="en-US" sz="2000" dirty="0" smtClean="0"/>
              <a:t>X-rays are emitted during this deceleration.  The energy of a given x-ray depends on the degree of slowing down and is continuous in this respect.</a:t>
            </a:r>
          </a:p>
          <a:p>
            <a:pPr>
              <a:lnSpc>
                <a:spcPct val="90000"/>
              </a:lnSpc>
            </a:pPr>
            <a:r>
              <a:rPr lang="en-US" sz="2000" dirty="0" smtClean="0"/>
              <a:t>Continuum x-rays can be produced by any atom and are therefore not uniquely produced by a given element in the way that characteristic x-rays are.</a:t>
            </a:r>
          </a:p>
          <a:p>
            <a:pPr>
              <a:lnSpc>
                <a:spcPct val="90000"/>
              </a:lnSpc>
            </a:pPr>
            <a:r>
              <a:rPr lang="en-US" sz="2000" dirty="0" smtClean="0"/>
              <a:t>Continuum x-rays range in energy from essentially zero up to the nominal beam energy.</a:t>
            </a:r>
          </a:p>
          <a:p>
            <a:pPr>
              <a:lnSpc>
                <a:spcPct val="90000"/>
              </a:lnSpc>
            </a:pPr>
            <a:r>
              <a:rPr lang="en-US" sz="2000" dirty="0" smtClean="0"/>
              <a:t>The high energy cutoff of the EDS spectrum is known as the “Duane-Hunt Limit”.</a:t>
            </a:r>
          </a:p>
          <a:p>
            <a:pPr>
              <a:lnSpc>
                <a:spcPct val="90000"/>
              </a:lnSpc>
            </a:pPr>
            <a:endParaRPr lang="en-US" sz="2000" dirty="0"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Footer Placeholder 3"/>
          <p:cNvSpPr>
            <a:spLocks noGrp="1"/>
          </p:cNvSpPr>
          <p:nvPr>
            <p:ph type="ftr" sz="quarter" idx="10"/>
          </p:nvPr>
        </p:nvSpPr>
        <p:spPr/>
        <p:txBody>
          <a:bodyPr/>
          <a:lstStyle/>
          <a:p>
            <a:r>
              <a:rPr lang="en-US" smtClean="0"/>
              <a:t>Carpenter EPMA Overview 2013</a:t>
            </a:r>
            <a:endParaRPr lang="en-US"/>
          </a:p>
        </p:txBody>
      </p:sp>
      <p:sp>
        <p:nvSpPr>
          <p:cNvPr id="86019" name="Slide Number Placeholder 4"/>
          <p:cNvSpPr>
            <a:spLocks noGrp="1"/>
          </p:cNvSpPr>
          <p:nvPr>
            <p:ph type="sldNum" sz="quarter" idx="11"/>
          </p:nvPr>
        </p:nvSpPr>
        <p:spPr/>
        <p:txBody>
          <a:bodyPr/>
          <a:lstStyle/>
          <a:p>
            <a:fld id="{8705A704-9343-44FF-9E15-C38335C57F8B}" type="slidenum">
              <a:rPr lang="en-US"/>
              <a:pPr/>
              <a:t>63</a:t>
            </a:fld>
            <a:endParaRPr lang="en-US"/>
          </a:p>
        </p:txBody>
      </p:sp>
      <p:sp>
        <p:nvSpPr>
          <p:cNvPr id="86020" name="Rectangle 2"/>
          <p:cNvSpPr>
            <a:spLocks noGrp="1" noChangeArrowheads="1"/>
          </p:cNvSpPr>
          <p:nvPr>
            <p:ph type="title"/>
          </p:nvPr>
        </p:nvSpPr>
        <p:spPr>
          <a:xfrm>
            <a:off x="227013" y="90488"/>
            <a:ext cx="8545512" cy="476250"/>
          </a:xfrm>
        </p:spPr>
        <p:txBody>
          <a:bodyPr/>
          <a:lstStyle/>
          <a:p>
            <a:r>
              <a:rPr lang="en-US" smtClean="0"/>
              <a:t>Continuum X-rays</a:t>
            </a:r>
          </a:p>
        </p:txBody>
      </p:sp>
      <p:sp>
        <p:nvSpPr>
          <p:cNvPr id="86021" name="Rectangle 3"/>
          <p:cNvSpPr>
            <a:spLocks noGrp="1" noChangeArrowheads="1"/>
          </p:cNvSpPr>
          <p:nvPr>
            <p:ph type="body" idx="1"/>
          </p:nvPr>
        </p:nvSpPr>
        <p:spPr>
          <a:xfrm>
            <a:off x="641351" y="1373188"/>
            <a:ext cx="7789862" cy="4800600"/>
          </a:xfrm>
        </p:spPr>
        <p:txBody>
          <a:bodyPr/>
          <a:lstStyle/>
          <a:p>
            <a:r>
              <a:rPr lang="en-US" sz="2000" dirty="0" smtClean="0"/>
              <a:t>Many different electron-specimen interactions can result in continuum x-ray emission.  A 15 </a:t>
            </a:r>
            <a:r>
              <a:rPr lang="en-US" sz="2000" dirty="0" err="1" smtClean="0"/>
              <a:t>KeV</a:t>
            </a:r>
            <a:r>
              <a:rPr lang="en-US" sz="2000" dirty="0" smtClean="0"/>
              <a:t> beam electron could:</a:t>
            </a:r>
            <a:br>
              <a:rPr lang="en-US" sz="2000" dirty="0" smtClean="0"/>
            </a:br>
            <a:r>
              <a:rPr lang="en-US" sz="2000" dirty="0" smtClean="0"/>
              <a:t>(1) Slow down to zero velocity and energy — in one step</a:t>
            </a:r>
            <a:br>
              <a:rPr lang="en-US" sz="2000" dirty="0" smtClean="0"/>
            </a:br>
            <a:r>
              <a:rPr lang="en-US" sz="2000" dirty="0" smtClean="0"/>
              <a:t>and emit a 15 </a:t>
            </a:r>
            <a:r>
              <a:rPr lang="en-US" sz="2000" dirty="0" err="1" smtClean="0"/>
              <a:t>keV</a:t>
            </a:r>
            <a:r>
              <a:rPr lang="en-US" sz="2000" dirty="0" smtClean="0"/>
              <a:t> continuum x-ray.</a:t>
            </a:r>
            <a:br>
              <a:rPr lang="en-US" sz="2000" dirty="0" smtClean="0"/>
            </a:br>
            <a:r>
              <a:rPr lang="en-US" sz="2000" dirty="0" smtClean="0"/>
              <a:t>(2) Generate a Cu K</a:t>
            </a:r>
            <a:r>
              <a:rPr lang="en-US" sz="2000" dirty="0" smtClean="0">
                <a:latin typeface="Symbol" pitchFamily="18" charset="2"/>
              </a:rPr>
              <a:t>a</a:t>
            </a:r>
            <a:r>
              <a:rPr lang="en-US" sz="2000" dirty="0" smtClean="0"/>
              <a:t> x-ray and a 6.02 </a:t>
            </a:r>
            <a:r>
              <a:rPr lang="en-US" sz="2000" dirty="0" err="1" smtClean="0"/>
              <a:t>keV</a:t>
            </a:r>
            <a:r>
              <a:rPr lang="en-US" sz="2000" dirty="0" smtClean="0"/>
              <a:t> continuum x-ray:</a:t>
            </a:r>
            <a:br>
              <a:rPr lang="en-US" sz="2000" dirty="0" smtClean="0"/>
            </a:br>
            <a:r>
              <a:rPr lang="en-US" sz="2000" dirty="0" smtClean="0"/>
              <a:t>(E = 15 </a:t>
            </a:r>
            <a:r>
              <a:rPr lang="en-US" sz="2000" dirty="0" err="1" smtClean="0"/>
              <a:t>keV</a:t>
            </a:r>
            <a:r>
              <a:rPr lang="en-US" sz="2000" dirty="0" smtClean="0"/>
              <a:t> – 8.98 </a:t>
            </a:r>
            <a:r>
              <a:rPr lang="en-US" sz="2000" dirty="0" err="1" smtClean="0"/>
              <a:t>keV</a:t>
            </a:r>
            <a:r>
              <a:rPr lang="en-US" sz="2000" dirty="0" smtClean="0"/>
              <a:t> = 6.02 </a:t>
            </a:r>
            <a:r>
              <a:rPr lang="en-US" sz="2000" dirty="0" err="1" smtClean="0"/>
              <a:t>keV</a:t>
            </a:r>
            <a:r>
              <a:rPr lang="en-US" sz="2000" dirty="0" smtClean="0"/>
              <a:t>).  And so on...</a:t>
            </a:r>
          </a:p>
          <a:p>
            <a:r>
              <a:rPr lang="en-US" sz="2000" dirty="0" smtClean="0"/>
              <a:t>Since any material can generate the full range of continuum x-ray energies, they are not diagnostic like characteristic x-rays.</a:t>
            </a:r>
          </a:p>
          <a:p>
            <a:r>
              <a:rPr lang="en-US" sz="2000" dirty="0" smtClean="0"/>
              <a:t>Higher background from high Z materials (Au vs. Si).</a:t>
            </a:r>
          </a:p>
          <a:p>
            <a:r>
              <a:rPr lang="en-US" sz="2000" dirty="0" smtClean="0"/>
              <a:t>The background or continuum must be subtracted from the peak intensity to perform quantitative analysis.</a:t>
            </a:r>
          </a:p>
          <a:p>
            <a:r>
              <a:rPr lang="en-US" sz="2000" dirty="0" smtClean="0"/>
              <a:t>In EDS spectra there may be a significant contribution of continuum beneath a peak.</a:t>
            </a:r>
          </a:p>
          <a:p>
            <a:endParaRPr lang="en-US" sz="2000" dirty="0" smtClean="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ooter Placeholder 2"/>
          <p:cNvSpPr>
            <a:spLocks noGrp="1"/>
          </p:cNvSpPr>
          <p:nvPr>
            <p:ph type="ftr" sz="quarter" idx="10"/>
          </p:nvPr>
        </p:nvSpPr>
        <p:spPr/>
        <p:txBody>
          <a:bodyPr/>
          <a:lstStyle/>
          <a:p>
            <a:r>
              <a:rPr lang="en-US" smtClean="0"/>
              <a:t>Carpenter EPMA Overview 2013</a:t>
            </a:r>
            <a:endParaRPr lang="en-US"/>
          </a:p>
        </p:txBody>
      </p:sp>
      <p:sp>
        <p:nvSpPr>
          <p:cNvPr id="87043" name="Slide Number Placeholder 3"/>
          <p:cNvSpPr>
            <a:spLocks noGrp="1"/>
          </p:cNvSpPr>
          <p:nvPr>
            <p:ph type="sldNum" sz="quarter" idx="11"/>
          </p:nvPr>
        </p:nvSpPr>
        <p:spPr/>
        <p:txBody>
          <a:bodyPr/>
          <a:lstStyle/>
          <a:p>
            <a:fld id="{60B2D691-9865-449C-A601-C57B78174CA0}" type="slidenum">
              <a:rPr lang="en-US"/>
              <a:pPr/>
              <a:t>64</a:t>
            </a:fld>
            <a:endParaRPr lang="en-US"/>
          </a:p>
        </p:txBody>
      </p:sp>
      <p:sp>
        <p:nvSpPr>
          <p:cNvPr id="87044" name="Rectangle 2"/>
          <p:cNvSpPr>
            <a:spLocks noGrp="1" noChangeArrowheads="1"/>
          </p:cNvSpPr>
          <p:nvPr>
            <p:ph type="title"/>
          </p:nvPr>
        </p:nvSpPr>
        <p:spPr>
          <a:xfrm>
            <a:off x="227014" y="90488"/>
            <a:ext cx="8610599" cy="476250"/>
          </a:xfrm>
        </p:spPr>
        <p:txBody>
          <a:bodyPr/>
          <a:lstStyle/>
          <a:p>
            <a:r>
              <a:rPr lang="en-US" smtClean="0"/>
              <a:t>Schematic Energy-Dispersive Spectrum</a:t>
            </a:r>
          </a:p>
        </p:txBody>
      </p:sp>
      <p:pic>
        <p:nvPicPr>
          <p:cNvPr id="87045" name="Picture 4"/>
          <p:cNvPicPr>
            <a:picLocks noChangeAspect="1" noChangeArrowheads="1"/>
          </p:cNvPicPr>
          <p:nvPr/>
        </p:nvPicPr>
        <p:blipFill>
          <a:blip r:embed="rId2" cstate="print"/>
          <a:srcRect/>
          <a:stretch>
            <a:fillRect/>
          </a:stretch>
        </p:blipFill>
        <p:spPr bwMode="auto">
          <a:xfrm>
            <a:off x="95251" y="2209801"/>
            <a:ext cx="7391400" cy="4313238"/>
          </a:xfrm>
          <a:prstGeom prst="rect">
            <a:avLst/>
          </a:prstGeom>
          <a:noFill/>
          <a:ln w="12700">
            <a:noFill/>
            <a:miter lim="800000"/>
            <a:headEnd type="none" w="sm" len="sm"/>
            <a:tailEnd type="none" w="sm" len="sm"/>
          </a:ln>
        </p:spPr>
      </p:pic>
      <p:sp>
        <p:nvSpPr>
          <p:cNvPr id="87046" name="Rectangle 5"/>
          <p:cNvSpPr>
            <a:spLocks noChangeArrowheads="1"/>
          </p:cNvSpPr>
          <p:nvPr/>
        </p:nvSpPr>
        <p:spPr bwMode="auto">
          <a:xfrm>
            <a:off x="5638801" y="3657601"/>
            <a:ext cx="2925466" cy="2167254"/>
          </a:xfrm>
          <a:prstGeom prst="rect">
            <a:avLst/>
          </a:prstGeom>
          <a:solidFill>
            <a:schemeClr val="tx1"/>
          </a:solidFill>
          <a:ln w="12700">
            <a:solidFill>
              <a:schemeClr val="accent2"/>
            </a:solidFill>
            <a:miter lim="800000"/>
            <a:headEnd/>
            <a:tailEnd/>
          </a:ln>
        </p:spPr>
        <p:txBody>
          <a:bodyPr wrap="none" lIns="90480" tIns="44447" rIns="90480" bIns="44447">
            <a:spAutoFit/>
          </a:bodyPr>
          <a:lstStyle/>
          <a:p>
            <a:pPr>
              <a:spcBef>
                <a:spcPct val="50000"/>
              </a:spcBef>
            </a:pPr>
            <a:r>
              <a:rPr lang="en-US" dirty="0">
                <a:solidFill>
                  <a:schemeClr val="bg1"/>
                </a:solidFill>
                <a:latin typeface="Times New Roman" pitchFamily="18" charset="0"/>
              </a:rPr>
              <a:t>X-ray </a:t>
            </a:r>
            <a:r>
              <a:rPr lang="en-US" dirty="0" err="1">
                <a:solidFill>
                  <a:schemeClr val="bg1"/>
                </a:solidFill>
                <a:latin typeface="Times New Roman" pitchFamily="18" charset="0"/>
              </a:rPr>
              <a:t>Bremsstrahlung</a:t>
            </a:r>
            <a:endParaRPr lang="en-US" dirty="0">
              <a:solidFill>
                <a:schemeClr val="bg1"/>
              </a:solidFill>
              <a:latin typeface="Times New Roman" pitchFamily="18" charset="0"/>
            </a:endParaRPr>
          </a:p>
          <a:p>
            <a:r>
              <a:rPr lang="en-US" dirty="0">
                <a:solidFill>
                  <a:schemeClr val="bg1"/>
                </a:solidFill>
                <a:latin typeface="Times New Roman" pitchFamily="18" charset="0"/>
              </a:rPr>
              <a:t>I</a:t>
            </a:r>
            <a:r>
              <a:rPr lang="en-US" baseline="-25000" dirty="0">
                <a:solidFill>
                  <a:schemeClr val="bg1"/>
                </a:solidFill>
                <a:latin typeface="Times New Roman" pitchFamily="18" charset="0"/>
              </a:rPr>
              <a:t>B</a:t>
            </a:r>
            <a:r>
              <a:rPr lang="en-US" dirty="0">
                <a:solidFill>
                  <a:schemeClr val="bg1"/>
                </a:solidFill>
                <a:latin typeface="Times New Roman" pitchFamily="18" charset="0"/>
              </a:rPr>
              <a:t> ~ Z </a:t>
            </a:r>
            <a:r>
              <a:rPr lang="en-US" dirty="0" err="1">
                <a:solidFill>
                  <a:schemeClr val="bg1"/>
                </a:solidFill>
                <a:latin typeface="Times New Roman" pitchFamily="18" charset="0"/>
              </a:rPr>
              <a:t>i</a:t>
            </a:r>
            <a:r>
              <a:rPr lang="en-US" baseline="-25000" dirty="0" err="1">
                <a:solidFill>
                  <a:schemeClr val="bg1"/>
                </a:solidFill>
                <a:latin typeface="Times New Roman" pitchFamily="18" charset="0"/>
              </a:rPr>
              <a:t>b</a:t>
            </a:r>
            <a:r>
              <a:rPr lang="en-US" dirty="0">
                <a:solidFill>
                  <a:schemeClr val="bg1"/>
                </a:solidFill>
                <a:latin typeface="Times New Roman" pitchFamily="18" charset="0"/>
              </a:rPr>
              <a:t> (E</a:t>
            </a:r>
            <a:r>
              <a:rPr lang="en-US" baseline="-25000" dirty="0">
                <a:solidFill>
                  <a:schemeClr val="bg1"/>
                </a:solidFill>
                <a:latin typeface="Times New Roman" pitchFamily="18" charset="0"/>
              </a:rPr>
              <a:t>0</a:t>
            </a:r>
            <a:r>
              <a:rPr lang="en-US" dirty="0">
                <a:solidFill>
                  <a:schemeClr val="bg1"/>
                </a:solidFill>
                <a:latin typeface="Times New Roman" pitchFamily="18" charset="0"/>
              </a:rPr>
              <a:t> - E</a:t>
            </a:r>
            <a:r>
              <a:rPr lang="en-US" baseline="-25000" dirty="0">
                <a:solidFill>
                  <a:schemeClr val="bg1"/>
                </a:solidFill>
                <a:latin typeface="Symbol" pitchFamily="18" charset="2"/>
              </a:rPr>
              <a:t></a:t>
            </a:r>
            <a:r>
              <a:rPr lang="en-US" dirty="0">
                <a:solidFill>
                  <a:schemeClr val="bg1"/>
                </a:solidFill>
                <a:latin typeface="Times New Roman" pitchFamily="18" charset="0"/>
              </a:rPr>
              <a:t>)/E</a:t>
            </a:r>
            <a:r>
              <a:rPr lang="en-US" baseline="-25000" dirty="0">
                <a:solidFill>
                  <a:schemeClr val="bg1"/>
                </a:solidFill>
                <a:latin typeface="Symbol" pitchFamily="18" charset="2"/>
              </a:rPr>
              <a:t></a:t>
            </a:r>
          </a:p>
          <a:p>
            <a:endParaRPr lang="en-US" baseline="-25000" dirty="0">
              <a:solidFill>
                <a:schemeClr val="bg1"/>
              </a:solidFill>
              <a:latin typeface="Symbol" pitchFamily="18" charset="2"/>
            </a:endParaRPr>
          </a:p>
          <a:p>
            <a:r>
              <a:rPr lang="en-US" sz="1800" dirty="0">
                <a:solidFill>
                  <a:schemeClr val="bg1"/>
                </a:solidFill>
                <a:latin typeface="Times New Roman" pitchFamily="18" charset="0"/>
              </a:rPr>
              <a:t>Z  = atomic number</a:t>
            </a:r>
          </a:p>
          <a:p>
            <a:r>
              <a:rPr lang="en-US" sz="1800" dirty="0" err="1">
                <a:solidFill>
                  <a:schemeClr val="bg1"/>
                </a:solidFill>
                <a:latin typeface="Times New Roman" pitchFamily="18" charset="0"/>
              </a:rPr>
              <a:t>i</a:t>
            </a:r>
            <a:r>
              <a:rPr lang="en-US" sz="1800" baseline="-25000" dirty="0" err="1">
                <a:solidFill>
                  <a:schemeClr val="bg1"/>
                </a:solidFill>
                <a:latin typeface="Times New Roman" pitchFamily="18" charset="0"/>
              </a:rPr>
              <a:t>b</a:t>
            </a:r>
            <a:r>
              <a:rPr lang="en-US" sz="1800" dirty="0">
                <a:solidFill>
                  <a:schemeClr val="bg1"/>
                </a:solidFill>
                <a:latin typeface="Times New Roman" pitchFamily="18" charset="0"/>
              </a:rPr>
              <a:t>  = beam current</a:t>
            </a:r>
          </a:p>
          <a:p>
            <a:r>
              <a:rPr lang="en-US" sz="1800" dirty="0">
                <a:solidFill>
                  <a:schemeClr val="bg1"/>
                </a:solidFill>
                <a:latin typeface="Times New Roman" pitchFamily="18" charset="0"/>
              </a:rPr>
              <a:t>E</a:t>
            </a:r>
            <a:r>
              <a:rPr lang="en-US" sz="1800" baseline="-25000" dirty="0">
                <a:solidFill>
                  <a:schemeClr val="bg1"/>
                </a:solidFill>
                <a:latin typeface="Times New Roman" pitchFamily="18" charset="0"/>
              </a:rPr>
              <a:t>0</a:t>
            </a:r>
            <a:r>
              <a:rPr lang="en-US" sz="1800" dirty="0">
                <a:solidFill>
                  <a:schemeClr val="bg1"/>
                </a:solidFill>
                <a:latin typeface="Times New Roman" pitchFamily="18" charset="0"/>
              </a:rPr>
              <a:t> = beam energy</a:t>
            </a:r>
          </a:p>
          <a:p>
            <a:r>
              <a:rPr lang="en-US" sz="1800" dirty="0">
                <a:solidFill>
                  <a:schemeClr val="bg1"/>
                </a:solidFill>
                <a:latin typeface="Times New Roman" pitchFamily="18" charset="0"/>
              </a:rPr>
              <a:t>E</a:t>
            </a:r>
            <a:r>
              <a:rPr lang="en-US" sz="1800" baseline="-25000" dirty="0">
                <a:solidFill>
                  <a:schemeClr val="bg1"/>
                </a:solidFill>
                <a:latin typeface="Symbol" pitchFamily="18" charset="2"/>
              </a:rPr>
              <a:t></a:t>
            </a:r>
            <a:r>
              <a:rPr lang="en-US" sz="1800" dirty="0">
                <a:solidFill>
                  <a:schemeClr val="bg1"/>
                </a:solidFill>
                <a:latin typeface="Times New Roman" pitchFamily="18" charset="0"/>
              </a:rPr>
              <a:t> = photon energy</a:t>
            </a:r>
          </a:p>
        </p:txBody>
      </p:sp>
      <p:pic>
        <p:nvPicPr>
          <p:cNvPr id="87047" name="Picture 6"/>
          <p:cNvPicPr>
            <a:picLocks noChangeAspect="1" noChangeArrowheads="1"/>
          </p:cNvPicPr>
          <p:nvPr/>
        </p:nvPicPr>
        <p:blipFill>
          <a:blip r:embed="rId3" cstate="print">
            <a:grayscl/>
            <a:lum contrast="9000"/>
          </a:blip>
          <a:srcRect/>
          <a:stretch>
            <a:fillRect/>
          </a:stretch>
        </p:blipFill>
        <p:spPr bwMode="auto">
          <a:xfrm>
            <a:off x="5638800" y="1066801"/>
            <a:ext cx="3124200" cy="2474913"/>
          </a:xfrm>
          <a:prstGeom prst="rect">
            <a:avLst/>
          </a:prstGeom>
          <a:noFill/>
          <a:ln w="25400">
            <a:solidFill>
              <a:schemeClr val="accent2"/>
            </a:solidFill>
            <a:miter lim="800000"/>
            <a:headEnd type="none" w="sm" len="sm"/>
            <a:tailEnd type="none" w="sm" len="sm"/>
          </a:ln>
        </p:spPr>
      </p:pic>
      <p:sp>
        <p:nvSpPr>
          <p:cNvPr id="87048" name="Rectangle 7"/>
          <p:cNvSpPr>
            <a:spLocks noChangeArrowheads="1"/>
          </p:cNvSpPr>
          <p:nvPr/>
        </p:nvSpPr>
        <p:spPr bwMode="auto">
          <a:xfrm>
            <a:off x="714376" y="1066800"/>
            <a:ext cx="4876800" cy="1212932"/>
          </a:xfrm>
          <a:prstGeom prst="rect">
            <a:avLst/>
          </a:prstGeom>
          <a:solidFill>
            <a:schemeClr val="tx1"/>
          </a:solidFill>
          <a:ln w="12700">
            <a:solidFill>
              <a:schemeClr val="accent2"/>
            </a:solidFill>
            <a:miter lim="800000"/>
            <a:headEnd/>
            <a:tailEnd/>
          </a:ln>
        </p:spPr>
        <p:txBody>
          <a:bodyPr lIns="90480" tIns="44447" rIns="90480" bIns="44447">
            <a:spAutoFit/>
          </a:bodyPr>
          <a:lstStyle/>
          <a:p>
            <a:r>
              <a:rPr lang="en-US">
                <a:solidFill>
                  <a:schemeClr val="bg1"/>
                </a:solidFill>
                <a:latin typeface="Times New Roman" pitchFamily="18" charset="0"/>
              </a:rPr>
              <a:t>Continuum intensity increases at</a:t>
            </a:r>
            <a:br>
              <a:rPr lang="en-US">
                <a:solidFill>
                  <a:schemeClr val="bg1"/>
                </a:solidFill>
                <a:latin typeface="Times New Roman" pitchFamily="18" charset="0"/>
              </a:rPr>
            </a:br>
            <a:r>
              <a:rPr lang="en-US">
                <a:solidFill>
                  <a:schemeClr val="bg1"/>
                </a:solidFill>
                <a:latin typeface="Times New Roman" pitchFamily="18" charset="0"/>
              </a:rPr>
              <a:t>lower energies, but due to absorption</a:t>
            </a:r>
            <a:br>
              <a:rPr lang="en-US">
                <a:solidFill>
                  <a:schemeClr val="bg1"/>
                </a:solidFill>
                <a:latin typeface="Times New Roman" pitchFamily="18" charset="0"/>
              </a:rPr>
            </a:br>
            <a:r>
              <a:rPr lang="en-US">
                <a:solidFill>
                  <a:schemeClr val="bg1"/>
                </a:solidFill>
                <a:latin typeface="Times New Roman" pitchFamily="18" charset="0"/>
              </a:rPr>
              <a:t>we do not see these x-rays emitted</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oter Placeholder 2"/>
          <p:cNvSpPr>
            <a:spLocks noGrp="1"/>
          </p:cNvSpPr>
          <p:nvPr>
            <p:ph type="ftr" sz="quarter" idx="10"/>
          </p:nvPr>
        </p:nvSpPr>
        <p:spPr/>
        <p:txBody>
          <a:bodyPr/>
          <a:lstStyle/>
          <a:p>
            <a:r>
              <a:rPr lang="en-US" smtClean="0"/>
              <a:t>Carpenter EPMA Overview 2013</a:t>
            </a:r>
            <a:endParaRPr lang="en-US"/>
          </a:p>
        </p:txBody>
      </p:sp>
      <p:sp>
        <p:nvSpPr>
          <p:cNvPr id="88067" name="Slide Number Placeholder 3"/>
          <p:cNvSpPr>
            <a:spLocks noGrp="1"/>
          </p:cNvSpPr>
          <p:nvPr>
            <p:ph type="sldNum" sz="quarter" idx="11"/>
          </p:nvPr>
        </p:nvSpPr>
        <p:spPr/>
        <p:txBody>
          <a:bodyPr/>
          <a:lstStyle/>
          <a:p>
            <a:fld id="{BFE8C273-8B35-4038-A238-71C18DCC0E78}" type="slidenum">
              <a:rPr lang="en-US"/>
              <a:pPr/>
              <a:t>65</a:t>
            </a:fld>
            <a:endParaRPr lang="en-US"/>
          </a:p>
        </p:txBody>
      </p:sp>
      <p:sp>
        <p:nvSpPr>
          <p:cNvPr id="88068" name="Rectangle 2"/>
          <p:cNvSpPr>
            <a:spLocks noGrp="1" noChangeArrowheads="1"/>
          </p:cNvSpPr>
          <p:nvPr>
            <p:ph type="title"/>
          </p:nvPr>
        </p:nvSpPr>
        <p:spPr>
          <a:xfrm>
            <a:off x="547689" y="179388"/>
            <a:ext cx="8289925" cy="449262"/>
          </a:xfrm>
        </p:spPr>
        <p:txBody>
          <a:bodyPr/>
          <a:lstStyle/>
          <a:p>
            <a:r>
              <a:rPr lang="en-US" smtClean="0"/>
              <a:t>NIST SRM 482  Cu</a:t>
            </a:r>
            <a:r>
              <a:rPr lang="en-US" baseline="-25000" smtClean="0"/>
              <a:t>40</a:t>
            </a:r>
            <a:r>
              <a:rPr lang="en-US" smtClean="0"/>
              <a:t>Au</a:t>
            </a:r>
            <a:r>
              <a:rPr lang="en-US" baseline="-25000" smtClean="0"/>
              <a:t>60 </a:t>
            </a:r>
            <a:r>
              <a:rPr lang="en-US" smtClean="0"/>
              <a:t>Alloy</a:t>
            </a:r>
            <a:endParaRPr lang="en-US" baseline="-25000" smtClean="0"/>
          </a:p>
        </p:txBody>
      </p:sp>
      <p:pic>
        <p:nvPicPr>
          <p:cNvPr id="88069" name="Picture 3"/>
          <p:cNvPicPr>
            <a:picLocks noChangeAspect="1" noChangeArrowheads="1"/>
          </p:cNvPicPr>
          <p:nvPr/>
        </p:nvPicPr>
        <p:blipFill>
          <a:blip r:embed="rId2" cstate="print">
            <a:grayscl/>
            <a:lum contrast="55000"/>
          </a:blip>
          <a:srcRect/>
          <a:stretch>
            <a:fillRect/>
          </a:stretch>
        </p:blipFill>
        <p:spPr bwMode="auto">
          <a:xfrm>
            <a:off x="381001" y="1295400"/>
            <a:ext cx="8448675" cy="5314950"/>
          </a:xfrm>
          <a:prstGeom prst="rect">
            <a:avLst/>
          </a:prstGeom>
          <a:noFill/>
          <a:ln w="25400">
            <a:solidFill>
              <a:schemeClr val="accent2"/>
            </a:solidFill>
            <a:miter lim="800000"/>
            <a:headEnd type="none" w="sm" len="sm"/>
            <a:tailEnd type="none" w="sm" len="sm"/>
          </a:ln>
        </p:spPr>
      </p:pic>
      <p:sp>
        <p:nvSpPr>
          <p:cNvPr id="88070" name="Text Box 4"/>
          <p:cNvSpPr txBox="1">
            <a:spLocks noChangeArrowheads="1"/>
          </p:cNvSpPr>
          <p:nvPr/>
        </p:nvSpPr>
        <p:spPr bwMode="auto">
          <a:xfrm>
            <a:off x="1905000" y="1600200"/>
            <a:ext cx="6629400" cy="1589891"/>
          </a:xfrm>
          <a:prstGeom prst="rect">
            <a:avLst/>
          </a:prstGeom>
          <a:noFill/>
          <a:ln w="12700">
            <a:noFill/>
            <a:miter lim="800000"/>
            <a:headEnd type="none" w="sm" len="sm"/>
            <a:tailEnd type="none" w="sm" len="sm"/>
          </a:ln>
        </p:spPr>
        <p:txBody>
          <a:bodyPr lIns="91432" tIns="45716" rIns="91432" bIns="45716">
            <a:spAutoFit/>
          </a:bodyPr>
          <a:lstStyle/>
          <a:p>
            <a:pPr>
              <a:spcBef>
                <a:spcPct val="50000"/>
              </a:spcBef>
            </a:pPr>
            <a:r>
              <a:rPr lang="en-US">
                <a:solidFill>
                  <a:schemeClr val="bg1"/>
                </a:solidFill>
              </a:rPr>
              <a:t>Characteristic peaks for Cu L and K families, and Au M and L families</a:t>
            </a:r>
            <a:br>
              <a:rPr lang="en-US">
                <a:solidFill>
                  <a:schemeClr val="bg1"/>
                </a:solidFill>
              </a:rPr>
            </a:br>
            <a:r>
              <a:rPr lang="en-US">
                <a:solidFill>
                  <a:schemeClr val="bg1"/>
                </a:solidFill>
              </a:rPr>
              <a:t>Continuum is broad background upon which the characteristic peaks are superimposed</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Footer Placeholder 3"/>
          <p:cNvSpPr>
            <a:spLocks noGrp="1"/>
          </p:cNvSpPr>
          <p:nvPr>
            <p:ph type="ftr" sz="quarter" idx="10"/>
          </p:nvPr>
        </p:nvSpPr>
        <p:spPr/>
        <p:txBody>
          <a:bodyPr/>
          <a:lstStyle/>
          <a:p>
            <a:r>
              <a:rPr lang="en-US" smtClean="0"/>
              <a:t>Carpenter EPMA Overview 2013</a:t>
            </a:r>
            <a:endParaRPr lang="en-US"/>
          </a:p>
        </p:txBody>
      </p:sp>
      <p:sp>
        <p:nvSpPr>
          <p:cNvPr id="89091" name="Slide Number Placeholder 4"/>
          <p:cNvSpPr>
            <a:spLocks noGrp="1"/>
          </p:cNvSpPr>
          <p:nvPr>
            <p:ph type="sldNum" sz="quarter" idx="11"/>
          </p:nvPr>
        </p:nvSpPr>
        <p:spPr/>
        <p:txBody>
          <a:bodyPr/>
          <a:lstStyle/>
          <a:p>
            <a:fld id="{D38138EB-2030-40A4-846D-3F00599CCAAE}" type="slidenum">
              <a:rPr lang="en-US"/>
              <a:pPr/>
              <a:t>66</a:t>
            </a:fld>
            <a:endParaRPr lang="en-US"/>
          </a:p>
        </p:txBody>
      </p:sp>
      <p:sp>
        <p:nvSpPr>
          <p:cNvPr id="89092" name="Rectangle 2"/>
          <p:cNvSpPr>
            <a:spLocks noGrp="1" noChangeArrowheads="1"/>
          </p:cNvSpPr>
          <p:nvPr>
            <p:ph type="title"/>
          </p:nvPr>
        </p:nvSpPr>
        <p:spPr/>
        <p:txBody>
          <a:bodyPr/>
          <a:lstStyle/>
          <a:p>
            <a:r>
              <a:rPr lang="en-US" smtClean="0"/>
              <a:t>Duane – Hunt Limit:</a:t>
            </a:r>
            <a:br>
              <a:rPr lang="en-US" smtClean="0"/>
            </a:br>
            <a:r>
              <a:rPr lang="en-US" smtClean="0"/>
              <a:t>Detction of Charging and E</a:t>
            </a:r>
            <a:r>
              <a:rPr lang="en-US" baseline="-25000" smtClean="0"/>
              <a:t>o</a:t>
            </a:r>
            <a:r>
              <a:rPr lang="en-US" smtClean="0"/>
              <a:t> Measurement</a:t>
            </a:r>
          </a:p>
        </p:txBody>
      </p:sp>
      <p:sp>
        <p:nvSpPr>
          <p:cNvPr id="89093" name="Rectangle 3"/>
          <p:cNvSpPr>
            <a:spLocks noGrp="1" noChangeArrowheads="1"/>
          </p:cNvSpPr>
          <p:nvPr>
            <p:ph type="body" idx="1"/>
          </p:nvPr>
        </p:nvSpPr>
        <p:spPr>
          <a:xfrm>
            <a:off x="533401" y="1447800"/>
            <a:ext cx="7924800" cy="4876800"/>
          </a:xfrm>
        </p:spPr>
        <p:txBody>
          <a:bodyPr/>
          <a:lstStyle/>
          <a:p>
            <a:pPr>
              <a:lnSpc>
                <a:spcPct val="90000"/>
              </a:lnSpc>
            </a:pPr>
            <a:r>
              <a:rPr lang="en-US" sz="2000" dirty="0" smtClean="0"/>
              <a:t>The DH limit is conveniently measured by EDS if the acquired upper energy limit exceeds the accelerating potential (as it should, i.e., use 0-20keV range for 15 </a:t>
            </a:r>
            <a:r>
              <a:rPr lang="en-US" sz="2000" dirty="0" err="1" smtClean="0"/>
              <a:t>keV</a:t>
            </a:r>
            <a:r>
              <a:rPr lang="en-US" sz="2000" dirty="0" smtClean="0"/>
              <a:t> accelerating potential).</a:t>
            </a:r>
          </a:p>
          <a:p>
            <a:pPr>
              <a:lnSpc>
                <a:spcPct val="90000"/>
              </a:lnSpc>
            </a:pPr>
            <a:r>
              <a:rPr lang="en-US" sz="2000" dirty="0" smtClean="0"/>
              <a:t>The DH limit is sensitive to sample charging and is an indicator of problems with sample conductivity.</a:t>
            </a:r>
          </a:p>
          <a:p>
            <a:pPr>
              <a:lnSpc>
                <a:spcPct val="90000"/>
              </a:lnSpc>
            </a:pPr>
            <a:r>
              <a:rPr lang="en-US" sz="2000" dirty="0" smtClean="0"/>
              <a:t>Sample charge buildup decelerates incoming electrons, so a continuum x-ray produced will register with E &lt; </a:t>
            </a:r>
            <a:r>
              <a:rPr lang="en-US" sz="2000" dirty="0" err="1" smtClean="0"/>
              <a:t>E</a:t>
            </a:r>
            <a:r>
              <a:rPr lang="en-US" sz="2000" baseline="-25000" dirty="0" err="1" smtClean="0"/>
              <a:t>o</a:t>
            </a:r>
            <a:r>
              <a:rPr lang="en-US" sz="2000" dirty="0" smtClean="0"/>
              <a:t>.  Typically charging reduces the DH limit by several 10s-100s </a:t>
            </a:r>
            <a:r>
              <a:rPr lang="en-US" sz="2000" dirty="0" err="1" smtClean="0"/>
              <a:t>eV</a:t>
            </a:r>
            <a:r>
              <a:rPr lang="en-US" sz="2000" dirty="0" smtClean="0"/>
              <a:t>.</a:t>
            </a:r>
          </a:p>
          <a:p>
            <a:pPr>
              <a:lnSpc>
                <a:spcPct val="90000"/>
              </a:lnSpc>
            </a:pPr>
            <a:r>
              <a:rPr lang="en-US" sz="2000" dirty="0" smtClean="0"/>
              <a:t>The DH limit is the observed </a:t>
            </a:r>
            <a:r>
              <a:rPr lang="en-US" sz="2000" dirty="0" err="1" smtClean="0"/>
              <a:t>E</a:t>
            </a:r>
            <a:r>
              <a:rPr lang="en-US" sz="2000" baseline="-25000" dirty="0" err="1" smtClean="0"/>
              <a:t>o</a:t>
            </a:r>
            <a:r>
              <a:rPr lang="en-US" sz="2000" dirty="0" smtClean="0"/>
              <a:t> for a sample and is therefore a variable if charging exists.</a:t>
            </a:r>
          </a:p>
          <a:p>
            <a:pPr>
              <a:lnSpc>
                <a:spcPct val="90000"/>
              </a:lnSpc>
            </a:pPr>
            <a:r>
              <a:rPr lang="en-US" sz="2000" dirty="0" smtClean="0"/>
              <a:t>Pulse pileup causes x-rays to be recorded at an energy higher than actual, so be careful in interpreting the DH limit.</a:t>
            </a:r>
          </a:p>
          <a:p>
            <a:pPr>
              <a:lnSpc>
                <a:spcPct val="90000"/>
              </a:lnSpc>
            </a:pPr>
            <a:r>
              <a:rPr lang="en-US" sz="2000" dirty="0" smtClean="0"/>
              <a:t>For SDD EDS systems being run at high throughput in mapping mode, there can be significant pulse pileup at </a:t>
            </a:r>
            <a:r>
              <a:rPr lang="en-US" sz="2000" dirty="0" err="1" smtClean="0"/>
              <a:t>E</a:t>
            </a:r>
            <a:r>
              <a:rPr lang="en-US" sz="2000" baseline="-25000" dirty="0" err="1" smtClean="0"/>
              <a:t>o</a:t>
            </a:r>
            <a:r>
              <a:rPr lang="en-US" sz="2000" dirty="0" smtClean="0"/>
              <a: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26" name="Picture 14"/>
          <p:cNvPicPr>
            <a:picLocks noChangeAspect="1" noChangeArrowheads="1"/>
          </p:cNvPicPr>
          <p:nvPr/>
        </p:nvPicPr>
        <p:blipFill>
          <a:blip r:embed="rId2" cstate="print"/>
          <a:srcRect/>
          <a:stretch>
            <a:fillRect/>
          </a:stretch>
        </p:blipFill>
        <p:spPr bwMode="auto">
          <a:xfrm>
            <a:off x="152400" y="990600"/>
            <a:ext cx="8763000" cy="3622040"/>
          </a:xfrm>
          <a:prstGeom prst="rect">
            <a:avLst/>
          </a:prstGeom>
          <a:noFill/>
          <a:ln w="12700" cap="flat" cmpd="sng">
            <a:noFill/>
            <a:prstDash val="solid"/>
            <a:miter lim="800000"/>
            <a:headEnd type="none" w="sm" len="sm"/>
            <a:tailEnd type="none" w="sm" len="sm"/>
          </a:ln>
        </p:spPr>
      </p:pic>
      <p:sp>
        <p:nvSpPr>
          <p:cNvPr id="90114" name="Footer Placeholder 2"/>
          <p:cNvSpPr>
            <a:spLocks noGrp="1"/>
          </p:cNvSpPr>
          <p:nvPr>
            <p:ph type="ftr" sz="quarter" idx="10"/>
          </p:nvPr>
        </p:nvSpPr>
        <p:spPr/>
        <p:txBody>
          <a:bodyPr/>
          <a:lstStyle/>
          <a:p>
            <a:r>
              <a:rPr lang="en-US" smtClean="0"/>
              <a:t>Carpenter EPMA Overview 2013</a:t>
            </a:r>
            <a:endParaRPr lang="en-US"/>
          </a:p>
        </p:txBody>
      </p:sp>
      <p:sp>
        <p:nvSpPr>
          <p:cNvPr id="90115" name="Slide Number Placeholder 3"/>
          <p:cNvSpPr>
            <a:spLocks noGrp="1"/>
          </p:cNvSpPr>
          <p:nvPr>
            <p:ph type="sldNum" sz="quarter" idx="11"/>
          </p:nvPr>
        </p:nvSpPr>
        <p:spPr/>
        <p:txBody>
          <a:bodyPr/>
          <a:lstStyle/>
          <a:p>
            <a:fld id="{A6FB660D-A807-40C4-889C-41880A971AB4}" type="slidenum">
              <a:rPr lang="en-US"/>
              <a:pPr/>
              <a:t>67</a:t>
            </a:fld>
            <a:endParaRPr lang="en-US"/>
          </a:p>
        </p:txBody>
      </p:sp>
      <p:sp>
        <p:nvSpPr>
          <p:cNvPr id="90117" name="Rectangle 3"/>
          <p:cNvSpPr>
            <a:spLocks noChangeArrowheads="1"/>
          </p:cNvSpPr>
          <p:nvPr/>
        </p:nvSpPr>
        <p:spPr bwMode="auto">
          <a:xfrm>
            <a:off x="103697" y="4953000"/>
            <a:ext cx="7884451" cy="1567090"/>
          </a:xfrm>
          <a:prstGeom prst="rect">
            <a:avLst/>
          </a:prstGeom>
          <a:solidFill>
            <a:srgbClr val="FFFFFF"/>
          </a:solidFill>
          <a:ln w="50800">
            <a:noFill/>
            <a:miter lim="800000"/>
            <a:headEnd/>
            <a:tailEnd/>
          </a:ln>
        </p:spPr>
        <p:txBody>
          <a:bodyPr wrap="none" lIns="90480" tIns="44447" rIns="90480" bIns="44447">
            <a:spAutoFit/>
          </a:bodyPr>
          <a:lstStyle/>
          <a:p>
            <a:r>
              <a:rPr lang="en-US" dirty="0" smtClean="0">
                <a:solidFill>
                  <a:schemeClr val="bg1"/>
                </a:solidFill>
                <a:latin typeface="Times New Roman" pitchFamily="18" charset="0"/>
              </a:rPr>
              <a:t>The EDS detector is useful for detection of sample charging</a:t>
            </a:r>
            <a:br>
              <a:rPr lang="en-US" dirty="0" smtClean="0">
                <a:solidFill>
                  <a:schemeClr val="bg1"/>
                </a:solidFill>
                <a:latin typeface="Times New Roman" pitchFamily="18" charset="0"/>
              </a:rPr>
            </a:br>
            <a:r>
              <a:rPr lang="en-US" dirty="0" smtClean="0">
                <a:solidFill>
                  <a:schemeClr val="bg1"/>
                </a:solidFill>
                <a:latin typeface="Times New Roman" pitchFamily="18" charset="0"/>
              </a:rPr>
              <a:t>Duane-Hunt limit is high energy cutoff at nominal kV of beam</a:t>
            </a:r>
            <a:br>
              <a:rPr lang="en-US" dirty="0" smtClean="0">
                <a:solidFill>
                  <a:schemeClr val="bg1"/>
                </a:solidFill>
                <a:latin typeface="Times New Roman" pitchFamily="18" charset="0"/>
              </a:rPr>
            </a:br>
            <a:r>
              <a:rPr lang="en-US" dirty="0" smtClean="0">
                <a:solidFill>
                  <a:schemeClr val="bg1"/>
                </a:solidFill>
                <a:latin typeface="Times New Roman" pitchFamily="18" charset="0"/>
              </a:rPr>
              <a:t>Use log </a:t>
            </a:r>
            <a:r>
              <a:rPr lang="en-US" dirty="0">
                <a:solidFill>
                  <a:schemeClr val="bg1"/>
                </a:solidFill>
                <a:latin typeface="Times New Roman" pitchFamily="18" charset="0"/>
              </a:rPr>
              <a:t>scale to see the DH </a:t>
            </a:r>
            <a:r>
              <a:rPr lang="en-US" dirty="0" smtClean="0">
                <a:solidFill>
                  <a:schemeClr val="bg1"/>
                </a:solidFill>
                <a:latin typeface="Times New Roman" pitchFamily="18" charset="0"/>
              </a:rPr>
              <a:t>limit, note pulse pileup will</a:t>
            </a:r>
            <a:br>
              <a:rPr lang="en-US" dirty="0" smtClean="0">
                <a:solidFill>
                  <a:schemeClr val="bg1"/>
                </a:solidFill>
                <a:latin typeface="Times New Roman" pitchFamily="18" charset="0"/>
              </a:rPr>
            </a:br>
            <a:r>
              <a:rPr lang="en-US" dirty="0" smtClean="0">
                <a:solidFill>
                  <a:schemeClr val="bg1"/>
                </a:solidFill>
                <a:latin typeface="Times New Roman" pitchFamily="18" charset="0"/>
              </a:rPr>
              <a:t>result in counts above the beam kV</a:t>
            </a:r>
          </a:p>
        </p:txBody>
      </p:sp>
      <p:sp>
        <p:nvSpPr>
          <p:cNvPr id="90119" name="Rectangle 7"/>
          <p:cNvSpPr>
            <a:spLocks noChangeArrowheads="1"/>
          </p:cNvSpPr>
          <p:nvPr/>
        </p:nvSpPr>
        <p:spPr bwMode="auto">
          <a:xfrm>
            <a:off x="4038600" y="1066801"/>
            <a:ext cx="4724400" cy="520649"/>
          </a:xfrm>
          <a:prstGeom prst="rect">
            <a:avLst/>
          </a:prstGeom>
          <a:solidFill>
            <a:srgbClr val="FFFFFF"/>
          </a:solidFill>
          <a:ln w="50800">
            <a:noFill/>
            <a:miter lim="800000"/>
            <a:headEnd/>
            <a:tailEnd/>
          </a:ln>
        </p:spPr>
        <p:txBody>
          <a:bodyPr wrap="square" lIns="90480" tIns="44447" rIns="90480" bIns="44447">
            <a:spAutoFit/>
          </a:bodyPr>
          <a:lstStyle/>
          <a:p>
            <a:r>
              <a:rPr lang="en-US" sz="2800" dirty="0" smtClean="0">
                <a:solidFill>
                  <a:schemeClr val="bg1"/>
                </a:solidFill>
                <a:latin typeface="Times New Roman" pitchFamily="18" charset="0"/>
              </a:rPr>
              <a:t>Anorthite </a:t>
            </a:r>
            <a:r>
              <a:rPr lang="en-US" sz="2800" dirty="0">
                <a:solidFill>
                  <a:schemeClr val="bg1"/>
                </a:solidFill>
                <a:latin typeface="Times New Roman" pitchFamily="18" charset="0"/>
              </a:rPr>
              <a:t>(bulk)  E</a:t>
            </a:r>
            <a:r>
              <a:rPr lang="en-US" sz="2800" baseline="-25000" dirty="0">
                <a:solidFill>
                  <a:schemeClr val="bg1"/>
                </a:solidFill>
                <a:latin typeface="Times New Roman" pitchFamily="18" charset="0"/>
              </a:rPr>
              <a:t>0</a:t>
            </a:r>
            <a:r>
              <a:rPr lang="en-US" sz="2800" dirty="0">
                <a:solidFill>
                  <a:schemeClr val="bg1"/>
                </a:solidFill>
                <a:latin typeface="Times New Roman" pitchFamily="18" charset="0"/>
              </a:rPr>
              <a:t>=15keV</a:t>
            </a:r>
          </a:p>
        </p:txBody>
      </p:sp>
      <p:sp>
        <p:nvSpPr>
          <p:cNvPr id="90120" name="Rectangle 9"/>
          <p:cNvSpPr>
            <a:spLocks noChangeArrowheads="1"/>
          </p:cNvSpPr>
          <p:nvPr/>
        </p:nvSpPr>
        <p:spPr bwMode="auto">
          <a:xfrm>
            <a:off x="5562600" y="1600200"/>
            <a:ext cx="3200400" cy="1209675"/>
          </a:xfrm>
          <a:prstGeom prst="rect">
            <a:avLst/>
          </a:prstGeom>
          <a:solidFill>
            <a:schemeClr val="tx1"/>
          </a:solidFill>
          <a:ln w="25400">
            <a:solidFill>
              <a:schemeClr val="accent2"/>
            </a:solidFill>
            <a:miter lim="800000"/>
            <a:headEnd/>
            <a:tailEnd/>
          </a:ln>
        </p:spPr>
        <p:txBody>
          <a:bodyPr lIns="90480" tIns="44447" rIns="90480" bIns="44447">
            <a:spAutoFit/>
          </a:bodyPr>
          <a:lstStyle/>
          <a:p>
            <a:r>
              <a:rPr lang="en-US">
                <a:solidFill>
                  <a:schemeClr val="bg1"/>
                </a:solidFill>
                <a:latin typeface="Times New Roman" pitchFamily="18" charset="0"/>
              </a:rPr>
              <a:t>Duane-Hunt Limit:</a:t>
            </a:r>
          </a:p>
          <a:p>
            <a:r>
              <a:rPr lang="en-US">
                <a:solidFill>
                  <a:schemeClr val="bg1"/>
                </a:solidFill>
                <a:latin typeface="Times New Roman" pitchFamily="18" charset="0"/>
              </a:rPr>
              <a:t>Charging shifts the DH limit to lower E</a:t>
            </a:r>
          </a:p>
        </p:txBody>
      </p:sp>
      <p:sp>
        <p:nvSpPr>
          <p:cNvPr id="90121" name="Line 10"/>
          <p:cNvSpPr>
            <a:spLocks noChangeShapeType="1"/>
          </p:cNvSpPr>
          <p:nvPr/>
        </p:nvSpPr>
        <p:spPr bwMode="auto">
          <a:xfrm>
            <a:off x="8534400" y="2819400"/>
            <a:ext cx="0" cy="1498600"/>
          </a:xfrm>
          <a:prstGeom prst="line">
            <a:avLst/>
          </a:prstGeom>
          <a:noFill/>
          <a:ln w="50800">
            <a:solidFill>
              <a:schemeClr val="bg1"/>
            </a:solidFill>
            <a:round/>
            <a:headEnd/>
            <a:tailEnd type="triangle" w="med" len="med"/>
          </a:ln>
        </p:spPr>
        <p:txBody>
          <a:bodyPr wrap="none" lIns="91432" tIns="45716" rIns="91432" bIns="45716" anchor="ctr"/>
          <a:lstStyle/>
          <a:p>
            <a:endParaRPr lang="en-US"/>
          </a:p>
        </p:txBody>
      </p:sp>
      <p:sp>
        <p:nvSpPr>
          <p:cNvPr id="90122" name="Rectangle 11"/>
          <p:cNvSpPr>
            <a:spLocks noChangeArrowheads="1"/>
          </p:cNvSpPr>
          <p:nvPr/>
        </p:nvSpPr>
        <p:spPr bwMode="auto">
          <a:xfrm>
            <a:off x="7772400" y="4572000"/>
            <a:ext cx="1144606" cy="464140"/>
          </a:xfrm>
          <a:prstGeom prst="rect">
            <a:avLst/>
          </a:prstGeom>
          <a:solidFill>
            <a:srgbClr val="FFFFFF"/>
          </a:solidFill>
          <a:ln w="50800">
            <a:noFill/>
            <a:miter lim="800000"/>
            <a:headEnd/>
            <a:tailEnd/>
          </a:ln>
        </p:spPr>
        <p:txBody>
          <a:bodyPr wrap="none" lIns="90480" tIns="44447" rIns="90480" bIns="44447">
            <a:spAutoFit/>
          </a:bodyPr>
          <a:lstStyle/>
          <a:p>
            <a:r>
              <a:rPr lang="en-US" dirty="0">
                <a:solidFill>
                  <a:schemeClr val="bg1"/>
                </a:solidFill>
              </a:rPr>
              <a:t>E</a:t>
            </a:r>
            <a:r>
              <a:rPr lang="en-US" baseline="-25000" dirty="0">
                <a:solidFill>
                  <a:schemeClr val="bg1"/>
                </a:solidFill>
                <a:latin typeface="Symbol" pitchFamily="18" charset="2"/>
              </a:rPr>
              <a:t></a:t>
            </a:r>
            <a:r>
              <a:rPr lang="en-US" dirty="0">
                <a:solidFill>
                  <a:schemeClr val="bg1"/>
                </a:solidFill>
              </a:rPr>
              <a:t>= E</a:t>
            </a:r>
            <a:r>
              <a:rPr lang="en-US" baseline="-25000" dirty="0">
                <a:solidFill>
                  <a:schemeClr val="bg1"/>
                </a:solidFill>
              </a:rPr>
              <a:t>0</a:t>
            </a:r>
          </a:p>
        </p:txBody>
      </p:sp>
      <p:sp>
        <p:nvSpPr>
          <p:cNvPr id="90123" name="Rectangle 12"/>
          <p:cNvSpPr>
            <a:spLocks noGrp="1" noChangeArrowheads="1"/>
          </p:cNvSpPr>
          <p:nvPr>
            <p:ph type="title"/>
          </p:nvPr>
        </p:nvSpPr>
        <p:spPr>
          <a:xfrm>
            <a:off x="227014" y="90489"/>
            <a:ext cx="8610599" cy="333375"/>
          </a:xfrm>
        </p:spPr>
        <p:txBody>
          <a:bodyPr/>
          <a:lstStyle/>
          <a:p>
            <a:r>
              <a:rPr lang="en-US" smtClean="0"/>
              <a:t>DH Limit of X-ray Bremsstrahlung (Continuum)</a:t>
            </a:r>
          </a:p>
        </p:txBody>
      </p:sp>
      <p:sp>
        <p:nvSpPr>
          <p:cNvPr id="15" name="Rectangle 3"/>
          <p:cNvSpPr>
            <a:spLocks noChangeArrowheads="1"/>
          </p:cNvSpPr>
          <p:nvPr/>
        </p:nvSpPr>
        <p:spPr bwMode="auto">
          <a:xfrm>
            <a:off x="1524000" y="3581400"/>
            <a:ext cx="2412505" cy="459094"/>
          </a:xfrm>
          <a:prstGeom prst="rect">
            <a:avLst/>
          </a:prstGeom>
          <a:solidFill>
            <a:srgbClr val="FFFFFF"/>
          </a:solidFill>
          <a:ln w="50800">
            <a:noFill/>
            <a:miter lim="800000"/>
            <a:headEnd/>
            <a:tailEnd/>
          </a:ln>
        </p:spPr>
        <p:txBody>
          <a:bodyPr wrap="none" lIns="90480" tIns="44447" rIns="90480" bIns="44447">
            <a:spAutoFit/>
          </a:bodyPr>
          <a:lstStyle/>
          <a:p>
            <a:r>
              <a:rPr lang="en-US" dirty="0" smtClean="0">
                <a:solidFill>
                  <a:schemeClr val="bg1"/>
                </a:solidFill>
                <a:latin typeface="Times New Roman" pitchFamily="18" charset="0"/>
              </a:rPr>
              <a:t>Continuum x-rays</a:t>
            </a:r>
          </a:p>
        </p:txBody>
      </p:sp>
      <p:sp>
        <p:nvSpPr>
          <p:cNvPr id="16" name="Line 10"/>
          <p:cNvSpPr>
            <a:spLocks noChangeShapeType="1"/>
          </p:cNvSpPr>
          <p:nvPr/>
        </p:nvSpPr>
        <p:spPr bwMode="auto">
          <a:xfrm flipV="1">
            <a:off x="3886200" y="3251200"/>
            <a:ext cx="838200" cy="558800"/>
          </a:xfrm>
          <a:prstGeom prst="line">
            <a:avLst/>
          </a:prstGeom>
          <a:noFill/>
          <a:ln w="31750">
            <a:solidFill>
              <a:schemeClr val="bg1"/>
            </a:solidFill>
            <a:round/>
            <a:headEnd/>
            <a:tailEnd type="triangle" w="med" len="med"/>
          </a:ln>
        </p:spPr>
        <p:txBody>
          <a:bodyPr wrap="none" lIns="91432" tIns="45716" rIns="91432" bIns="45716" anchor="ctr"/>
          <a:lstStyle/>
          <a:p>
            <a:endParaRPr 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oter Placeholder 2"/>
          <p:cNvSpPr>
            <a:spLocks noGrp="1"/>
          </p:cNvSpPr>
          <p:nvPr>
            <p:ph type="ftr" sz="quarter" idx="10"/>
          </p:nvPr>
        </p:nvSpPr>
        <p:spPr/>
        <p:txBody>
          <a:bodyPr/>
          <a:lstStyle/>
          <a:p>
            <a:r>
              <a:rPr lang="en-US" smtClean="0"/>
              <a:t>Carpenter EPMA Overview 2013</a:t>
            </a:r>
            <a:endParaRPr lang="en-US"/>
          </a:p>
        </p:txBody>
      </p:sp>
      <p:sp>
        <p:nvSpPr>
          <p:cNvPr id="92163" name="Slide Number Placeholder 3"/>
          <p:cNvSpPr>
            <a:spLocks noGrp="1"/>
          </p:cNvSpPr>
          <p:nvPr>
            <p:ph type="sldNum" sz="quarter" idx="11"/>
          </p:nvPr>
        </p:nvSpPr>
        <p:spPr/>
        <p:txBody>
          <a:bodyPr/>
          <a:lstStyle/>
          <a:p>
            <a:fld id="{09291C15-0A86-49CE-8CFB-5A3C3BAB04A1}" type="slidenum">
              <a:rPr lang="en-US"/>
              <a:pPr/>
              <a:t>68</a:t>
            </a:fld>
            <a:endParaRPr lang="en-US"/>
          </a:p>
        </p:txBody>
      </p:sp>
      <p:sp>
        <p:nvSpPr>
          <p:cNvPr id="92164" name="Rectangle 4"/>
          <p:cNvSpPr>
            <a:spLocks noGrp="1" noChangeArrowheads="1"/>
          </p:cNvSpPr>
          <p:nvPr>
            <p:ph type="title"/>
          </p:nvPr>
        </p:nvSpPr>
        <p:spPr>
          <a:xfrm>
            <a:off x="227014" y="90489"/>
            <a:ext cx="8610599" cy="673100"/>
          </a:xfrm>
        </p:spPr>
        <p:txBody>
          <a:bodyPr/>
          <a:lstStyle/>
          <a:p>
            <a:r>
              <a:rPr lang="en-US" smtClean="0"/>
              <a:t>Casino MC Simulation of </a:t>
            </a:r>
            <a:r>
              <a:rPr lang="en-US" smtClean="0">
                <a:latin typeface="Symbol" pitchFamily="18" charset="2"/>
              </a:rPr>
              <a:t>F</a:t>
            </a:r>
            <a:r>
              <a:rPr lang="en-US" smtClean="0"/>
              <a:t>(</a:t>
            </a:r>
            <a:r>
              <a:rPr lang="en-US" smtClean="0">
                <a:latin typeface="Symbol" pitchFamily="18" charset="2"/>
              </a:rPr>
              <a:t>r</a:t>
            </a:r>
            <a:r>
              <a:rPr lang="en-US" smtClean="0"/>
              <a:t>z) Experiment</a:t>
            </a:r>
          </a:p>
        </p:txBody>
      </p:sp>
      <p:grpSp>
        <p:nvGrpSpPr>
          <p:cNvPr id="92165" name="Group 24"/>
          <p:cNvGrpSpPr>
            <a:grpSpLocks/>
          </p:cNvGrpSpPr>
          <p:nvPr/>
        </p:nvGrpSpPr>
        <p:grpSpPr bwMode="auto">
          <a:xfrm>
            <a:off x="228601" y="609601"/>
            <a:ext cx="8651875" cy="5713413"/>
            <a:chOff x="144" y="528"/>
            <a:chExt cx="5450" cy="3599"/>
          </a:xfrm>
        </p:grpSpPr>
        <p:grpSp>
          <p:nvGrpSpPr>
            <p:cNvPr id="92167" name="Group 23"/>
            <p:cNvGrpSpPr>
              <a:grpSpLocks/>
            </p:cNvGrpSpPr>
            <p:nvPr/>
          </p:nvGrpSpPr>
          <p:grpSpPr bwMode="auto">
            <a:xfrm>
              <a:off x="144" y="768"/>
              <a:ext cx="4368" cy="3359"/>
              <a:chOff x="144" y="768"/>
              <a:chExt cx="4368" cy="3359"/>
            </a:xfrm>
          </p:grpSpPr>
          <p:pic>
            <p:nvPicPr>
              <p:cNvPr id="92178" name="Picture 7"/>
              <p:cNvPicPr>
                <a:picLocks noChangeAspect="1" noChangeArrowheads="1"/>
              </p:cNvPicPr>
              <p:nvPr/>
            </p:nvPicPr>
            <p:blipFill>
              <a:blip r:embed="rId2" cstate="print"/>
              <a:srcRect/>
              <a:stretch>
                <a:fillRect/>
              </a:stretch>
            </p:blipFill>
            <p:spPr bwMode="auto">
              <a:xfrm>
                <a:off x="240" y="768"/>
                <a:ext cx="4272" cy="3359"/>
              </a:xfrm>
              <a:prstGeom prst="rect">
                <a:avLst/>
              </a:prstGeom>
              <a:noFill/>
              <a:ln w="12700">
                <a:noFill/>
                <a:miter lim="800000"/>
                <a:headEnd type="none" w="sm" len="sm"/>
                <a:tailEnd type="none" w="sm" len="sm"/>
              </a:ln>
            </p:spPr>
          </p:pic>
          <p:sp>
            <p:nvSpPr>
              <p:cNvPr id="92179" name="Text Box 10"/>
              <p:cNvSpPr txBox="1">
                <a:spLocks noChangeArrowheads="1"/>
              </p:cNvSpPr>
              <p:nvPr/>
            </p:nvSpPr>
            <p:spPr bwMode="auto">
              <a:xfrm>
                <a:off x="1296" y="1584"/>
                <a:ext cx="624"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Ni matrix</a:t>
                </a:r>
              </a:p>
            </p:txBody>
          </p:sp>
          <p:sp>
            <p:nvSpPr>
              <p:cNvPr id="92180" name="Text Box 11"/>
              <p:cNvSpPr txBox="1">
                <a:spLocks noChangeArrowheads="1"/>
              </p:cNvSpPr>
              <p:nvPr/>
            </p:nvSpPr>
            <p:spPr bwMode="auto">
              <a:xfrm>
                <a:off x="816" y="960"/>
                <a:ext cx="1200"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Ni overlayer 25nm</a:t>
                </a:r>
              </a:p>
            </p:txBody>
          </p:sp>
          <p:sp>
            <p:nvSpPr>
              <p:cNvPr id="92181" name="Text Box 12"/>
              <p:cNvSpPr txBox="1">
                <a:spLocks noChangeArrowheads="1"/>
              </p:cNvSpPr>
              <p:nvPr/>
            </p:nvSpPr>
            <p:spPr bwMode="auto">
              <a:xfrm>
                <a:off x="144" y="1152"/>
                <a:ext cx="1056"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Cu layer 25nm</a:t>
                </a:r>
              </a:p>
            </p:txBody>
          </p:sp>
          <p:sp>
            <p:nvSpPr>
              <p:cNvPr id="92182" name="Line 20"/>
              <p:cNvSpPr>
                <a:spLocks noChangeShapeType="1"/>
              </p:cNvSpPr>
              <p:nvPr/>
            </p:nvSpPr>
            <p:spPr bwMode="auto">
              <a:xfrm flipV="1">
                <a:off x="1086" y="1308"/>
                <a:ext cx="432" cy="0"/>
              </a:xfrm>
              <a:prstGeom prst="line">
                <a:avLst/>
              </a:prstGeom>
              <a:noFill/>
              <a:ln w="38100">
                <a:solidFill>
                  <a:srgbClr val="000000"/>
                </a:solidFill>
                <a:round/>
                <a:headEnd type="none" w="sm" len="sm"/>
                <a:tailEnd type="triangle" w="med" len="lg"/>
              </a:ln>
            </p:spPr>
            <p:txBody>
              <a:bodyPr/>
              <a:lstStyle/>
              <a:p>
                <a:endParaRPr lang="en-US"/>
              </a:p>
            </p:txBody>
          </p:sp>
        </p:grpSp>
        <p:grpSp>
          <p:nvGrpSpPr>
            <p:cNvPr id="92168" name="Group 22"/>
            <p:cNvGrpSpPr>
              <a:grpSpLocks/>
            </p:cNvGrpSpPr>
            <p:nvPr/>
          </p:nvGrpSpPr>
          <p:grpSpPr bwMode="auto">
            <a:xfrm>
              <a:off x="3064" y="528"/>
              <a:ext cx="2530" cy="3504"/>
              <a:chOff x="3064" y="528"/>
              <a:chExt cx="2530" cy="3504"/>
            </a:xfrm>
          </p:grpSpPr>
          <p:pic>
            <p:nvPicPr>
              <p:cNvPr id="92169" name="Picture 8"/>
              <p:cNvPicPr>
                <a:picLocks noChangeAspect="1" noChangeArrowheads="1"/>
              </p:cNvPicPr>
              <p:nvPr/>
            </p:nvPicPr>
            <p:blipFill>
              <a:blip r:embed="rId3" cstate="print"/>
              <a:srcRect/>
              <a:stretch>
                <a:fillRect/>
              </a:stretch>
            </p:blipFill>
            <p:spPr bwMode="auto">
              <a:xfrm rot="5400000">
                <a:off x="2725" y="1163"/>
                <a:ext cx="3408" cy="2330"/>
              </a:xfrm>
              <a:prstGeom prst="rect">
                <a:avLst/>
              </a:prstGeom>
              <a:noFill/>
              <a:ln w="12700">
                <a:noFill/>
                <a:miter lim="800000"/>
                <a:headEnd type="none" w="sm" len="sm"/>
                <a:tailEnd type="none" w="sm" len="sm"/>
              </a:ln>
            </p:spPr>
          </p:pic>
          <p:sp>
            <p:nvSpPr>
              <p:cNvPr id="92170" name="Rectangle 9"/>
              <p:cNvSpPr>
                <a:spLocks noChangeArrowheads="1"/>
              </p:cNvSpPr>
              <p:nvPr/>
            </p:nvSpPr>
            <p:spPr bwMode="auto">
              <a:xfrm>
                <a:off x="3552" y="1248"/>
                <a:ext cx="1680" cy="144"/>
              </a:xfrm>
              <a:prstGeom prst="rect">
                <a:avLst/>
              </a:prstGeom>
              <a:solidFill>
                <a:srgbClr val="008000"/>
              </a:solidFill>
              <a:ln w="12700">
                <a:solidFill>
                  <a:schemeClr val="tx1"/>
                </a:solidFill>
                <a:miter lim="800000"/>
                <a:headEnd type="none" w="sm" len="sm"/>
                <a:tailEnd type="none" w="sm" len="sm"/>
              </a:ln>
            </p:spPr>
            <p:txBody>
              <a:bodyPr wrap="none" anchor="ctr"/>
              <a:lstStyle/>
              <a:p>
                <a:endParaRPr lang="en-US"/>
              </a:p>
            </p:txBody>
          </p:sp>
          <p:sp>
            <p:nvSpPr>
              <p:cNvPr id="92171" name="Text Box 13"/>
              <p:cNvSpPr txBox="1">
                <a:spLocks noChangeArrowheads="1"/>
              </p:cNvSpPr>
              <p:nvPr/>
            </p:nvSpPr>
            <p:spPr bwMode="auto">
              <a:xfrm>
                <a:off x="4224" y="528"/>
                <a:ext cx="480"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a:t>
                </a:r>
              </a:p>
            </p:txBody>
          </p:sp>
          <p:sp>
            <p:nvSpPr>
              <p:cNvPr id="92172" name="Text Box 14"/>
              <p:cNvSpPr txBox="1">
                <a:spLocks noChangeArrowheads="1"/>
              </p:cNvSpPr>
              <p:nvPr/>
            </p:nvSpPr>
            <p:spPr bwMode="auto">
              <a:xfrm rot="5400000">
                <a:off x="2846" y="2426"/>
                <a:ext cx="672" cy="236"/>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Depth </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endParaRPr lang="en-US" sz="1800" dirty="0">
                  <a:solidFill>
                    <a:schemeClr val="bg1"/>
                  </a:solidFill>
                  <a:latin typeface="Times New Roman" pitchFamily="18" charset="0"/>
                </a:endParaRPr>
              </a:p>
            </p:txBody>
          </p:sp>
          <p:sp>
            <p:nvSpPr>
              <p:cNvPr id="92173" name="Text Box 15"/>
              <p:cNvSpPr txBox="1">
                <a:spLocks noChangeArrowheads="1"/>
              </p:cNvSpPr>
              <p:nvPr/>
            </p:nvSpPr>
            <p:spPr bwMode="auto">
              <a:xfrm>
                <a:off x="4416" y="1920"/>
                <a:ext cx="1056" cy="410"/>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Generated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for Cu layer</a:t>
                </a:r>
              </a:p>
            </p:txBody>
          </p:sp>
          <p:sp>
            <p:nvSpPr>
              <p:cNvPr id="92174" name="Line 16"/>
              <p:cNvSpPr>
                <a:spLocks noChangeShapeType="1"/>
              </p:cNvSpPr>
              <p:nvPr/>
            </p:nvSpPr>
            <p:spPr bwMode="auto">
              <a:xfrm flipH="1" flipV="1">
                <a:off x="4464" y="1344"/>
                <a:ext cx="240" cy="576"/>
              </a:xfrm>
              <a:prstGeom prst="line">
                <a:avLst/>
              </a:prstGeom>
              <a:noFill/>
              <a:ln w="38100">
                <a:solidFill>
                  <a:srgbClr val="000000"/>
                </a:solidFill>
                <a:round/>
                <a:headEnd type="none" w="sm" len="sm"/>
                <a:tailEnd type="triangle" w="med" len="lg"/>
              </a:ln>
            </p:spPr>
            <p:txBody>
              <a:bodyPr/>
              <a:lstStyle/>
              <a:p>
                <a:endParaRPr lang="en-US"/>
              </a:p>
            </p:txBody>
          </p:sp>
          <p:sp>
            <p:nvSpPr>
              <p:cNvPr id="92175" name="Text Box 17"/>
              <p:cNvSpPr txBox="1">
                <a:spLocks noChangeArrowheads="1"/>
              </p:cNvSpPr>
              <p:nvPr/>
            </p:nvSpPr>
            <p:spPr bwMode="auto">
              <a:xfrm>
                <a:off x="4224" y="2496"/>
                <a:ext cx="1056" cy="584"/>
              </a:xfrm>
              <a:prstGeom prst="rect">
                <a:avLst/>
              </a:prstGeom>
              <a:solidFill>
                <a:srgbClr val="FFFFFF"/>
              </a:solidFill>
              <a:ln w="12700">
                <a:noFill/>
                <a:miter lim="800000"/>
                <a:headEnd type="none" w="sm" len="sm"/>
                <a:tailEnd type="none" w="sm" len="sm"/>
              </a:ln>
            </p:spPr>
            <p:txBody>
              <a:bodyPr lIns="45720" rIns="45720">
                <a:spAutoFit/>
              </a:bodyPr>
              <a:lstStyle/>
              <a:p>
                <a:pPr>
                  <a:spcBef>
                    <a:spcPct val="50000"/>
                  </a:spcBef>
                </a:pPr>
                <a:r>
                  <a:rPr lang="en-US" sz="1800" dirty="0">
                    <a:solidFill>
                      <a:schemeClr val="bg1"/>
                    </a:solidFill>
                    <a:latin typeface="Times New Roman" pitchFamily="18" charset="0"/>
                  </a:rPr>
                  <a:t>Generated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for Ni overlayer and matrix</a:t>
                </a:r>
              </a:p>
            </p:txBody>
          </p:sp>
          <p:sp>
            <p:nvSpPr>
              <p:cNvPr id="92176" name="Line 18"/>
              <p:cNvSpPr>
                <a:spLocks noChangeShapeType="1"/>
              </p:cNvSpPr>
              <p:nvPr/>
            </p:nvSpPr>
            <p:spPr bwMode="auto">
              <a:xfrm flipH="1" flipV="1">
                <a:off x="3792" y="1728"/>
                <a:ext cx="624" cy="768"/>
              </a:xfrm>
              <a:prstGeom prst="line">
                <a:avLst/>
              </a:prstGeom>
              <a:noFill/>
              <a:ln w="38100">
                <a:solidFill>
                  <a:srgbClr val="000000"/>
                </a:solidFill>
                <a:round/>
                <a:headEnd type="none" w="sm" len="sm"/>
                <a:tailEnd type="triangle" w="med" len="lg"/>
              </a:ln>
            </p:spPr>
            <p:txBody>
              <a:bodyPr/>
              <a:lstStyle/>
              <a:p>
                <a:endParaRPr lang="en-US"/>
              </a:p>
            </p:txBody>
          </p:sp>
          <p:sp>
            <p:nvSpPr>
              <p:cNvPr id="92177" name="Line 19"/>
              <p:cNvSpPr>
                <a:spLocks noChangeShapeType="1"/>
              </p:cNvSpPr>
              <p:nvPr/>
            </p:nvSpPr>
            <p:spPr bwMode="auto">
              <a:xfrm flipH="1" flipV="1">
                <a:off x="3984" y="1152"/>
                <a:ext cx="432" cy="1344"/>
              </a:xfrm>
              <a:prstGeom prst="line">
                <a:avLst/>
              </a:prstGeom>
              <a:noFill/>
              <a:ln w="38100">
                <a:solidFill>
                  <a:srgbClr val="000000"/>
                </a:solidFill>
                <a:round/>
                <a:headEnd type="none" w="sm" len="sm"/>
                <a:tailEnd type="triangle" w="med" len="lg"/>
              </a:ln>
            </p:spPr>
            <p:txBody>
              <a:bodyPr/>
              <a:lstStyle/>
              <a:p>
                <a:endParaRPr lang="en-US"/>
              </a:p>
            </p:txBody>
          </p:sp>
        </p:grpSp>
      </p:grpSp>
      <p:sp>
        <p:nvSpPr>
          <p:cNvPr id="92166" name="Text Box 21"/>
          <p:cNvSpPr txBox="1">
            <a:spLocks noChangeArrowheads="1"/>
          </p:cNvSpPr>
          <p:nvPr/>
        </p:nvSpPr>
        <p:spPr bwMode="auto">
          <a:xfrm>
            <a:off x="228600" y="4953001"/>
            <a:ext cx="8610599" cy="1477319"/>
          </a:xfrm>
          <a:prstGeom prst="rect">
            <a:avLst/>
          </a:prstGeom>
          <a:solidFill>
            <a:srgbClr val="FFFFFF"/>
          </a:solidFill>
          <a:ln w="12700">
            <a:noFill/>
            <a:miter lim="800000"/>
            <a:headEnd type="none" w="sm" len="sm"/>
            <a:tailEnd type="none" w="sm" len="sm"/>
          </a:ln>
        </p:spPr>
        <p:txBody>
          <a:bodyPr lIns="45716" tIns="45716" rIns="45716" bIns="45716">
            <a:spAutoFit/>
          </a:bodyPr>
          <a:lstStyle/>
          <a:p>
            <a:pPr>
              <a:spcBef>
                <a:spcPct val="50000"/>
              </a:spcBef>
            </a:pPr>
            <a:r>
              <a:rPr lang="en-US" sz="1800" dirty="0">
                <a:solidFill>
                  <a:schemeClr val="bg1"/>
                </a:solidFill>
                <a:latin typeface="Times New Roman" pitchFamily="18" charset="0"/>
              </a:rPr>
              <a:t>The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distribution for Cu K</a:t>
            </a:r>
            <a:r>
              <a:rPr lang="en-US" sz="1800" dirty="0">
                <a:solidFill>
                  <a:schemeClr val="bg1"/>
                </a:solidFill>
                <a:latin typeface="Symbol" pitchFamily="18" charset="2"/>
              </a:rPr>
              <a:t>a</a:t>
            </a:r>
            <a:r>
              <a:rPr lang="en-US" sz="1800" dirty="0">
                <a:solidFill>
                  <a:schemeClr val="bg1"/>
                </a:solidFill>
                <a:latin typeface="Times New Roman" pitchFamily="18" charset="0"/>
              </a:rPr>
              <a:t> is obtained from the emitted intensity of a layer of Cu sandwiched in a matrix with similar Z (Ni) so that scattering properties are similar.</a:t>
            </a:r>
            <a:br>
              <a:rPr lang="en-US" sz="1800" dirty="0">
                <a:solidFill>
                  <a:schemeClr val="bg1"/>
                </a:solidFill>
                <a:latin typeface="Times New Roman" pitchFamily="18" charset="0"/>
              </a:rPr>
            </a:br>
            <a:r>
              <a:rPr lang="en-US" sz="1800" dirty="0">
                <a:solidFill>
                  <a:schemeClr val="bg1"/>
                </a:solidFill>
                <a:latin typeface="Times New Roman" pitchFamily="18" charset="0"/>
              </a:rPr>
              <a:t>Measurements are made for progressively buried layers.</a:t>
            </a:r>
            <a:br>
              <a:rPr lang="en-US" sz="1800" dirty="0">
                <a:solidFill>
                  <a:schemeClr val="bg1"/>
                </a:solidFill>
                <a:latin typeface="Times New Roman" pitchFamily="18" charset="0"/>
              </a:rPr>
            </a:br>
            <a:r>
              <a:rPr lang="en-US" sz="1800" dirty="0">
                <a:solidFill>
                  <a:schemeClr val="bg1"/>
                </a:solidFill>
                <a:latin typeface="Times New Roman" pitchFamily="18" charset="0"/>
              </a:rPr>
              <a:t>This intensity is scaled relative to that from an isolated Cu foil to yield the </a:t>
            </a:r>
            <a:r>
              <a:rPr lang="en-US" sz="1800" dirty="0">
                <a:solidFill>
                  <a:schemeClr val="bg1"/>
                </a:solidFill>
                <a:latin typeface="Symbol" pitchFamily="18" charset="2"/>
              </a:rPr>
              <a:t>F</a:t>
            </a:r>
            <a:r>
              <a:rPr lang="en-US" sz="1800" dirty="0">
                <a:solidFill>
                  <a:schemeClr val="bg1"/>
                </a:solidFill>
                <a:latin typeface="Times New Roman" pitchFamily="18" charset="0"/>
              </a:rPr>
              <a:t>(</a:t>
            </a:r>
            <a:r>
              <a:rPr lang="en-US" sz="1800" dirty="0" err="1">
                <a:solidFill>
                  <a:schemeClr val="bg1"/>
                </a:solidFill>
                <a:latin typeface="Symbol" pitchFamily="18" charset="2"/>
              </a:rPr>
              <a:t>r</a:t>
            </a:r>
            <a:r>
              <a:rPr lang="en-US" sz="1800" dirty="0" err="1">
                <a:solidFill>
                  <a:schemeClr val="bg1"/>
                </a:solidFill>
                <a:latin typeface="Times New Roman" pitchFamily="18" charset="0"/>
              </a:rPr>
              <a:t>z</a:t>
            </a:r>
            <a:r>
              <a:rPr lang="en-US" sz="1800" dirty="0">
                <a:solidFill>
                  <a:schemeClr val="bg1"/>
                </a:solidFill>
                <a:latin typeface="Times New Roman" pitchFamily="18" charset="0"/>
              </a:rPr>
              <a:t>) curve.</a:t>
            </a:r>
            <a:br>
              <a:rPr lang="en-US" sz="1800" dirty="0">
                <a:solidFill>
                  <a:schemeClr val="bg1"/>
                </a:solidFill>
                <a:latin typeface="Times New Roman" pitchFamily="18" charset="0"/>
              </a:rPr>
            </a:br>
            <a:r>
              <a:rPr lang="en-US" sz="1800" dirty="0">
                <a:solidFill>
                  <a:schemeClr val="bg1"/>
                </a:solidFill>
                <a:latin typeface="Times New Roman" pitchFamily="18" charset="0"/>
              </a:rPr>
              <a:t>The curves are then generalized to model x-ray behavior for elements in general.</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p:txBody>
          <a:bodyPr/>
          <a:lstStyle/>
          <a:p>
            <a:r>
              <a:rPr lang="en-US" smtClean="0"/>
              <a:t>Carpenter EPMA Overview 2013</a:t>
            </a:r>
            <a:endParaRPr lang="en-US"/>
          </a:p>
        </p:txBody>
      </p:sp>
      <p:sp>
        <p:nvSpPr>
          <p:cNvPr id="93187" name="Slide Number Placeholder 4"/>
          <p:cNvSpPr>
            <a:spLocks noGrp="1"/>
          </p:cNvSpPr>
          <p:nvPr>
            <p:ph type="sldNum" sz="quarter" idx="11"/>
          </p:nvPr>
        </p:nvSpPr>
        <p:spPr/>
        <p:txBody>
          <a:bodyPr/>
          <a:lstStyle/>
          <a:p>
            <a:fld id="{13BADB45-F203-47EF-8744-0550FC606E8B}" type="slidenum">
              <a:rPr lang="en-US"/>
              <a:pPr/>
              <a:t>69</a:t>
            </a:fld>
            <a:endParaRPr lang="en-US"/>
          </a:p>
        </p:txBody>
      </p:sp>
      <p:sp>
        <p:nvSpPr>
          <p:cNvPr id="93188" name="Rectangle 2"/>
          <p:cNvSpPr>
            <a:spLocks noGrp="1" noChangeArrowheads="1"/>
          </p:cNvSpPr>
          <p:nvPr>
            <p:ph type="title"/>
          </p:nvPr>
        </p:nvSpPr>
        <p:spPr>
          <a:xfrm>
            <a:off x="247650" y="0"/>
            <a:ext cx="8896350" cy="1009650"/>
          </a:xfrm>
          <a:noFill/>
        </p:spPr>
        <p:txBody>
          <a:bodyPr lIns="90480" tIns="44447" rIns="90480" bIns="44447" anchor="ctr"/>
          <a:lstStyle/>
          <a:p>
            <a:r>
              <a:rPr lang="en-US" smtClean="0"/>
              <a:t>X-ray absorption depends on path length and </a:t>
            </a:r>
            <a:r>
              <a:rPr lang="en-US" smtClean="0">
                <a:latin typeface="Symbol" pitchFamily="18" charset="2"/>
              </a:rPr>
              <a:t>m/r</a:t>
            </a:r>
          </a:p>
        </p:txBody>
      </p:sp>
      <p:grpSp>
        <p:nvGrpSpPr>
          <p:cNvPr id="93189" name="Group 40"/>
          <p:cNvGrpSpPr>
            <a:grpSpLocks/>
          </p:cNvGrpSpPr>
          <p:nvPr/>
        </p:nvGrpSpPr>
        <p:grpSpPr bwMode="auto">
          <a:xfrm>
            <a:off x="685800" y="838199"/>
            <a:ext cx="7551738" cy="5608638"/>
            <a:chOff x="144" y="624"/>
            <a:chExt cx="4757" cy="3533"/>
          </a:xfrm>
        </p:grpSpPr>
        <p:grpSp>
          <p:nvGrpSpPr>
            <p:cNvPr id="93190" name="Group 21"/>
            <p:cNvGrpSpPr>
              <a:grpSpLocks/>
            </p:cNvGrpSpPr>
            <p:nvPr/>
          </p:nvGrpSpPr>
          <p:grpSpPr bwMode="auto">
            <a:xfrm>
              <a:off x="144" y="768"/>
              <a:ext cx="3360" cy="2684"/>
              <a:chOff x="144" y="1104"/>
              <a:chExt cx="3360" cy="2684"/>
            </a:xfrm>
          </p:grpSpPr>
          <p:pic>
            <p:nvPicPr>
              <p:cNvPr id="93209" name="Picture 15"/>
              <p:cNvPicPr>
                <a:picLocks noChangeAspect="1" noChangeArrowheads="1"/>
              </p:cNvPicPr>
              <p:nvPr/>
            </p:nvPicPr>
            <p:blipFill>
              <a:blip r:embed="rId2" cstate="print">
                <a:lum bright="-28000" contrast="44000"/>
              </a:blip>
              <a:srcRect/>
              <a:stretch>
                <a:fillRect/>
              </a:stretch>
            </p:blipFill>
            <p:spPr bwMode="auto">
              <a:xfrm>
                <a:off x="144" y="1104"/>
                <a:ext cx="3360" cy="2635"/>
              </a:xfrm>
              <a:prstGeom prst="rect">
                <a:avLst/>
              </a:prstGeom>
              <a:noFill/>
              <a:ln w="12700">
                <a:noFill/>
                <a:miter lim="800000"/>
                <a:headEnd type="none" w="sm" len="sm"/>
                <a:tailEnd type="none" w="sm" len="sm"/>
              </a:ln>
            </p:spPr>
          </p:pic>
          <p:sp useBgFill="1">
            <p:nvSpPr>
              <p:cNvPr id="93210" name="Rectangle 4"/>
              <p:cNvSpPr>
                <a:spLocks noChangeArrowheads="1"/>
              </p:cNvSpPr>
              <p:nvPr/>
            </p:nvSpPr>
            <p:spPr bwMode="auto">
              <a:xfrm>
                <a:off x="2832" y="1584"/>
                <a:ext cx="115" cy="289"/>
              </a:xfrm>
              <a:prstGeom prst="rect">
                <a:avLst/>
              </a:prstGeom>
              <a:ln w="50800">
                <a:noFill/>
                <a:miter lim="800000"/>
                <a:headEnd/>
                <a:tailEnd/>
              </a:ln>
            </p:spPr>
            <p:txBody>
              <a:bodyPr wrap="none" lIns="90488" tIns="44450" rIns="90488" bIns="44450">
                <a:spAutoFit/>
              </a:bodyPr>
              <a:lstStyle/>
              <a:p>
                <a:endParaRPr lang="en-US">
                  <a:solidFill>
                    <a:srgbClr val="8CF4EA"/>
                  </a:solidFill>
                </a:endParaRPr>
              </a:p>
            </p:txBody>
          </p:sp>
          <p:sp>
            <p:nvSpPr>
              <p:cNvPr id="93211" name="Arc 9"/>
              <p:cNvSpPr>
                <a:spLocks/>
              </p:cNvSpPr>
              <p:nvPr/>
            </p:nvSpPr>
            <p:spPr bwMode="auto">
              <a:xfrm>
                <a:off x="2208" y="2400"/>
                <a:ext cx="235" cy="432"/>
              </a:xfrm>
              <a:custGeom>
                <a:avLst/>
                <a:gdLst>
                  <a:gd name="T0" fmla="*/ 0 w 21600"/>
                  <a:gd name="T1" fmla="*/ 0 h 21600"/>
                  <a:gd name="T2" fmla="*/ 235 w 21600"/>
                  <a:gd name="T3" fmla="*/ 432 h 21600"/>
                  <a:gd name="T4" fmla="*/ 0 w 21600"/>
                  <a:gd name="T5" fmla="*/ 43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tx1"/>
                </a:solidFill>
                <a:round/>
                <a:headEnd/>
                <a:tailEnd/>
              </a:ln>
            </p:spPr>
            <p:txBody>
              <a:bodyPr/>
              <a:lstStyle/>
              <a:p>
                <a:endParaRPr lang="en-US"/>
              </a:p>
            </p:txBody>
          </p:sp>
          <p:sp>
            <p:nvSpPr>
              <p:cNvPr id="93212" name="Line 10"/>
              <p:cNvSpPr>
                <a:spLocks noChangeShapeType="1"/>
              </p:cNvSpPr>
              <p:nvPr/>
            </p:nvSpPr>
            <p:spPr bwMode="auto">
              <a:xfrm>
                <a:off x="1248" y="3024"/>
                <a:ext cx="528" cy="288"/>
              </a:xfrm>
              <a:prstGeom prst="line">
                <a:avLst/>
              </a:prstGeom>
              <a:noFill/>
              <a:ln w="31750">
                <a:solidFill>
                  <a:srgbClr val="FF0000"/>
                </a:solidFill>
                <a:round/>
                <a:headEnd type="triangle" w="med" len="med"/>
                <a:tailEnd type="triangle" w="med" len="med"/>
              </a:ln>
            </p:spPr>
            <p:txBody>
              <a:bodyPr/>
              <a:lstStyle/>
              <a:p>
                <a:endParaRPr lang="en-US"/>
              </a:p>
            </p:txBody>
          </p:sp>
          <p:sp>
            <p:nvSpPr>
              <p:cNvPr id="93213" name="Rectangle 12"/>
              <p:cNvSpPr>
                <a:spLocks noChangeArrowheads="1"/>
              </p:cNvSpPr>
              <p:nvPr/>
            </p:nvSpPr>
            <p:spPr bwMode="auto">
              <a:xfrm>
                <a:off x="1248" y="3072"/>
                <a:ext cx="240" cy="236"/>
              </a:xfrm>
              <a:prstGeom prst="rect">
                <a:avLst/>
              </a:prstGeom>
              <a:noFill/>
              <a:ln w="12700">
                <a:noFill/>
                <a:miter lim="800000"/>
                <a:headEnd/>
                <a:tailEnd/>
              </a:ln>
            </p:spPr>
            <p:txBody>
              <a:bodyPr lIns="90488" tIns="0" rIns="0" bIns="0">
                <a:spAutoFit/>
              </a:bodyPr>
              <a:lstStyle/>
              <a:p>
                <a:r>
                  <a:rPr lang="en-US">
                    <a:solidFill>
                      <a:schemeClr val="bg1"/>
                    </a:solidFill>
                    <a:latin typeface="Times New Roman" pitchFamily="18" charset="0"/>
                  </a:rPr>
                  <a:t>s</a:t>
                </a:r>
                <a:r>
                  <a:rPr lang="en-US" baseline="-25000">
                    <a:solidFill>
                      <a:schemeClr val="bg1"/>
                    </a:solidFill>
                    <a:latin typeface="Times New Roman" pitchFamily="18" charset="0"/>
                  </a:rPr>
                  <a:t>1</a:t>
                </a:r>
              </a:p>
            </p:txBody>
          </p:sp>
          <p:sp>
            <p:nvSpPr>
              <p:cNvPr id="93214" name="Rectangle 13"/>
              <p:cNvSpPr>
                <a:spLocks noChangeArrowheads="1"/>
              </p:cNvSpPr>
              <p:nvPr/>
            </p:nvSpPr>
            <p:spPr bwMode="auto">
              <a:xfrm>
                <a:off x="240" y="2131"/>
                <a:ext cx="1392" cy="236"/>
              </a:xfrm>
              <a:prstGeom prst="rect">
                <a:avLst/>
              </a:prstGeom>
              <a:solidFill>
                <a:srgbClr val="FFFFFF"/>
              </a:solidFill>
              <a:ln w="12700">
                <a:noFill/>
                <a:miter lim="800000"/>
                <a:headEnd/>
                <a:tailEnd/>
              </a:ln>
            </p:spPr>
            <p:txBody>
              <a:bodyPr lIns="90488" tIns="0" rIns="0" bIns="0">
                <a:spAutoFit/>
              </a:bodyPr>
              <a:lstStyle/>
              <a:p>
                <a:r>
                  <a:rPr lang="en-US" dirty="0">
                    <a:solidFill>
                      <a:schemeClr val="bg1"/>
                    </a:solidFill>
                    <a:latin typeface="Times New Roman" pitchFamily="18" charset="0"/>
                  </a:rPr>
                  <a:t>I</a:t>
                </a:r>
                <a:r>
                  <a:rPr lang="en-US" baseline="-25000" dirty="0">
                    <a:solidFill>
                      <a:schemeClr val="bg1"/>
                    </a:solidFill>
                    <a:latin typeface="Times New Roman" pitchFamily="18" charset="0"/>
                  </a:rPr>
                  <a:t>1</a:t>
                </a:r>
                <a:r>
                  <a:rPr lang="en-US" sz="2800" baseline="-25000" dirty="0">
                    <a:solidFill>
                      <a:schemeClr val="bg1"/>
                    </a:solidFill>
                    <a:latin typeface="Times New Roman" pitchFamily="18" charset="0"/>
                  </a:rPr>
                  <a:t> </a:t>
                </a:r>
                <a:r>
                  <a:rPr lang="en-US" sz="2000" dirty="0">
                    <a:solidFill>
                      <a:schemeClr val="bg1"/>
                    </a:solidFill>
                    <a:latin typeface="Times New Roman" pitchFamily="18" charset="0"/>
                  </a:rPr>
                  <a:t>= emitted x-rays</a:t>
                </a:r>
                <a:endParaRPr lang="en-US" sz="2000" baseline="-25000" dirty="0">
                  <a:solidFill>
                    <a:schemeClr val="bg1"/>
                  </a:solidFill>
                  <a:latin typeface="Times New Roman" pitchFamily="18" charset="0"/>
                </a:endParaRPr>
              </a:p>
            </p:txBody>
          </p:sp>
          <p:sp>
            <p:nvSpPr>
              <p:cNvPr id="93215" name="Rectangle 16"/>
              <p:cNvSpPr>
                <a:spLocks noChangeArrowheads="1"/>
              </p:cNvSpPr>
              <p:nvPr/>
            </p:nvSpPr>
            <p:spPr bwMode="auto">
              <a:xfrm>
                <a:off x="2304" y="1824"/>
                <a:ext cx="227" cy="236"/>
              </a:xfrm>
              <a:prstGeom prst="rect">
                <a:avLst/>
              </a:prstGeom>
              <a:solidFill>
                <a:srgbClr val="FFFFFF"/>
              </a:solidFill>
              <a:ln w="12700">
                <a:noFill/>
                <a:miter lim="800000"/>
                <a:headEnd/>
                <a:tailEnd/>
              </a:ln>
            </p:spPr>
            <p:txBody>
              <a:bodyPr lIns="90488" tIns="0" rIns="0" bIns="0">
                <a:spAutoFit/>
              </a:bodyPr>
              <a:lstStyle/>
              <a:p>
                <a:r>
                  <a:rPr lang="en-US">
                    <a:solidFill>
                      <a:schemeClr val="bg1"/>
                    </a:solidFill>
                    <a:latin typeface="Times New Roman" pitchFamily="18" charset="0"/>
                  </a:rPr>
                  <a:t>I</a:t>
                </a:r>
                <a:r>
                  <a:rPr lang="en-US" baseline="-25000">
                    <a:solidFill>
                      <a:schemeClr val="bg1"/>
                    </a:solidFill>
                    <a:latin typeface="Times New Roman" pitchFamily="18" charset="0"/>
                  </a:rPr>
                  <a:t>2</a:t>
                </a:r>
              </a:p>
            </p:txBody>
          </p:sp>
          <p:sp>
            <p:nvSpPr>
              <p:cNvPr id="93216" name="Rectangle 17"/>
              <p:cNvSpPr>
                <a:spLocks noChangeArrowheads="1"/>
              </p:cNvSpPr>
              <p:nvPr/>
            </p:nvSpPr>
            <p:spPr bwMode="auto">
              <a:xfrm>
                <a:off x="2016" y="3024"/>
                <a:ext cx="240" cy="236"/>
              </a:xfrm>
              <a:prstGeom prst="rect">
                <a:avLst/>
              </a:prstGeom>
              <a:noFill/>
              <a:ln w="12700">
                <a:noFill/>
                <a:miter lim="800000"/>
                <a:headEnd/>
                <a:tailEnd/>
              </a:ln>
            </p:spPr>
            <p:txBody>
              <a:bodyPr lIns="90488" tIns="0" rIns="0" bIns="0">
                <a:spAutoFit/>
              </a:bodyPr>
              <a:lstStyle/>
              <a:p>
                <a:r>
                  <a:rPr lang="en-US">
                    <a:solidFill>
                      <a:schemeClr val="bg1"/>
                    </a:solidFill>
                    <a:latin typeface="Times New Roman" pitchFamily="18" charset="0"/>
                  </a:rPr>
                  <a:t>s</a:t>
                </a:r>
                <a:r>
                  <a:rPr lang="en-US" baseline="-25000">
                    <a:solidFill>
                      <a:schemeClr val="bg1"/>
                    </a:solidFill>
                    <a:latin typeface="Times New Roman" pitchFamily="18" charset="0"/>
                  </a:rPr>
                  <a:t>2</a:t>
                </a:r>
              </a:p>
            </p:txBody>
          </p:sp>
          <p:sp>
            <p:nvSpPr>
              <p:cNvPr id="93217" name="Line 18"/>
              <p:cNvSpPr>
                <a:spLocks noChangeShapeType="1"/>
              </p:cNvSpPr>
              <p:nvPr/>
            </p:nvSpPr>
            <p:spPr bwMode="auto">
              <a:xfrm flipH="1">
                <a:off x="1872" y="2976"/>
                <a:ext cx="192" cy="288"/>
              </a:xfrm>
              <a:prstGeom prst="line">
                <a:avLst/>
              </a:prstGeom>
              <a:noFill/>
              <a:ln w="31750">
                <a:solidFill>
                  <a:srgbClr val="FF0000"/>
                </a:solidFill>
                <a:round/>
                <a:headEnd type="triangle" w="med" len="med"/>
                <a:tailEnd type="triangle" w="med" len="med"/>
              </a:ln>
            </p:spPr>
            <p:txBody>
              <a:bodyPr/>
              <a:lstStyle/>
              <a:p>
                <a:endParaRPr lang="en-US"/>
              </a:p>
            </p:txBody>
          </p:sp>
          <p:sp>
            <p:nvSpPr>
              <p:cNvPr id="93218" name="Rectangle 20"/>
              <p:cNvSpPr>
                <a:spLocks noChangeArrowheads="1"/>
              </p:cNvSpPr>
              <p:nvPr/>
            </p:nvSpPr>
            <p:spPr bwMode="auto">
              <a:xfrm>
                <a:off x="1044" y="3552"/>
                <a:ext cx="1584" cy="236"/>
              </a:xfrm>
              <a:prstGeom prst="rect">
                <a:avLst/>
              </a:prstGeom>
              <a:solidFill>
                <a:srgbClr val="FFFFFF"/>
              </a:solidFill>
              <a:ln w="12700">
                <a:noFill/>
                <a:miter lim="800000"/>
                <a:headEnd/>
                <a:tailEnd/>
              </a:ln>
            </p:spPr>
            <p:txBody>
              <a:bodyPr lIns="90488" tIns="0" rIns="0" bIns="0">
                <a:spAutoFit/>
              </a:bodyPr>
              <a:lstStyle/>
              <a:p>
                <a:r>
                  <a:rPr lang="en-US" dirty="0">
                    <a:solidFill>
                      <a:schemeClr val="bg1"/>
                    </a:solidFill>
                    <a:latin typeface="Times New Roman" pitchFamily="18" charset="0"/>
                  </a:rPr>
                  <a:t>I</a:t>
                </a:r>
                <a:r>
                  <a:rPr lang="en-US" baseline="-25000" dirty="0">
                    <a:solidFill>
                      <a:schemeClr val="bg1"/>
                    </a:solidFill>
                    <a:latin typeface="Times New Roman" pitchFamily="18" charset="0"/>
                  </a:rPr>
                  <a:t>0</a:t>
                </a:r>
                <a:r>
                  <a:rPr lang="en-US" sz="2800" baseline="-25000" dirty="0">
                    <a:solidFill>
                      <a:schemeClr val="bg1"/>
                    </a:solidFill>
                    <a:latin typeface="Times New Roman" pitchFamily="18" charset="0"/>
                  </a:rPr>
                  <a:t> </a:t>
                </a:r>
                <a:r>
                  <a:rPr lang="en-US" sz="2000" dirty="0">
                    <a:solidFill>
                      <a:schemeClr val="bg1"/>
                    </a:solidFill>
                    <a:latin typeface="Times New Roman" pitchFamily="18" charset="0"/>
                  </a:rPr>
                  <a:t>= generated x-rays</a:t>
                </a:r>
                <a:endParaRPr lang="en-US" sz="2000" baseline="-25000" dirty="0">
                  <a:solidFill>
                    <a:schemeClr val="bg1"/>
                  </a:solidFill>
                  <a:latin typeface="Times New Roman" pitchFamily="18" charset="0"/>
                </a:endParaRPr>
              </a:p>
            </p:txBody>
          </p:sp>
        </p:grpSp>
        <p:sp>
          <p:nvSpPr>
            <p:cNvPr id="93191" name="Rectangle 3"/>
            <p:cNvSpPr>
              <a:spLocks noChangeArrowheads="1"/>
            </p:cNvSpPr>
            <p:nvPr/>
          </p:nvSpPr>
          <p:spPr bwMode="auto">
            <a:xfrm>
              <a:off x="2544" y="2016"/>
              <a:ext cx="2357" cy="2141"/>
            </a:xfrm>
            <a:prstGeom prst="rect">
              <a:avLst/>
            </a:prstGeom>
            <a:solidFill>
              <a:schemeClr val="tx1"/>
            </a:solidFill>
            <a:ln w="12700">
              <a:solidFill>
                <a:schemeClr val="accent2"/>
              </a:solidFill>
              <a:miter lim="800000"/>
              <a:headEnd/>
              <a:tailEnd/>
            </a:ln>
          </p:spPr>
          <p:txBody>
            <a:bodyPr wrap="none" lIns="90488" tIns="44450" rIns="90488" bIns="44450">
              <a:spAutoFit/>
            </a:bodyPr>
            <a:lstStyle/>
            <a:p>
              <a:r>
                <a:rPr lang="en-US" sz="1800" dirty="0">
                  <a:solidFill>
                    <a:schemeClr val="bg1"/>
                  </a:solidFill>
                  <a:latin typeface="Times New Roman" pitchFamily="18" charset="0"/>
                </a:rPr>
                <a:t>X-ray absorption here is photoelectric,</a:t>
              </a:r>
              <a:br>
                <a:rPr lang="en-US" sz="1800" dirty="0">
                  <a:solidFill>
                    <a:schemeClr val="bg1"/>
                  </a:solidFill>
                  <a:latin typeface="Times New Roman" pitchFamily="18" charset="0"/>
                </a:rPr>
              </a:br>
              <a:r>
                <a:rPr lang="en-US" sz="1800" dirty="0">
                  <a:solidFill>
                    <a:schemeClr val="bg1"/>
                  </a:solidFill>
                  <a:latin typeface="Times New Roman" pitchFamily="18" charset="0"/>
                </a:rPr>
                <a:t>which is an either/or operation.  </a:t>
              </a:r>
            </a:p>
            <a:p>
              <a:r>
                <a:rPr lang="en-US" sz="1800" u="sng" dirty="0">
                  <a:solidFill>
                    <a:schemeClr val="bg1"/>
                  </a:solidFill>
                  <a:latin typeface="Times New Roman" pitchFamily="18" charset="0"/>
                </a:rPr>
                <a:t>Either </a:t>
              </a:r>
              <a:r>
                <a:rPr lang="en-US" sz="1800" dirty="0">
                  <a:solidFill>
                    <a:schemeClr val="bg1"/>
                  </a:solidFill>
                  <a:latin typeface="Times New Roman" pitchFamily="18" charset="0"/>
                </a:rPr>
                <a:t>the photon is </a:t>
              </a:r>
              <a:r>
                <a:rPr lang="en-US" sz="1800" u="sng" dirty="0">
                  <a:solidFill>
                    <a:schemeClr val="bg1"/>
                  </a:solidFill>
                  <a:latin typeface="Times New Roman" pitchFamily="18" charset="0"/>
                </a:rPr>
                <a:t>absorbed</a:t>
              </a:r>
              <a:r>
                <a:rPr lang="en-US" sz="1800" dirty="0">
                  <a:solidFill>
                    <a:schemeClr val="bg1"/>
                  </a:solidFill>
                  <a:latin typeface="Times New Roman" pitchFamily="18" charset="0"/>
                </a:rPr>
                <a:t>, </a:t>
              </a:r>
              <a:r>
                <a:rPr lang="en-US" sz="1800" u="sng" dirty="0">
                  <a:solidFill>
                    <a:schemeClr val="bg1"/>
                  </a:solidFill>
                  <a:latin typeface="Times New Roman" pitchFamily="18" charset="0"/>
                </a:rPr>
                <a:t>or</a:t>
              </a:r>
              <a:r>
                <a:rPr lang="en-US" sz="1800" dirty="0">
                  <a:solidFill>
                    <a:schemeClr val="bg1"/>
                  </a:solidFill>
                  <a:latin typeface="Times New Roman" pitchFamily="18" charset="0"/>
                </a:rPr>
                <a:t> it</a:t>
              </a:r>
              <a:br>
                <a:rPr lang="en-US" sz="1800" dirty="0">
                  <a:solidFill>
                    <a:schemeClr val="bg1"/>
                  </a:solidFill>
                  <a:latin typeface="Times New Roman" pitchFamily="18" charset="0"/>
                </a:rPr>
              </a:br>
              <a:r>
                <a:rPr lang="en-US" sz="1800" dirty="0">
                  <a:solidFill>
                    <a:schemeClr val="bg1"/>
                  </a:solidFill>
                  <a:latin typeface="Times New Roman" pitchFamily="18" charset="0"/>
                </a:rPr>
                <a:t>escapes the specimen with the</a:t>
              </a:r>
              <a:br>
                <a:rPr lang="en-US" sz="1800" dirty="0">
                  <a:solidFill>
                    <a:schemeClr val="bg1"/>
                  </a:solidFill>
                  <a:latin typeface="Times New Roman" pitchFamily="18" charset="0"/>
                </a:rPr>
              </a:br>
              <a:r>
                <a:rPr lang="en-US" sz="1800" u="sng" dirty="0">
                  <a:solidFill>
                    <a:schemeClr val="bg1"/>
                  </a:solidFill>
                  <a:latin typeface="Times New Roman" pitchFamily="18" charset="0"/>
                </a:rPr>
                <a:t>same characteristic energy</a:t>
              </a:r>
              <a:r>
                <a:rPr lang="en-US" sz="1800" dirty="0">
                  <a:solidFill>
                    <a:schemeClr val="bg1"/>
                  </a:solidFill>
                  <a:latin typeface="Times New Roman" pitchFamily="18" charset="0"/>
                </a:rPr>
                <a:t> with</a:t>
              </a:r>
              <a:br>
                <a:rPr lang="en-US" sz="1800" dirty="0">
                  <a:solidFill>
                    <a:schemeClr val="bg1"/>
                  </a:solidFill>
                  <a:latin typeface="Times New Roman" pitchFamily="18" charset="0"/>
                </a:rPr>
              </a:br>
              <a:r>
                <a:rPr lang="en-US" sz="1800" dirty="0">
                  <a:solidFill>
                    <a:schemeClr val="bg1"/>
                  </a:solidFill>
                  <a:latin typeface="Times New Roman" pitchFamily="18" charset="0"/>
                </a:rPr>
                <a:t>which it started.</a:t>
              </a:r>
            </a:p>
            <a:p>
              <a:endParaRPr lang="en-US" sz="1800" dirty="0">
                <a:solidFill>
                  <a:schemeClr val="bg1"/>
                </a:solidFill>
                <a:latin typeface="Times New Roman" pitchFamily="18" charset="0"/>
              </a:endParaRPr>
            </a:p>
            <a:p>
              <a:r>
                <a:rPr lang="en-US" sz="1800" dirty="0">
                  <a:solidFill>
                    <a:schemeClr val="bg1"/>
                  </a:solidFill>
                  <a:latin typeface="Times New Roman" pitchFamily="18" charset="0"/>
                </a:rPr>
                <a:t>For a given takeoff angle, the x-ray</a:t>
              </a:r>
              <a:br>
                <a:rPr lang="en-US" sz="1800" dirty="0">
                  <a:solidFill>
                    <a:schemeClr val="bg1"/>
                  </a:solidFill>
                  <a:latin typeface="Times New Roman" pitchFamily="18" charset="0"/>
                </a:rPr>
              </a:br>
              <a:r>
                <a:rPr lang="en-US" sz="1800" dirty="0">
                  <a:solidFill>
                    <a:schemeClr val="bg1"/>
                  </a:solidFill>
                  <a:latin typeface="Times New Roman" pitchFamily="18" charset="0"/>
                </a:rPr>
                <a:t>absorption is determined by the path</a:t>
              </a:r>
              <a:br>
                <a:rPr lang="en-US" sz="1800" dirty="0">
                  <a:solidFill>
                    <a:schemeClr val="bg1"/>
                  </a:solidFill>
                  <a:latin typeface="Times New Roman" pitchFamily="18" charset="0"/>
                </a:rPr>
              </a:br>
              <a:r>
                <a:rPr lang="en-US" sz="1800" dirty="0">
                  <a:solidFill>
                    <a:schemeClr val="bg1"/>
                  </a:solidFill>
                  <a:latin typeface="Times New Roman" pitchFamily="18" charset="0"/>
                </a:rPr>
                <a:t>length s and mass absorption</a:t>
              </a:r>
              <a:br>
                <a:rPr lang="en-US" sz="1800" dirty="0">
                  <a:solidFill>
                    <a:schemeClr val="bg1"/>
                  </a:solidFill>
                  <a:latin typeface="Times New Roman" pitchFamily="18" charset="0"/>
                </a:rPr>
              </a:br>
              <a:r>
                <a:rPr lang="en-US" sz="1800" dirty="0" err="1">
                  <a:solidFill>
                    <a:schemeClr val="bg1"/>
                  </a:solidFill>
                  <a:latin typeface="Times New Roman" pitchFamily="18" charset="0"/>
                </a:rPr>
                <a:t>coefficent</a:t>
              </a:r>
              <a:r>
                <a:rPr lang="en-US" sz="1800" dirty="0">
                  <a:solidFill>
                    <a:schemeClr val="bg1"/>
                  </a:solidFill>
                  <a:latin typeface="Times New Roman" pitchFamily="18" charset="0"/>
                </a:rPr>
                <a:t> </a:t>
              </a:r>
              <a:r>
                <a:rPr lang="en-US" sz="1800" dirty="0">
                  <a:solidFill>
                    <a:schemeClr val="bg1"/>
                  </a:solidFill>
                  <a:latin typeface="Symbol" pitchFamily="18" charset="2"/>
                </a:rPr>
                <a:t>m/r</a:t>
              </a:r>
              <a:r>
                <a:rPr lang="en-US" sz="1800" dirty="0">
                  <a:solidFill>
                    <a:schemeClr val="bg1"/>
                  </a:solidFill>
                  <a:latin typeface="Times New Roman" pitchFamily="18" charset="0"/>
                </a:rPr>
                <a:t>, which are both</a:t>
              </a:r>
              <a:br>
                <a:rPr lang="en-US" sz="1800" dirty="0">
                  <a:solidFill>
                    <a:schemeClr val="bg1"/>
                  </a:solidFill>
                  <a:latin typeface="Times New Roman" pitchFamily="18" charset="0"/>
                </a:rPr>
              </a:br>
              <a:r>
                <a:rPr lang="en-US" sz="1800" dirty="0">
                  <a:solidFill>
                    <a:schemeClr val="bg1"/>
                  </a:solidFill>
                  <a:latin typeface="Times New Roman" pitchFamily="18" charset="0"/>
                </a:rPr>
                <a:t>compositionally dependent.</a:t>
              </a:r>
            </a:p>
          </p:txBody>
        </p:sp>
        <p:sp>
          <p:nvSpPr>
            <p:cNvPr id="93192" name="Rectangle 19"/>
            <p:cNvSpPr>
              <a:spLocks noChangeArrowheads="1"/>
            </p:cNvSpPr>
            <p:nvPr/>
          </p:nvSpPr>
          <p:spPr bwMode="auto">
            <a:xfrm>
              <a:off x="912" y="624"/>
              <a:ext cx="1849" cy="296"/>
            </a:xfrm>
            <a:prstGeom prst="rect">
              <a:avLst/>
            </a:prstGeom>
            <a:solidFill>
              <a:schemeClr val="tx1"/>
            </a:solidFill>
            <a:ln w="12700">
              <a:solidFill>
                <a:schemeClr val="accent2"/>
              </a:solidFill>
              <a:miter lim="800000"/>
              <a:headEnd/>
              <a:tailEnd/>
            </a:ln>
          </p:spPr>
          <p:txBody>
            <a:bodyPr wrap="none" lIns="90488" tIns="44450" rIns="90488" bIns="44450">
              <a:spAutoFit/>
            </a:bodyPr>
            <a:lstStyle/>
            <a:p>
              <a:r>
                <a:rPr lang="en-US">
                  <a:solidFill>
                    <a:schemeClr val="bg1"/>
                  </a:solidFill>
                  <a:latin typeface="Times New Roman" pitchFamily="18" charset="0"/>
                </a:rPr>
                <a:t>I / I</a:t>
              </a:r>
              <a:r>
                <a:rPr lang="en-US" baseline="-25000">
                  <a:solidFill>
                    <a:schemeClr val="bg1"/>
                  </a:solidFill>
                  <a:latin typeface="Times New Roman" pitchFamily="18" charset="0"/>
                </a:rPr>
                <a:t>0</a:t>
              </a:r>
              <a:r>
                <a:rPr lang="en-US">
                  <a:solidFill>
                    <a:schemeClr val="bg1"/>
                  </a:solidFill>
                  <a:latin typeface="Times New Roman" pitchFamily="18" charset="0"/>
                </a:rPr>
                <a:t> = exp[ -(</a:t>
              </a:r>
              <a:r>
                <a:rPr lang="en-US">
                  <a:solidFill>
                    <a:schemeClr val="bg1"/>
                  </a:solidFill>
                  <a:latin typeface="Symbol" pitchFamily="18" charset="2"/>
                </a:rPr>
                <a:t>m</a:t>
              </a:r>
              <a:r>
                <a:rPr lang="en-US">
                  <a:solidFill>
                    <a:schemeClr val="bg1"/>
                  </a:solidFill>
                  <a:latin typeface="Times New Roman" pitchFamily="18" charset="0"/>
                </a:rPr>
                <a:t>/</a:t>
              </a:r>
              <a:r>
                <a:rPr lang="en-US">
                  <a:solidFill>
                    <a:schemeClr val="bg1"/>
                  </a:solidFill>
                  <a:latin typeface="Symbol" pitchFamily="18" charset="2"/>
                </a:rPr>
                <a:t>r</a:t>
              </a:r>
              <a:r>
                <a:rPr lang="en-US">
                  <a:solidFill>
                    <a:schemeClr val="bg1"/>
                  </a:solidFill>
                  <a:latin typeface="Times New Roman" pitchFamily="18" charset="0"/>
                </a:rPr>
                <a:t>) </a:t>
              </a:r>
              <a:r>
                <a:rPr lang="en-US">
                  <a:solidFill>
                    <a:schemeClr val="bg1"/>
                  </a:solidFill>
                  <a:latin typeface="Symbol" pitchFamily="18" charset="2"/>
                </a:rPr>
                <a:t>r</a:t>
              </a:r>
              <a:r>
                <a:rPr lang="en-US">
                  <a:solidFill>
                    <a:schemeClr val="bg1"/>
                  </a:solidFill>
                  <a:latin typeface="Times New Roman" pitchFamily="18" charset="0"/>
                </a:rPr>
                <a:t>s]</a:t>
              </a:r>
              <a:endParaRPr lang="en-US" baseline="-25000">
                <a:solidFill>
                  <a:schemeClr val="bg1"/>
                </a:solidFill>
                <a:latin typeface="Times New Roman" pitchFamily="18" charset="0"/>
              </a:endParaRPr>
            </a:p>
          </p:txBody>
        </p:sp>
        <p:sp>
          <p:nvSpPr>
            <p:cNvPr id="93193" name="Rectangle 22"/>
            <p:cNvSpPr>
              <a:spLocks noChangeArrowheads="1"/>
            </p:cNvSpPr>
            <p:nvPr/>
          </p:nvSpPr>
          <p:spPr bwMode="auto">
            <a:xfrm>
              <a:off x="192" y="1440"/>
              <a:ext cx="1670" cy="296"/>
            </a:xfrm>
            <a:prstGeom prst="rect">
              <a:avLst/>
            </a:prstGeom>
            <a:solidFill>
              <a:schemeClr val="tx1"/>
            </a:solidFill>
            <a:ln w="12700">
              <a:noFill/>
              <a:miter lim="800000"/>
              <a:headEnd/>
              <a:tailEnd/>
            </a:ln>
          </p:spPr>
          <p:txBody>
            <a:bodyPr wrap="none" lIns="90488" tIns="44450" rIns="90488" bIns="44450">
              <a:spAutoFit/>
            </a:bodyPr>
            <a:lstStyle/>
            <a:p>
              <a:r>
                <a:rPr lang="en-US">
                  <a:solidFill>
                    <a:schemeClr val="bg1"/>
                  </a:solidFill>
                  <a:latin typeface="Times New Roman" pitchFamily="18" charset="0"/>
                </a:rPr>
                <a:t>I</a:t>
              </a:r>
              <a:r>
                <a:rPr lang="en-US" baseline="-25000">
                  <a:solidFill>
                    <a:schemeClr val="bg1"/>
                  </a:solidFill>
                  <a:latin typeface="Times New Roman" pitchFamily="18" charset="0"/>
                </a:rPr>
                <a:t>1</a:t>
              </a:r>
              <a:r>
                <a:rPr lang="en-US">
                  <a:solidFill>
                    <a:schemeClr val="bg1"/>
                  </a:solidFill>
                  <a:latin typeface="Times New Roman" pitchFamily="18" charset="0"/>
                </a:rPr>
                <a:t> &lt; I</a:t>
              </a:r>
              <a:r>
                <a:rPr lang="en-US" baseline="-25000">
                  <a:solidFill>
                    <a:schemeClr val="bg1"/>
                  </a:solidFill>
                  <a:latin typeface="Times New Roman" pitchFamily="18" charset="0"/>
                </a:rPr>
                <a:t>2</a:t>
              </a:r>
              <a:r>
                <a:rPr lang="en-US">
                  <a:solidFill>
                    <a:schemeClr val="bg1"/>
                  </a:solidFill>
                  <a:latin typeface="Times New Roman" pitchFamily="18" charset="0"/>
                </a:rPr>
                <a:t> due to s</a:t>
              </a:r>
              <a:r>
                <a:rPr lang="en-US" baseline="-25000">
                  <a:solidFill>
                    <a:schemeClr val="bg1"/>
                  </a:solidFill>
                  <a:latin typeface="Times New Roman" pitchFamily="18" charset="0"/>
                </a:rPr>
                <a:t>1</a:t>
              </a:r>
              <a:r>
                <a:rPr lang="en-US">
                  <a:solidFill>
                    <a:schemeClr val="bg1"/>
                  </a:solidFill>
                  <a:latin typeface="Times New Roman" pitchFamily="18" charset="0"/>
                </a:rPr>
                <a:t> &gt; s</a:t>
              </a:r>
              <a:r>
                <a:rPr lang="en-US" baseline="-25000">
                  <a:solidFill>
                    <a:schemeClr val="bg1"/>
                  </a:solidFill>
                  <a:latin typeface="Times New Roman" pitchFamily="18" charset="0"/>
                </a:rPr>
                <a:t>2</a:t>
              </a:r>
            </a:p>
          </p:txBody>
        </p:sp>
        <p:grpSp>
          <p:nvGrpSpPr>
            <p:cNvPr id="93194" name="Group 39"/>
            <p:cNvGrpSpPr>
              <a:grpSpLocks/>
            </p:cNvGrpSpPr>
            <p:nvPr/>
          </p:nvGrpSpPr>
          <p:grpSpPr bwMode="auto">
            <a:xfrm>
              <a:off x="2832" y="768"/>
              <a:ext cx="2064" cy="1248"/>
              <a:chOff x="3264" y="576"/>
              <a:chExt cx="2064" cy="1248"/>
            </a:xfrm>
          </p:grpSpPr>
          <p:sp>
            <p:nvSpPr>
              <p:cNvPr id="93195" name="Rectangle 37"/>
              <p:cNvSpPr>
                <a:spLocks noChangeArrowheads="1"/>
              </p:cNvSpPr>
              <p:nvPr/>
            </p:nvSpPr>
            <p:spPr bwMode="auto">
              <a:xfrm>
                <a:off x="3264" y="576"/>
                <a:ext cx="2064" cy="1248"/>
              </a:xfrm>
              <a:prstGeom prst="rect">
                <a:avLst/>
              </a:prstGeom>
              <a:solidFill>
                <a:srgbClr val="FFFFFF"/>
              </a:solidFill>
              <a:ln w="12700">
                <a:solidFill>
                  <a:srgbClr val="000000"/>
                </a:solidFill>
                <a:miter lim="800000"/>
                <a:headEnd type="none" w="sm" len="sm"/>
                <a:tailEnd type="none" w="sm" len="sm"/>
              </a:ln>
            </p:spPr>
            <p:txBody>
              <a:bodyPr wrap="none" anchor="ctr"/>
              <a:lstStyle/>
              <a:p>
                <a:endParaRPr lang="en-US"/>
              </a:p>
            </p:txBody>
          </p:sp>
          <p:sp>
            <p:nvSpPr>
              <p:cNvPr id="93196" name="Rectangle 23"/>
              <p:cNvSpPr>
                <a:spLocks noChangeArrowheads="1"/>
              </p:cNvSpPr>
              <p:nvPr/>
            </p:nvSpPr>
            <p:spPr bwMode="auto">
              <a:xfrm>
                <a:off x="4128" y="672"/>
                <a:ext cx="288" cy="960"/>
              </a:xfrm>
              <a:prstGeom prst="rect">
                <a:avLst/>
              </a:prstGeom>
              <a:solidFill>
                <a:srgbClr val="00FF00"/>
              </a:solidFill>
              <a:ln w="12700">
                <a:solidFill>
                  <a:schemeClr val="tx1"/>
                </a:solidFill>
                <a:miter lim="800000"/>
                <a:headEnd type="none" w="sm" len="sm"/>
                <a:tailEnd type="none" w="sm" len="sm"/>
              </a:ln>
            </p:spPr>
            <p:txBody>
              <a:bodyPr wrap="none" anchor="ctr"/>
              <a:lstStyle/>
              <a:p>
                <a:endParaRPr lang="en-US"/>
              </a:p>
            </p:txBody>
          </p:sp>
          <p:sp>
            <p:nvSpPr>
              <p:cNvPr id="93197" name="Line 24"/>
              <p:cNvSpPr>
                <a:spLocks noChangeShapeType="1"/>
              </p:cNvSpPr>
              <p:nvPr/>
            </p:nvSpPr>
            <p:spPr bwMode="auto">
              <a:xfrm>
                <a:off x="3408" y="1008"/>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198" name="Line 25"/>
              <p:cNvSpPr>
                <a:spLocks noChangeShapeType="1"/>
              </p:cNvSpPr>
              <p:nvPr/>
            </p:nvSpPr>
            <p:spPr bwMode="auto">
              <a:xfrm>
                <a:off x="3504" y="1104"/>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199" name="Line 26"/>
              <p:cNvSpPr>
                <a:spLocks noChangeShapeType="1"/>
              </p:cNvSpPr>
              <p:nvPr/>
            </p:nvSpPr>
            <p:spPr bwMode="auto">
              <a:xfrm>
                <a:off x="3600" y="1200"/>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0" name="Line 27"/>
              <p:cNvSpPr>
                <a:spLocks noChangeShapeType="1"/>
              </p:cNvSpPr>
              <p:nvPr/>
            </p:nvSpPr>
            <p:spPr bwMode="auto">
              <a:xfrm>
                <a:off x="3408" y="1296"/>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1" name="Rectangle 28"/>
              <p:cNvSpPr>
                <a:spLocks noChangeArrowheads="1"/>
              </p:cNvSpPr>
              <p:nvPr/>
            </p:nvSpPr>
            <p:spPr bwMode="auto">
              <a:xfrm>
                <a:off x="3552" y="624"/>
                <a:ext cx="336" cy="289"/>
              </a:xfrm>
              <a:prstGeom prst="rect">
                <a:avLst/>
              </a:prstGeom>
              <a:solidFill>
                <a:schemeClr val="tx1"/>
              </a:solidFill>
              <a:ln w="12700">
                <a:noFill/>
                <a:miter lim="800000"/>
                <a:headEnd/>
                <a:tailEnd/>
              </a:ln>
            </p:spPr>
            <p:txBody>
              <a:bodyPr wrap="square" lIns="90488" tIns="44450" rIns="90488" bIns="44450">
                <a:spAutoFit/>
              </a:bodyPr>
              <a:lstStyle/>
              <a:p>
                <a:r>
                  <a:rPr lang="en-US" dirty="0">
                    <a:solidFill>
                      <a:schemeClr val="bg1"/>
                    </a:solidFill>
                    <a:latin typeface="Times New Roman" pitchFamily="18" charset="0"/>
                  </a:rPr>
                  <a:t>I</a:t>
                </a:r>
                <a:r>
                  <a:rPr lang="en-US" baseline="-25000" dirty="0">
                    <a:solidFill>
                      <a:schemeClr val="bg1"/>
                    </a:solidFill>
                    <a:latin typeface="Times New Roman" pitchFamily="18" charset="0"/>
                  </a:rPr>
                  <a:t>0</a:t>
                </a:r>
              </a:p>
            </p:txBody>
          </p:sp>
          <p:sp>
            <p:nvSpPr>
              <p:cNvPr id="93202" name="Rectangle 29"/>
              <p:cNvSpPr>
                <a:spLocks noChangeArrowheads="1"/>
              </p:cNvSpPr>
              <p:nvPr/>
            </p:nvSpPr>
            <p:spPr bwMode="auto">
              <a:xfrm>
                <a:off x="4752" y="1440"/>
                <a:ext cx="398" cy="296"/>
              </a:xfrm>
              <a:prstGeom prst="rect">
                <a:avLst/>
              </a:prstGeom>
              <a:solidFill>
                <a:schemeClr val="tx1"/>
              </a:solidFill>
              <a:ln w="12700">
                <a:noFill/>
                <a:miter lim="800000"/>
                <a:headEnd/>
                <a:tailEnd/>
              </a:ln>
            </p:spPr>
            <p:txBody>
              <a:bodyPr wrap="none" lIns="90488" tIns="44450" rIns="90488" bIns="44450">
                <a:spAutoFit/>
              </a:bodyPr>
              <a:lstStyle/>
              <a:p>
                <a:r>
                  <a:rPr lang="en-US">
                    <a:solidFill>
                      <a:schemeClr val="bg1"/>
                    </a:solidFill>
                    <a:latin typeface="Symbol" pitchFamily="18" charset="2"/>
                  </a:rPr>
                  <a:t>m</a:t>
                </a:r>
                <a:r>
                  <a:rPr lang="en-US">
                    <a:solidFill>
                      <a:schemeClr val="bg1"/>
                    </a:solidFill>
                    <a:latin typeface="Times New Roman" pitchFamily="18" charset="0"/>
                  </a:rPr>
                  <a:t>/</a:t>
                </a:r>
                <a:r>
                  <a:rPr lang="en-US">
                    <a:solidFill>
                      <a:schemeClr val="bg1"/>
                    </a:solidFill>
                    <a:latin typeface="Symbol" pitchFamily="18" charset="2"/>
                  </a:rPr>
                  <a:t>r</a:t>
                </a:r>
                <a:endParaRPr lang="en-US" baseline="-25000">
                  <a:solidFill>
                    <a:schemeClr val="bg1"/>
                  </a:solidFill>
                  <a:latin typeface="Times New Roman" pitchFamily="18" charset="0"/>
                </a:endParaRPr>
              </a:p>
            </p:txBody>
          </p:sp>
          <p:sp>
            <p:nvSpPr>
              <p:cNvPr id="93203" name="Rectangle 30"/>
              <p:cNvSpPr>
                <a:spLocks noChangeArrowheads="1"/>
              </p:cNvSpPr>
              <p:nvPr/>
            </p:nvSpPr>
            <p:spPr bwMode="auto">
              <a:xfrm>
                <a:off x="4718" y="624"/>
                <a:ext cx="180" cy="289"/>
              </a:xfrm>
              <a:prstGeom prst="rect">
                <a:avLst/>
              </a:prstGeom>
              <a:solidFill>
                <a:schemeClr val="tx1"/>
              </a:solidFill>
              <a:ln w="12700">
                <a:noFill/>
                <a:miter lim="800000"/>
                <a:headEnd/>
                <a:tailEnd/>
              </a:ln>
            </p:spPr>
            <p:txBody>
              <a:bodyPr wrap="none" lIns="90488" tIns="44450" rIns="90488" bIns="44450">
                <a:spAutoFit/>
              </a:bodyPr>
              <a:lstStyle/>
              <a:p>
                <a:r>
                  <a:rPr lang="en-US">
                    <a:solidFill>
                      <a:schemeClr val="bg1"/>
                    </a:solidFill>
                    <a:latin typeface="Times New Roman" pitchFamily="18" charset="0"/>
                  </a:rPr>
                  <a:t>I</a:t>
                </a:r>
                <a:endParaRPr lang="en-US" baseline="-25000">
                  <a:solidFill>
                    <a:schemeClr val="bg1"/>
                  </a:solidFill>
                  <a:latin typeface="Times New Roman" pitchFamily="18" charset="0"/>
                </a:endParaRPr>
              </a:p>
            </p:txBody>
          </p:sp>
          <p:sp>
            <p:nvSpPr>
              <p:cNvPr id="93204" name="Line 31"/>
              <p:cNvSpPr>
                <a:spLocks noChangeShapeType="1"/>
              </p:cNvSpPr>
              <p:nvPr/>
            </p:nvSpPr>
            <p:spPr bwMode="auto">
              <a:xfrm>
                <a:off x="4464" y="1008"/>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5" name="Line 32"/>
              <p:cNvSpPr>
                <a:spLocks noChangeShapeType="1"/>
              </p:cNvSpPr>
              <p:nvPr/>
            </p:nvSpPr>
            <p:spPr bwMode="auto">
              <a:xfrm>
                <a:off x="4656" y="1200"/>
                <a:ext cx="528" cy="0"/>
              </a:xfrm>
              <a:prstGeom prst="line">
                <a:avLst/>
              </a:prstGeom>
              <a:noFill/>
              <a:ln w="44450">
                <a:solidFill>
                  <a:srgbClr val="FF0000"/>
                </a:solidFill>
                <a:round/>
                <a:headEnd type="none" w="sm" len="sm"/>
                <a:tailEnd type="triangle" w="med" len="lg"/>
              </a:ln>
            </p:spPr>
            <p:txBody>
              <a:bodyPr/>
              <a:lstStyle/>
              <a:p>
                <a:endParaRPr lang="en-US"/>
              </a:p>
            </p:txBody>
          </p:sp>
          <p:sp>
            <p:nvSpPr>
              <p:cNvPr id="93206" name="Rectangle 33"/>
              <p:cNvSpPr>
                <a:spLocks noChangeArrowheads="1"/>
              </p:cNvSpPr>
              <p:nvPr/>
            </p:nvSpPr>
            <p:spPr bwMode="auto">
              <a:xfrm>
                <a:off x="4176" y="1316"/>
                <a:ext cx="191" cy="289"/>
              </a:xfrm>
              <a:prstGeom prst="rect">
                <a:avLst/>
              </a:prstGeom>
              <a:noFill/>
              <a:ln w="12700">
                <a:noFill/>
                <a:miter lim="800000"/>
                <a:headEnd/>
                <a:tailEnd/>
              </a:ln>
            </p:spPr>
            <p:txBody>
              <a:bodyPr wrap="none" lIns="90488" tIns="44450" rIns="90488" bIns="44450">
                <a:spAutoFit/>
              </a:bodyPr>
              <a:lstStyle/>
              <a:p>
                <a:r>
                  <a:rPr lang="en-US">
                    <a:solidFill>
                      <a:schemeClr val="bg1"/>
                    </a:solidFill>
                    <a:latin typeface="Times New Roman" pitchFamily="18" charset="0"/>
                  </a:rPr>
                  <a:t>s</a:t>
                </a:r>
                <a:endParaRPr lang="en-US" baseline="-25000">
                  <a:solidFill>
                    <a:schemeClr val="bg1"/>
                  </a:solidFill>
                  <a:latin typeface="Times New Roman" pitchFamily="18" charset="0"/>
                </a:endParaRPr>
              </a:p>
            </p:txBody>
          </p:sp>
          <p:sp>
            <p:nvSpPr>
              <p:cNvPr id="93207" name="Line 34"/>
              <p:cNvSpPr>
                <a:spLocks noChangeShapeType="1"/>
              </p:cNvSpPr>
              <p:nvPr/>
            </p:nvSpPr>
            <p:spPr bwMode="auto">
              <a:xfrm>
                <a:off x="4128" y="1584"/>
                <a:ext cx="288" cy="0"/>
              </a:xfrm>
              <a:prstGeom prst="line">
                <a:avLst/>
              </a:prstGeom>
              <a:noFill/>
              <a:ln w="31750">
                <a:solidFill>
                  <a:srgbClr val="000000"/>
                </a:solidFill>
                <a:round/>
                <a:headEnd type="triangle" w="med" len="med"/>
                <a:tailEnd type="triangle" w="med" len="med"/>
              </a:ln>
            </p:spPr>
            <p:txBody>
              <a:bodyPr/>
              <a:lstStyle/>
              <a:p>
                <a:endParaRPr lang="en-US"/>
              </a:p>
            </p:txBody>
          </p:sp>
          <p:cxnSp>
            <p:nvCxnSpPr>
              <p:cNvPr id="93208" name="AutoShape 36"/>
              <p:cNvCxnSpPr>
                <a:cxnSpLocks noChangeShapeType="1"/>
              </p:cNvCxnSpPr>
              <p:nvPr/>
            </p:nvCxnSpPr>
            <p:spPr bwMode="auto">
              <a:xfrm>
                <a:off x="4272" y="1344"/>
                <a:ext cx="528" cy="240"/>
              </a:xfrm>
              <a:prstGeom prst="curvedConnector3">
                <a:avLst>
                  <a:gd name="adj1" fmla="val 50000"/>
                </a:avLst>
              </a:prstGeom>
              <a:noFill/>
              <a:ln w="25400">
                <a:solidFill>
                  <a:srgbClr val="0000FF"/>
                </a:solidFill>
                <a:round/>
                <a:headEnd type="none" w="sm" len="sm"/>
                <a:tailEnd type="none" w="sm" len="sm"/>
              </a:ln>
            </p:spPr>
          </p:cxnSp>
        </p:grp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3"/>
          <p:cNvSpPr>
            <a:spLocks noGrp="1"/>
          </p:cNvSpPr>
          <p:nvPr>
            <p:ph type="ftr" sz="quarter" idx="10"/>
          </p:nvPr>
        </p:nvSpPr>
        <p:spPr/>
        <p:txBody>
          <a:bodyPr/>
          <a:lstStyle/>
          <a:p>
            <a:r>
              <a:rPr lang="en-US" smtClean="0"/>
              <a:t>Carpenter EPMA Overview 2013</a:t>
            </a:r>
            <a:endParaRPr lang="en-US"/>
          </a:p>
        </p:txBody>
      </p:sp>
      <p:sp>
        <p:nvSpPr>
          <p:cNvPr id="32771" name="Slide Number Placeholder 4"/>
          <p:cNvSpPr>
            <a:spLocks noGrp="1"/>
          </p:cNvSpPr>
          <p:nvPr>
            <p:ph type="sldNum" sz="quarter" idx="11"/>
          </p:nvPr>
        </p:nvSpPr>
        <p:spPr/>
        <p:txBody>
          <a:bodyPr/>
          <a:lstStyle/>
          <a:p>
            <a:fld id="{FAF8EAE0-D2E9-400A-B711-F70748954406}" type="slidenum">
              <a:rPr lang="en-US"/>
              <a:pPr/>
              <a:t>7</a:t>
            </a:fld>
            <a:endParaRPr lang="en-US"/>
          </a:p>
        </p:txBody>
      </p:sp>
      <p:sp>
        <p:nvSpPr>
          <p:cNvPr id="32772" name="Rectangle 2"/>
          <p:cNvSpPr>
            <a:spLocks noGrp="1" noChangeArrowheads="1"/>
          </p:cNvSpPr>
          <p:nvPr>
            <p:ph type="title"/>
          </p:nvPr>
        </p:nvSpPr>
        <p:spPr/>
        <p:txBody>
          <a:bodyPr/>
          <a:lstStyle/>
          <a:p>
            <a:r>
              <a:rPr lang="en-US" smtClean="0"/>
              <a:t>Electron Microprobe Essential Characteristics</a:t>
            </a:r>
          </a:p>
        </p:txBody>
      </p:sp>
      <p:sp>
        <p:nvSpPr>
          <p:cNvPr id="32773" name="Rectangle 6"/>
          <p:cNvSpPr>
            <a:spLocks noGrp="1" noChangeArrowheads="1"/>
          </p:cNvSpPr>
          <p:nvPr>
            <p:ph type="body" idx="1"/>
          </p:nvPr>
        </p:nvSpPr>
        <p:spPr/>
        <p:txBody>
          <a:bodyPr/>
          <a:lstStyle/>
          <a:p>
            <a:r>
              <a:rPr lang="en-US" smtClean="0"/>
              <a:t>Dedicated wavelength-dispersive spectrometers (WDS)</a:t>
            </a:r>
          </a:p>
          <a:p>
            <a:r>
              <a:rPr lang="en-US" smtClean="0"/>
              <a:t>Optical microscope coaxial with electron column, autofocus</a:t>
            </a:r>
          </a:p>
          <a:p>
            <a:r>
              <a:rPr lang="en-US" smtClean="0"/>
              <a:t>Stabilization of e- gun shift and tilt, feedback circuit</a:t>
            </a:r>
          </a:p>
          <a:p>
            <a:r>
              <a:rPr lang="en-US" smtClean="0"/>
              <a:t>Energy-dispersive spectrometer (EDS)</a:t>
            </a:r>
          </a:p>
          <a:p>
            <a:r>
              <a:rPr lang="en-US" smtClean="0"/>
              <a:t>Stage: multisample, non-tilting, large xy range</a:t>
            </a:r>
          </a:p>
          <a:p>
            <a:r>
              <a:rPr lang="en-US" smtClean="0"/>
              <a:t>Automation of vacuum, electron optic, stage, spectrometer</a:t>
            </a:r>
          </a:p>
          <a:p>
            <a:r>
              <a:rPr lang="en-US" smtClean="0"/>
              <a:t>Software system for imaging, quantitative analysis</a:t>
            </a:r>
          </a:p>
          <a:p>
            <a:r>
              <a:rPr lang="en-US" smtClean="0"/>
              <a:t>Electron gun: W, LaB6/CeB6, field emission</a:t>
            </a:r>
          </a:p>
          <a:p>
            <a:r>
              <a:rPr lang="en-US" smtClean="0"/>
              <a:t>Backscattered and secondary e- detectors</a:t>
            </a:r>
          </a:p>
          <a:p>
            <a:r>
              <a:rPr lang="en-US" smtClean="0"/>
              <a:t>Cathodoluminescence detector / spectrometer</a:t>
            </a:r>
          </a:p>
          <a:p>
            <a:endParaRPr lang="en-US" smtClean="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Footer Placeholder 2"/>
          <p:cNvSpPr>
            <a:spLocks noGrp="1"/>
          </p:cNvSpPr>
          <p:nvPr>
            <p:ph type="ftr" sz="quarter" idx="10"/>
          </p:nvPr>
        </p:nvSpPr>
        <p:spPr/>
        <p:txBody>
          <a:bodyPr/>
          <a:lstStyle/>
          <a:p>
            <a:r>
              <a:rPr lang="en-US" smtClean="0"/>
              <a:t>Carpenter EPMA Overview 2013</a:t>
            </a:r>
            <a:endParaRPr lang="en-US"/>
          </a:p>
        </p:txBody>
      </p:sp>
      <p:sp>
        <p:nvSpPr>
          <p:cNvPr id="94211" name="Slide Number Placeholder 3"/>
          <p:cNvSpPr>
            <a:spLocks noGrp="1"/>
          </p:cNvSpPr>
          <p:nvPr>
            <p:ph type="sldNum" sz="quarter" idx="11"/>
          </p:nvPr>
        </p:nvSpPr>
        <p:spPr/>
        <p:txBody>
          <a:bodyPr/>
          <a:lstStyle/>
          <a:p>
            <a:fld id="{5A85151C-0F16-48AB-82F5-464BAD68735C}" type="slidenum">
              <a:rPr lang="en-US"/>
              <a:pPr/>
              <a:t>70</a:t>
            </a:fld>
            <a:endParaRPr lang="en-US"/>
          </a:p>
        </p:txBody>
      </p:sp>
      <p:sp>
        <p:nvSpPr>
          <p:cNvPr id="94212" name="Rectangle 2"/>
          <p:cNvSpPr>
            <a:spLocks noGrp="1" noChangeArrowheads="1"/>
          </p:cNvSpPr>
          <p:nvPr>
            <p:ph type="title"/>
          </p:nvPr>
        </p:nvSpPr>
        <p:spPr>
          <a:xfrm>
            <a:off x="1" y="228600"/>
            <a:ext cx="9144000" cy="533400"/>
          </a:xfrm>
        </p:spPr>
        <p:txBody>
          <a:bodyPr/>
          <a:lstStyle/>
          <a:p>
            <a:r>
              <a:rPr lang="en-US" sz="2800" dirty="0" smtClean="0"/>
              <a:t>Effect of X-ray Absorption:  Trace Al in Cu @ 20 </a:t>
            </a:r>
            <a:r>
              <a:rPr lang="en-US" sz="2800" dirty="0" err="1" smtClean="0"/>
              <a:t>keV</a:t>
            </a:r>
            <a:endParaRPr lang="en-US" sz="2800" dirty="0" smtClean="0"/>
          </a:p>
        </p:txBody>
      </p:sp>
      <p:pic>
        <p:nvPicPr>
          <p:cNvPr id="94213" name="Picture 3"/>
          <p:cNvPicPr>
            <a:picLocks noChangeAspect="1" noChangeArrowheads="1"/>
          </p:cNvPicPr>
          <p:nvPr/>
        </p:nvPicPr>
        <p:blipFill>
          <a:blip r:embed="rId2" cstate="print">
            <a:lum bright="-6000" contrast="26000"/>
          </a:blip>
          <a:srcRect/>
          <a:stretch>
            <a:fillRect/>
          </a:stretch>
        </p:blipFill>
        <p:spPr bwMode="auto">
          <a:xfrm>
            <a:off x="304801" y="838200"/>
            <a:ext cx="6002338" cy="4725988"/>
          </a:xfrm>
          <a:prstGeom prst="rect">
            <a:avLst/>
          </a:prstGeom>
          <a:noFill/>
          <a:ln w="25400">
            <a:solidFill>
              <a:schemeClr val="accent2"/>
            </a:solidFill>
            <a:miter lim="800000"/>
            <a:headEnd type="none" w="sm" len="sm"/>
            <a:tailEnd type="none" w="sm" len="sm"/>
          </a:ln>
        </p:spPr>
      </p:pic>
      <p:sp>
        <p:nvSpPr>
          <p:cNvPr id="94214" name="Text Box 5"/>
          <p:cNvSpPr txBox="1">
            <a:spLocks noChangeArrowheads="1"/>
          </p:cNvSpPr>
          <p:nvPr/>
        </p:nvSpPr>
        <p:spPr bwMode="auto">
          <a:xfrm>
            <a:off x="5105401" y="838201"/>
            <a:ext cx="3962400" cy="3477867"/>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Al is strongly absorbed by Cu (</a:t>
            </a:r>
            <a:r>
              <a:rPr lang="en-US" sz="2000" dirty="0">
                <a:solidFill>
                  <a:schemeClr val="bg1"/>
                </a:solidFill>
                <a:latin typeface="Symbol" pitchFamily="18" charset="2"/>
              </a:rPr>
              <a:t>m</a:t>
            </a:r>
            <a:r>
              <a:rPr lang="en-US" sz="2000" dirty="0">
                <a:solidFill>
                  <a:schemeClr val="bg1"/>
                </a:solidFill>
                <a:latin typeface="Times New Roman" pitchFamily="18" charset="0"/>
              </a:rPr>
              <a:t>/</a:t>
            </a:r>
            <a:r>
              <a:rPr lang="en-US" sz="2000" dirty="0">
                <a:solidFill>
                  <a:schemeClr val="bg1"/>
                </a:solidFill>
                <a:latin typeface="Symbol" pitchFamily="18" charset="2"/>
              </a:rPr>
              <a:t>r</a:t>
            </a:r>
            <a:r>
              <a:rPr lang="en-US" sz="2000" dirty="0">
                <a:solidFill>
                  <a:schemeClr val="bg1"/>
                </a:solidFill>
                <a:latin typeface="Times New Roman" pitchFamily="18" charset="0"/>
              </a:rPr>
              <a:t> Al K</a:t>
            </a:r>
            <a:r>
              <a:rPr lang="en-US" sz="2000" dirty="0">
                <a:solidFill>
                  <a:schemeClr val="bg1"/>
                </a:solidFill>
                <a:latin typeface="Symbol" pitchFamily="18" charset="2"/>
              </a:rPr>
              <a:t>a</a:t>
            </a:r>
            <a:r>
              <a:rPr lang="en-US" sz="2000" dirty="0">
                <a:solidFill>
                  <a:schemeClr val="bg1"/>
                </a:solidFill>
                <a:latin typeface="Times New Roman" pitchFamily="18" charset="0"/>
              </a:rPr>
              <a:t> by Cu = 4764). </a:t>
            </a:r>
            <a:br>
              <a:rPr lang="en-US" sz="2000" dirty="0">
                <a:solidFill>
                  <a:schemeClr val="bg1"/>
                </a:solidFill>
                <a:latin typeface="Times New Roman" pitchFamily="18" charset="0"/>
              </a:rPr>
            </a:br>
            <a:r>
              <a:rPr lang="en-US" sz="2000" dirty="0">
                <a:solidFill>
                  <a:schemeClr val="bg1"/>
                </a:solidFill>
                <a:latin typeface="Times New Roman" pitchFamily="18" charset="0"/>
              </a:rPr>
              <a:t/>
            </a:r>
            <a:br>
              <a:rPr lang="en-US" sz="2000" dirty="0">
                <a:solidFill>
                  <a:schemeClr val="bg1"/>
                </a:solidFill>
                <a:latin typeface="Times New Roman" pitchFamily="18" charset="0"/>
              </a:rPr>
            </a:br>
            <a:r>
              <a:rPr lang="en-US" sz="2000" dirty="0">
                <a:solidFill>
                  <a:schemeClr val="bg1"/>
                </a:solidFill>
                <a:latin typeface="Times New Roman" pitchFamily="18" charset="0"/>
              </a:rPr>
              <a:t>What is </a:t>
            </a:r>
            <a:r>
              <a:rPr lang="en-US" sz="2000" i="1" dirty="0">
                <a:solidFill>
                  <a:schemeClr val="bg1"/>
                </a:solidFill>
                <a:latin typeface="Times New Roman" pitchFamily="18" charset="0"/>
              </a:rPr>
              <a:t>f</a:t>
            </a:r>
            <a:r>
              <a:rPr lang="en-US" sz="2000" dirty="0">
                <a:solidFill>
                  <a:schemeClr val="bg1"/>
                </a:solidFill>
                <a:latin typeface="Times New Roman" pitchFamily="18" charset="0"/>
              </a:rPr>
              <a:t>(</a:t>
            </a:r>
            <a:r>
              <a:rPr lang="en-US" sz="2000" dirty="0">
                <a:solidFill>
                  <a:schemeClr val="bg1"/>
                </a:solidFill>
                <a:latin typeface="Symbol" pitchFamily="18" charset="2"/>
              </a:rPr>
              <a:t>c</a:t>
            </a:r>
            <a:r>
              <a:rPr lang="en-US" sz="2000" dirty="0">
                <a:solidFill>
                  <a:schemeClr val="bg1"/>
                </a:solidFill>
                <a:latin typeface="Times New Roman" pitchFamily="18" charset="0"/>
              </a:rPr>
              <a:t>)?</a:t>
            </a:r>
          </a:p>
          <a:p>
            <a:r>
              <a:rPr lang="en-US" sz="2000" i="1" dirty="0">
                <a:solidFill>
                  <a:schemeClr val="bg1"/>
                </a:solidFill>
                <a:latin typeface="Times New Roman" pitchFamily="18" charset="0"/>
              </a:rPr>
              <a:t>f</a:t>
            </a:r>
            <a:r>
              <a:rPr lang="en-US" sz="2000" dirty="0">
                <a:solidFill>
                  <a:schemeClr val="bg1"/>
                </a:solidFill>
                <a:latin typeface="Times New Roman" pitchFamily="18" charset="0"/>
              </a:rPr>
              <a:t>(</a:t>
            </a:r>
            <a:r>
              <a:rPr lang="en-US" sz="2000" dirty="0">
                <a:solidFill>
                  <a:schemeClr val="bg1"/>
                </a:solidFill>
                <a:latin typeface="Symbol" pitchFamily="18" charset="2"/>
              </a:rPr>
              <a:t>c</a:t>
            </a:r>
            <a:r>
              <a:rPr lang="en-US" sz="2000" dirty="0">
                <a:solidFill>
                  <a:schemeClr val="bg1"/>
                </a:solidFill>
                <a:latin typeface="Times New Roman" pitchFamily="18" charset="0"/>
              </a:rPr>
              <a:t>) =  emitted / generated intensity </a:t>
            </a:r>
            <a:r>
              <a:rPr lang="en-US" sz="2000" i="1" dirty="0">
                <a:solidFill>
                  <a:schemeClr val="bg1"/>
                </a:solidFill>
                <a:latin typeface="Times New Roman" pitchFamily="18" charset="0"/>
              </a:rPr>
              <a:t>f</a:t>
            </a:r>
            <a:r>
              <a:rPr lang="en-US" sz="2000" dirty="0">
                <a:solidFill>
                  <a:schemeClr val="bg1"/>
                </a:solidFill>
                <a:latin typeface="Times New Roman" pitchFamily="18" charset="0"/>
              </a:rPr>
              <a:t>(</a:t>
            </a:r>
            <a:r>
              <a:rPr lang="en-US" sz="2000" dirty="0">
                <a:solidFill>
                  <a:schemeClr val="bg1"/>
                </a:solidFill>
                <a:latin typeface="Symbol" pitchFamily="18" charset="2"/>
              </a:rPr>
              <a:t>c</a:t>
            </a:r>
            <a:r>
              <a:rPr lang="en-US" sz="2000" dirty="0">
                <a:solidFill>
                  <a:schemeClr val="bg1"/>
                </a:solidFill>
                <a:latin typeface="Times New Roman" pitchFamily="18" charset="0"/>
              </a:rPr>
              <a:t>) = </a:t>
            </a:r>
            <a:r>
              <a:rPr lang="en-US" sz="2000" dirty="0" err="1">
                <a:solidFill>
                  <a:schemeClr val="bg1"/>
                </a:solidFill>
                <a:latin typeface="Times New Roman" pitchFamily="18" charset="0"/>
              </a:rPr>
              <a:t>I</a:t>
            </a:r>
            <a:r>
              <a:rPr lang="en-US" sz="2000" baseline="-25000" dirty="0" err="1">
                <a:solidFill>
                  <a:schemeClr val="bg1"/>
                </a:solidFill>
                <a:latin typeface="Times New Roman" pitchFamily="18" charset="0"/>
              </a:rPr>
              <a:t>emitted</a:t>
            </a:r>
            <a:r>
              <a:rPr lang="en-US" sz="2000" dirty="0">
                <a:solidFill>
                  <a:schemeClr val="bg1"/>
                </a:solidFill>
                <a:latin typeface="Times New Roman" pitchFamily="18" charset="0"/>
              </a:rPr>
              <a:t> / </a:t>
            </a:r>
            <a:r>
              <a:rPr lang="en-US" sz="2000" dirty="0" err="1">
                <a:solidFill>
                  <a:schemeClr val="bg1"/>
                </a:solidFill>
                <a:latin typeface="Times New Roman" pitchFamily="18" charset="0"/>
              </a:rPr>
              <a:t>I</a:t>
            </a:r>
            <a:r>
              <a:rPr lang="en-US" sz="2000" baseline="-25000" dirty="0" err="1">
                <a:solidFill>
                  <a:schemeClr val="bg1"/>
                </a:solidFill>
                <a:latin typeface="Times New Roman" pitchFamily="18" charset="0"/>
              </a:rPr>
              <a:t>generated</a:t>
            </a:r>
            <a:r>
              <a:rPr lang="en-US" sz="2000" dirty="0">
                <a:solidFill>
                  <a:schemeClr val="bg1"/>
                </a:solidFill>
                <a:latin typeface="Times New Roman" pitchFamily="18" charset="0"/>
              </a:rPr>
              <a:t> = ~0.5</a:t>
            </a:r>
          </a:p>
          <a:p>
            <a:endParaRPr lang="en-US" sz="2000" dirty="0">
              <a:solidFill>
                <a:schemeClr val="bg1"/>
              </a:solidFill>
              <a:latin typeface="Times New Roman" pitchFamily="18" charset="0"/>
            </a:endParaRPr>
          </a:p>
          <a:p>
            <a:r>
              <a:rPr lang="en-US" sz="2000" dirty="0">
                <a:solidFill>
                  <a:schemeClr val="bg1"/>
                </a:solidFill>
                <a:latin typeface="Times New Roman" pitchFamily="18" charset="0"/>
              </a:rPr>
              <a:t>Rule of EPMA:  </a:t>
            </a:r>
            <a:r>
              <a:rPr lang="en-US" sz="2000" i="1" dirty="0">
                <a:solidFill>
                  <a:schemeClr val="bg1"/>
                </a:solidFill>
                <a:latin typeface="Times New Roman" pitchFamily="18" charset="0"/>
              </a:rPr>
              <a:t>f</a:t>
            </a:r>
            <a:r>
              <a:rPr lang="en-US" sz="2000" dirty="0">
                <a:solidFill>
                  <a:schemeClr val="bg1"/>
                </a:solidFill>
                <a:latin typeface="Times New Roman" pitchFamily="18" charset="0"/>
              </a:rPr>
              <a:t>(</a:t>
            </a:r>
            <a:r>
              <a:rPr lang="en-US" sz="2000" dirty="0">
                <a:solidFill>
                  <a:schemeClr val="bg1"/>
                </a:solidFill>
                <a:latin typeface="Symbol" pitchFamily="18" charset="2"/>
              </a:rPr>
              <a:t>c</a:t>
            </a:r>
            <a:r>
              <a:rPr lang="en-US" sz="2000" dirty="0">
                <a:solidFill>
                  <a:schemeClr val="bg1"/>
                </a:solidFill>
                <a:latin typeface="Times New Roman" pitchFamily="18" charset="0"/>
              </a:rPr>
              <a:t>) &gt; 0.75</a:t>
            </a:r>
            <a:br>
              <a:rPr lang="en-US" sz="2000" dirty="0">
                <a:solidFill>
                  <a:schemeClr val="bg1"/>
                </a:solidFill>
                <a:latin typeface="Times New Roman" pitchFamily="18" charset="0"/>
              </a:rPr>
            </a:br>
            <a:r>
              <a:rPr lang="en-US" sz="2000" dirty="0">
                <a:solidFill>
                  <a:schemeClr val="bg1"/>
                </a:solidFill>
                <a:latin typeface="Times New Roman" pitchFamily="18" charset="0"/>
              </a:rPr>
              <a:t>i.e.,  &lt;25% absorption in</a:t>
            </a:r>
            <a:br>
              <a:rPr lang="en-US" sz="2000" dirty="0">
                <a:solidFill>
                  <a:schemeClr val="bg1"/>
                </a:solidFill>
                <a:latin typeface="Times New Roman" pitchFamily="18" charset="0"/>
              </a:rPr>
            </a:br>
            <a:r>
              <a:rPr lang="en-US" sz="2000" dirty="0">
                <a:solidFill>
                  <a:schemeClr val="bg1"/>
                </a:solidFill>
                <a:latin typeface="Times New Roman" pitchFamily="18" charset="0"/>
              </a:rPr>
              <a:t>standard or sample</a:t>
            </a:r>
            <a:br>
              <a:rPr lang="en-US" sz="2000" dirty="0">
                <a:solidFill>
                  <a:schemeClr val="bg1"/>
                </a:solidFill>
                <a:latin typeface="Times New Roman" pitchFamily="18" charset="0"/>
              </a:rPr>
            </a:br>
            <a:r>
              <a:rPr lang="en-US" sz="2000" dirty="0">
                <a:solidFill>
                  <a:schemeClr val="bg1"/>
                </a:solidFill>
                <a:latin typeface="Times New Roman" pitchFamily="18" charset="0"/>
              </a:rPr>
              <a:t>Accomplished by reducing kV</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Footer Placeholder 2"/>
          <p:cNvSpPr>
            <a:spLocks noGrp="1"/>
          </p:cNvSpPr>
          <p:nvPr>
            <p:ph type="ftr" sz="quarter" idx="10"/>
          </p:nvPr>
        </p:nvSpPr>
        <p:spPr/>
        <p:txBody>
          <a:bodyPr/>
          <a:lstStyle/>
          <a:p>
            <a:r>
              <a:rPr lang="en-US" smtClean="0"/>
              <a:t>Carpenter EPMA Overview 2013</a:t>
            </a:r>
            <a:endParaRPr lang="en-US"/>
          </a:p>
        </p:txBody>
      </p:sp>
      <p:sp>
        <p:nvSpPr>
          <p:cNvPr id="95235" name="Slide Number Placeholder 3"/>
          <p:cNvSpPr>
            <a:spLocks noGrp="1"/>
          </p:cNvSpPr>
          <p:nvPr>
            <p:ph type="sldNum" sz="quarter" idx="11"/>
          </p:nvPr>
        </p:nvSpPr>
        <p:spPr/>
        <p:txBody>
          <a:bodyPr/>
          <a:lstStyle/>
          <a:p>
            <a:fld id="{8A29D992-93DD-449E-B86A-117FBE36DF37}" type="slidenum">
              <a:rPr lang="en-US"/>
              <a:pPr/>
              <a:t>71</a:t>
            </a:fld>
            <a:endParaRPr lang="en-US"/>
          </a:p>
        </p:txBody>
      </p:sp>
      <p:sp>
        <p:nvSpPr>
          <p:cNvPr id="95236" name="Rectangle 4"/>
          <p:cNvSpPr>
            <a:spLocks noGrp="1" noChangeArrowheads="1"/>
          </p:cNvSpPr>
          <p:nvPr>
            <p:ph type="title"/>
          </p:nvPr>
        </p:nvSpPr>
        <p:spPr/>
        <p:txBody>
          <a:bodyPr/>
          <a:lstStyle/>
          <a:p>
            <a:r>
              <a:rPr lang="en-US" smtClean="0"/>
              <a:t>Casino </a:t>
            </a:r>
            <a:r>
              <a:rPr lang="en-US" smtClean="0">
                <a:latin typeface="Symbol" pitchFamily="18" charset="2"/>
              </a:rPr>
              <a:t>F</a:t>
            </a:r>
            <a:r>
              <a:rPr lang="en-US" smtClean="0"/>
              <a:t>(</a:t>
            </a:r>
            <a:r>
              <a:rPr lang="en-US" smtClean="0">
                <a:latin typeface="Symbol" pitchFamily="18" charset="2"/>
              </a:rPr>
              <a:t>r</a:t>
            </a:r>
            <a:r>
              <a:rPr lang="en-US" smtClean="0"/>
              <a:t>z) Curves Calculated for Fe</a:t>
            </a:r>
            <a:r>
              <a:rPr lang="en-US" baseline="-25000" smtClean="0"/>
              <a:t>3</a:t>
            </a:r>
            <a:r>
              <a:rPr lang="en-US" smtClean="0"/>
              <a:t>C</a:t>
            </a:r>
          </a:p>
        </p:txBody>
      </p:sp>
      <p:pic>
        <p:nvPicPr>
          <p:cNvPr id="95237" name="Picture 5"/>
          <p:cNvPicPr>
            <a:picLocks noChangeAspect="1" noChangeArrowheads="1"/>
          </p:cNvPicPr>
          <p:nvPr/>
        </p:nvPicPr>
        <p:blipFill>
          <a:blip r:embed="rId2" cstate="print"/>
          <a:srcRect/>
          <a:stretch>
            <a:fillRect/>
          </a:stretch>
        </p:blipFill>
        <p:spPr bwMode="auto">
          <a:xfrm>
            <a:off x="228601" y="1143000"/>
            <a:ext cx="4251325" cy="3392488"/>
          </a:xfrm>
          <a:prstGeom prst="rect">
            <a:avLst/>
          </a:prstGeom>
          <a:noFill/>
          <a:ln w="12700">
            <a:noFill/>
            <a:miter lim="800000"/>
            <a:headEnd type="none" w="sm" len="sm"/>
            <a:tailEnd type="none" w="sm" len="sm"/>
          </a:ln>
        </p:spPr>
      </p:pic>
      <p:pic>
        <p:nvPicPr>
          <p:cNvPr id="95238" name="Picture 6"/>
          <p:cNvPicPr>
            <a:picLocks noChangeAspect="1" noChangeArrowheads="1"/>
          </p:cNvPicPr>
          <p:nvPr/>
        </p:nvPicPr>
        <p:blipFill>
          <a:blip r:embed="rId3" cstate="print"/>
          <a:srcRect/>
          <a:stretch>
            <a:fillRect/>
          </a:stretch>
        </p:blipFill>
        <p:spPr bwMode="auto">
          <a:xfrm>
            <a:off x="4495801" y="1143000"/>
            <a:ext cx="4251325" cy="3392488"/>
          </a:xfrm>
          <a:prstGeom prst="rect">
            <a:avLst/>
          </a:prstGeom>
          <a:noFill/>
          <a:ln w="12700">
            <a:noFill/>
            <a:miter lim="800000"/>
            <a:headEnd type="none" w="sm" len="sm"/>
            <a:tailEnd type="none" w="sm" len="sm"/>
          </a:ln>
        </p:spPr>
      </p:pic>
      <p:sp>
        <p:nvSpPr>
          <p:cNvPr id="95239" name="Text Box 7"/>
          <p:cNvSpPr txBox="1">
            <a:spLocks noChangeArrowheads="1"/>
          </p:cNvSpPr>
          <p:nvPr/>
        </p:nvSpPr>
        <p:spPr bwMode="auto">
          <a:xfrm>
            <a:off x="3276600" y="3581400"/>
            <a:ext cx="914400" cy="40159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Fe L</a:t>
            </a:r>
            <a:r>
              <a:rPr lang="en-US" sz="2000" dirty="0">
                <a:solidFill>
                  <a:schemeClr val="bg1"/>
                </a:solidFill>
                <a:latin typeface="Symbol" pitchFamily="18" charset="2"/>
              </a:rPr>
              <a:t>a</a:t>
            </a:r>
            <a:endParaRPr lang="en-US" sz="2000" dirty="0">
              <a:solidFill>
                <a:schemeClr val="bg1"/>
              </a:solidFill>
              <a:latin typeface="Times New Roman" pitchFamily="18" charset="0"/>
            </a:endParaRPr>
          </a:p>
        </p:txBody>
      </p:sp>
      <p:sp>
        <p:nvSpPr>
          <p:cNvPr id="95240" name="Text Box 8"/>
          <p:cNvSpPr txBox="1">
            <a:spLocks noChangeArrowheads="1"/>
          </p:cNvSpPr>
          <p:nvPr/>
        </p:nvSpPr>
        <p:spPr bwMode="auto">
          <a:xfrm>
            <a:off x="3276600" y="2133601"/>
            <a:ext cx="914400" cy="40159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Fe K</a:t>
            </a:r>
            <a:r>
              <a:rPr lang="en-US" sz="2000" dirty="0">
                <a:solidFill>
                  <a:schemeClr val="bg1"/>
                </a:solidFill>
                <a:latin typeface="Symbol" pitchFamily="18" charset="2"/>
              </a:rPr>
              <a:t>a</a:t>
            </a:r>
            <a:endParaRPr lang="en-US" sz="2000" dirty="0">
              <a:solidFill>
                <a:schemeClr val="bg1"/>
              </a:solidFill>
              <a:latin typeface="Times New Roman" pitchFamily="18" charset="0"/>
            </a:endParaRPr>
          </a:p>
        </p:txBody>
      </p:sp>
      <p:sp>
        <p:nvSpPr>
          <p:cNvPr id="95241" name="Text Box 9"/>
          <p:cNvSpPr txBox="1">
            <a:spLocks noChangeArrowheads="1"/>
          </p:cNvSpPr>
          <p:nvPr/>
        </p:nvSpPr>
        <p:spPr bwMode="auto">
          <a:xfrm>
            <a:off x="7543800" y="2743201"/>
            <a:ext cx="914400" cy="40159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C K</a:t>
            </a:r>
            <a:r>
              <a:rPr lang="en-US" sz="2000" dirty="0">
                <a:solidFill>
                  <a:schemeClr val="bg1"/>
                </a:solidFill>
                <a:latin typeface="Symbol" pitchFamily="18" charset="2"/>
              </a:rPr>
              <a:t>a</a:t>
            </a:r>
            <a:endParaRPr lang="en-US" sz="2000" dirty="0">
              <a:solidFill>
                <a:schemeClr val="bg1"/>
              </a:solidFill>
              <a:latin typeface="Times New Roman" pitchFamily="18" charset="0"/>
            </a:endParaRPr>
          </a:p>
        </p:txBody>
      </p:sp>
      <p:sp>
        <p:nvSpPr>
          <p:cNvPr id="95242" name="Text Box 10"/>
          <p:cNvSpPr txBox="1">
            <a:spLocks noChangeArrowheads="1"/>
          </p:cNvSpPr>
          <p:nvPr/>
        </p:nvSpPr>
        <p:spPr bwMode="auto">
          <a:xfrm>
            <a:off x="304800" y="4648201"/>
            <a:ext cx="8458200" cy="1323431"/>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r>
              <a:rPr lang="en-US" sz="2000" dirty="0">
                <a:solidFill>
                  <a:schemeClr val="bg1"/>
                </a:solidFill>
                <a:latin typeface="Times New Roman" pitchFamily="18" charset="0"/>
              </a:rPr>
              <a:t>Casino Monte Carlo calculated </a:t>
            </a:r>
            <a:r>
              <a:rPr lang="en-US" sz="2000" dirty="0">
                <a:solidFill>
                  <a:schemeClr val="bg1"/>
                </a:solidFill>
                <a:latin typeface="Symbol" pitchFamily="18" charset="2"/>
              </a:rPr>
              <a:t>F</a:t>
            </a:r>
            <a:r>
              <a:rPr lang="en-US" sz="2000" dirty="0">
                <a:solidFill>
                  <a:schemeClr val="bg1"/>
                </a:solidFill>
                <a:latin typeface="Times New Roman" pitchFamily="18" charset="0"/>
              </a:rPr>
              <a:t>(</a:t>
            </a:r>
            <a:r>
              <a:rPr lang="en-US" sz="2000" dirty="0" err="1">
                <a:solidFill>
                  <a:schemeClr val="bg1"/>
                </a:solidFill>
                <a:latin typeface="Symbol" pitchFamily="18" charset="2"/>
              </a:rPr>
              <a:t>r</a:t>
            </a:r>
            <a:r>
              <a:rPr lang="en-US" sz="2000" dirty="0" err="1">
                <a:solidFill>
                  <a:schemeClr val="bg1"/>
                </a:solidFill>
                <a:latin typeface="Times New Roman" pitchFamily="18" charset="0"/>
              </a:rPr>
              <a:t>z</a:t>
            </a:r>
            <a:r>
              <a:rPr lang="en-US" sz="2000" dirty="0">
                <a:solidFill>
                  <a:schemeClr val="bg1"/>
                </a:solidFill>
                <a:latin typeface="Times New Roman" pitchFamily="18" charset="0"/>
              </a:rPr>
              <a:t>) curves</a:t>
            </a:r>
            <a:br>
              <a:rPr lang="en-US" sz="2000" dirty="0">
                <a:solidFill>
                  <a:schemeClr val="bg1"/>
                </a:solidFill>
                <a:latin typeface="Times New Roman" pitchFamily="18" charset="0"/>
              </a:rPr>
            </a:br>
            <a:r>
              <a:rPr lang="en-US" sz="2000" dirty="0">
                <a:solidFill>
                  <a:schemeClr val="bg1"/>
                </a:solidFill>
                <a:latin typeface="Times New Roman" pitchFamily="18" charset="0"/>
              </a:rPr>
              <a:t>Generated x-ray distribution in blue, Emitted x-ray distribution in red</a:t>
            </a:r>
            <a:br>
              <a:rPr lang="en-US" sz="2000" dirty="0">
                <a:solidFill>
                  <a:schemeClr val="bg1"/>
                </a:solidFill>
                <a:latin typeface="Times New Roman" pitchFamily="18" charset="0"/>
              </a:rPr>
            </a:br>
            <a:r>
              <a:rPr lang="en-US" sz="2000" dirty="0">
                <a:solidFill>
                  <a:schemeClr val="bg1"/>
                </a:solidFill>
                <a:latin typeface="Times New Roman" pitchFamily="18" charset="0"/>
              </a:rPr>
              <a:t>These intensities can be used to calculate k-ratios and compared with k-ratios from experimental and </a:t>
            </a:r>
            <a:r>
              <a:rPr lang="en-US" sz="2000" dirty="0">
                <a:solidFill>
                  <a:schemeClr val="bg1"/>
                </a:solidFill>
                <a:latin typeface="Symbol" pitchFamily="18" charset="2"/>
              </a:rPr>
              <a:t>F</a:t>
            </a:r>
            <a:r>
              <a:rPr lang="en-US" sz="2000" dirty="0">
                <a:solidFill>
                  <a:schemeClr val="bg1"/>
                </a:solidFill>
                <a:latin typeface="Times New Roman" pitchFamily="18" charset="0"/>
              </a:rPr>
              <a:t>(</a:t>
            </a:r>
            <a:r>
              <a:rPr lang="en-US" sz="2000" dirty="0" err="1">
                <a:solidFill>
                  <a:schemeClr val="bg1"/>
                </a:solidFill>
                <a:latin typeface="Symbol" pitchFamily="18" charset="2"/>
              </a:rPr>
              <a:t>r</a:t>
            </a:r>
            <a:r>
              <a:rPr lang="en-US" sz="2000" dirty="0" err="1">
                <a:solidFill>
                  <a:schemeClr val="bg1"/>
                </a:solidFill>
                <a:latin typeface="Times New Roman" pitchFamily="18" charset="0"/>
              </a:rPr>
              <a:t>z</a:t>
            </a:r>
            <a:r>
              <a:rPr lang="en-US" sz="2000" dirty="0">
                <a:solidFill>
                  <a:schemeClr val="bg1"/>
                </a:solidFill>
                <a:latin typeface="Times New Roman" pitchFamily="18" charset="0"/>
              </a:rPr>
              <a:t>) algorithms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lang="en-US" dirty="0" smtClean="0"/>
              <a:t>ifferent spatial volumes sampled in microanalysis</a:t>
            </a:r>
            <a:br>
              <a:rPr lang="en-US" dirty="0" smtClean="0"/>
            </a:br>
            <a:r>
              <a:rPr lang="en-US" dirty="0" smtClean="0"/>
              <a:t>Smaller to larger volume</a:t>
            </a:r>
            <a:endParaRPr lang="en-US" dirty="0"/>
          </a:p>
        </p:txBody>
      </p:sp>
      <p:sp>
        <p:nvSpPr>
          <p:cNvPr id="5" name="Content Placeholder 4"/>
          <p:cNvSpPr>
            <a:spLocks noGrp="1"/>
          </p:cNvSpPr>
          <p:nvPr>
            <p:ph idx="1"/>
          </p:nvPr>
        </p:nvSpPr>
        <p:spPr/>
        <p:txBody>
          <a:bodyPr/>
          <a:lstStyle/>
          <a:p>
            <a:r>
              <a:rPr lang="en-US" dirty="0" smtClean="0"/>
              <a:t>High resolution electron signal: SEI surface 10’s nm</a:t>
            </a:r>
          </a:p>
          <a:p>
            <a:r>
              <a:rPr lang="en-US" dirty="0" smtClean="0"/>
              <a:t>Medium resolution electron signal: BSE 100’s nm</a:t>
            </a:r>
            <a:br>
              <a:rPr lang="en-US" dirty="0" smtClean="0"/>
            </a:br>
            <a:r>
              <a:rPr lang="en-US" dirty="0" smtClean="0"/>
              <a:t>High Z sample</a:t>
            </a:r>
            <a:br>
              <a:rPr lang="en-US" dirty="0" smtClean="0"/>
            </a:br>
            <a:r>
              <a:rPr lang="en-US" dirty="0" smtClean="0"/>
              <a:t>Low Z sample</a:t>
            </a:r>
          </a:p>
          <a:p>
            <a:r>
              <a:rPr lang="en-US" dirty="0" smtClean="0"/>
              <a:t>X-rays with high absorption correction (light elements) </a:t>
            </a:r>
            <a:endParaRPr lang="en-US" dirty="0" smtClean="0"/>
          </a:p>
          <a:p>
            <a:r>
              <a:rPr lang="en-US" dirty="0" smtClean="0"/>
              <a:t>High energy characteristic x-rays: E</a:t>
            </a:r>
            <a:r>
              <a:rPr lang="en-US" baseline="-25000" dirty="0" smtClean="0"/>
              <a:t>0</a:t>
            </a:r>
            <a:r>
              <a:rPr lang="en-US" dirty="0" smtClean="0"/>
              <a:t> ~ </a:t>
            </a:r>
            <a:r>
              <a:rPr lang="en-US" dirty="0" err="1" smtClean="0"/>
              <a:t>E</a:t>
            </a:r>
            <a:r>
              <a:rPr lang="en-US" baseline="-25000" dirty="0" err="1" smtClean="0"/>
              <a:t>c</a:t>
            </a:r>
            <a:r>
              <a:rPr lang="en-US" dirty="0" smtClean="0"/>
              <a:t> generated high energy electrons</a:t>
            </a:r>
            <a:br>
              <a:rPr lang="en-US" dirty="0" smtClean="0"/>
            </a:br>
            <a:r>
              <a:rPr lang="en-US" dirty="0" err="1" smtClean="0"/>
              <a:t>E</a:t>
            </a:r>
            <a:r>
              <a:rPr lang="en-US" baseline="-25000" dirty="0" err="1" smtClean="0"/>
              <a:t>c</a:t>
            </a:r>
            <a:r>
              <a:rPr lang="en-US" dirty="0" smtClean="0"/>
              <a:t> for Cu K</a:t>
            </a:r>
            <a:r>
              <a:rPr lang="en-US" dirty="0" smtClean="0">
                <a:latin typeface="Symbol" pitchFamily="18" charset="2"/>
              </a:rPr>
              <a:t>a</a:t>
            </a:r>
            <a:r>
              <a:rPr lang="en-US" dirty="0" smtClean="0"/>
              <a:t> 8.98 </a:t>
            </a:r>
            <a:r>
              <a:rPr lang="en-US" dirty="0" err="1" smtClean="0"/>
              <a:t>keV</a:t>
            </a:r>
            <a:r>
              <a:rPr lang="en-US" dirty="0" smtClean="0"/>
              <a:t>: for 10kV beam excitation ~ 85 nm</a:t>
            </a:r>
            <a:br>
              <a:rPr lang="en-US" dirty="0" smtClean="0"/>
            </a:br>
            <a:r>
              <a:rPr lang="en-US" dirty="0" err="1" smtClean="0"/>
              <a:t>E</a:t>
            </a:r>
            <a:r>
              <a:rPr lang="en-US" baseline="-25000" dirty="0" err="1" smtClean="0"/>
              <a:t>c</a:t>
            </a:r>
            <a:r>
              <a:rPr lang="en-US" dirty="0" smtClean="0"/>
              <a:t> for Cu L</a:t>
            </a:r>
            <a:r>
              <a:rPr lang="en-US" dirty="0" smtClean="0">
                <a:latin typeface="Symbol" pitchFamily="18" charset="2"/>
              </a:rPr>
              <a:t>a</a:t>
            </a:r>
            <a:r>
              <a:rPr lang="en-US" dirty="0" smtClean="0"/>
              <a:t> 0.933 </a:t>
            </a:r>
            <a:r>
              <a:rPr lang="en-US" dirty="0" err="1" smtClean="0"/>
              <a:t>keV</a:t>
            </a:r>
            <a:r>
              <a:rPr lang="en-US" dirty="0" smtClean="0"/>
              <a:t>: for 10kV excitation ~400nm</a:t>
            </a:r>
          </a:p>
          <a:p>
            <a:r>
              <a:rPr lang="en-US" dirty="0" smtClean="0"/>
              <a:t>Low energy characteristic x-rays</a:t>
            </a:r>
          </a:p>
          <a:p>
            <a:r>
              <a:rPr lang="en-US" dirty="0" smtClean="0"/>
              <a:t>Continuum x-rays</a:t>
            </a:r>
          </a:p>
          <a:p>
            <a:r>
              <a:rPr lang="en-US" dirty="0" smtClean="0"/>
              <a:t>Limit of electron scattering: several microns</a:t>
            </a:r>
          </a:p>
          <a:p>
            <a:r>
              <a:rPr lang="en-US" dirty="0" smtClean="0"/>
              <a:t>Region of secondary x-ray fluorescence: 100’s of microns</a:t>
            </a:r>
            <a:br>
              <a:rPr lang="en-US" dirty="0" smtClean="0"/>
            </a:br>
            <a:endParaRPr lang="en-US" dirty="0"/>
          </a:p>
        </p:txBody>
      </p:sp>
      <p:sp>
        <p:nvSpPr>
          <p:cNvPr id="3" name="Footer Placeholder 2"/>
          <p:cNvSpPr>
            <a:spLocks noGrp="1"/>
          </p:cNvSpPr>
          <p:nvPr>
            <p:ph type="ftr" sz="quarter" idx="10"/>
          </p:nvPr>
        </p:nvSpPr>
        <p:spPr/>
        <p:txBody>
          <a:bodyPr/>
          <a:lstStyle/>
          <a:p>
            <a:pPr>
              <a:defRPr/>
            </a:pPr>
            <a:r>
              <a:rPr lang="en-US" smtClean="0"/>
              <a:t>Carpenter EPMA Overview 2013</a:t>
            </a:r>
            <a:endParaRPr lang="en-US"/>
          </a:p>
        </p:txBody>
      </p:sp>
      <p:sp>
        <p:nvSpPr>
          <p:cNvPr id="4" name="Slide Number Placeholder 3"/>
          <p:cNvSpPr>
            <a:spLocks noGrp="1"/>
          </p:cNvSpPr>
          <p:nvPr>
            <p:ph type="sldNum" sz="quarter" idx="4294967295"/>
          </p:nvPr>
        </p:nvSpPr>
        <p:spPr>
          <a:xfrm>
            <a:off x="7239000" y="6400800"/>
            <a:ext cx="1905000" cy="457200"/>
          </a:xfrm>
        </p:spPr>
        <p:txBody>
          <a:bodyPr/>
          <a:lstStyle/>
          <a:p>
            <a:pPr>
              <a:defRPr/>
            </a:pPr>
            <a:fld id="{0D6BAE62-B6BB-47CB-B356-7749A329AB1D}" type="slidenum">
              <a:rPr lang="en-US" smtClean="0"/>
              <a:pPr>
                <a:defRPr/>
              </a:pPr>
              <a:t>72</a:t>
            </a:fld>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Casino simulation 10 kV pure Cu</a:t>
            </a:r>
            <a:endParaRPr lang="en-US" dirty="0"/>
          </a:p>
        </p:txBody>
      </p:sp>
      <p:sp>
        <p:nvSpPr>
          <p:cNvPr id="4" name="Footer Placeholder 3"/>
          <p:cNvSpPr>
            <a:spLocks noGrp="1"/>
          </p:cNvSpPr>
          <p:nvPr>
            <p:ph type="ftr" sz="quarter" idx="10"/>
          </p:nvPr>
        </p:nvSpPr>
        <p:spPr/>
        <p:txBody>
          <a:bodyPr/>
          <a:lstStyle/>
          <a:p>
            <a:pPr>
              <a:defRPr/>
            </a:pPr>
            <a:r>
              <a:rPr lang="en-GB" altLang="en-GB" smtClean="0">
                <a:solidFill>
                  <a:srgbClr val="000000"/>
                </a:solidFill>
              </a:rPr>
              <a:t>AMAS 2013</a:t>
            </a:r>
            <a:endParaRPr lang="en-GB" altLang="en-GB">
              <a:solidFill>
                <a:srgbClr val="000000"/>
              </a:solidFill>
            </a:endParaRPr>
          </a:p>
        </p:txBody>
      </p:sp>
      <p:pic>
        <p:nvPicPr>
          <p:cNvPr id="291842" name="Picture 2"/>
          <p:cNvPicPr>
            <a:picLocks noChangeAspect="1" noChangeArrowheads="1"/>
          </p:cNvPicPr>
          <p:nvPr/>
        </p:nvPicPr>
        <p:blipFill>
          <a:blip r:embed="rId2" cstate="print"/>
          <a:srcRect/>
          <a:stretch>
            <a:fillRect/>
          </a:stretch>
        </p:blipFill>
        <p:spPr bwMode="auto">
          <a:xfrm>
            <a:off x="1981200" y="609600"/>
            <a:ext cx="4495800" cy="3516414"/>
          </a:xfrm>
          <a:prstGeom prst="rect">
            <a:avLst/>
          </a:prstGeom>
          <a:noFill/>
          <a:ln w="9525">
            <a:noFill/>
            <a:miter lim="800000"/>
            <a:headEnd/>
            <a:tailEnd/>
          </a:ln>
        </p:spPr>
      </p:pic>
      <p:pic>
        <p:nvPicPr>
          <p:cNvPr id="291843" name="Picture 3"/>
          <p:cNvPicPr>
            <a:picLocks noChangeAspect="1" noChangeArrowheads="1"/>
          </p:cNvPicPr>
          <p:nvPr/>
        </p:nvPicPr>
        <p:blipFill>
          <a:blip r:embed="rId3" cstate="print"/>
          <a:srcRect/>
          <a:stretch>
            <a:fillRect/>
          </a:stretch>
        </p:blipFill>
        <p:spPr bwMode="auto">
          <a:xfrm>
            <a:off x="1676400" y="2438400"/>
            <a:ext cx="2454835" cy="2362200"/>
          </a:xfrm>
          <a:prstGeom prst="rect">
            <a:avLst/>
          </a:prstGeom>
          <a:noFill/>
          <a:ln w="9525">
            <a:noFill/>
            <a:miter lim="800000"/>
            <a:headEnd/>
            <a:tailEnd/>
          </a:ln>
        </p:spPr>
      </p:pic>
      <p:pic>
        <p:nvPicPr>
          <p:cNvPr id="291844" name="Picture 4"/>
          <p:cNvPicPr>
            <a:picLocks noChangeAspect="1" noChangeArrowheads="1"/>
          </p:cNvPicPr>
          <p:nvPr/>
        </p:nvPicPr>
        <p:blipFill>
          <a:blip r:embed="rId4" cstate="print"/>
          <a:srcRect/>
          <a:stretch>
            <a:fillRect/>
          </a:stretch>
        </p:blipFill>
        <p:spPr bwMode="auto">
          <a:xfrm>
            <a:off x="4191000" y="2438400"/>
            <a:ext cx="2514600" cy="2419710"/>
          </a:xfrm>
          <a:prstGeom prst="rect">
            <a:avLst/>
          </a:prstGeom>
          <a:noFill/>
          <a:ln w="9525">
            <a:noFill/>
            <a:miter lim="800000"/>
            <a:headEnd/>
            <a:tailEnd/>
          </a:ln>
        </p:spPr>
      </p:pic>
      <p:sp>
        <p:nvSpPr>
          <p:cNvPr id="10" name="Text Box 21"/>
          <p:cNvSpPr txBox="1">
            <a:spLocks noChangeArrowheads="1"/>
          </p:cNvSpPr>
          <p:nvPr/>
        </p:nvSpPr>
        <p:spPr bwMode="auto">
          <a:xfrm>
            <a:off x="228600" y="4953001"/>
            <a:ext cx="8610599" cy="646323"/>
          </a:xfrm>
          <a:prstGeom prst="rect">
            <a:avLst/>
          </a:prstGeom>
          <a:solidFill>
            <a:srgbClr val="FFFFFF"/>
          </a:solidFill>
          <a:ln w="12700">
            <a:noFill/>
            <a:miter lim="800000"/>
            <a:headEnd type="none" w="sm" len="sm"/>
            <a:tailEnd type="none" w="sm" len="sm"/>
          </a:ln>
        </p:spPr>
        <p:txBody>
          <a:bodyPr lIns="45716" tIns="45716" rIns="45716" bIns="45716">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Times New Roman" pitchFamily="18" charset="0"/>
              </a:rPr>
              <a:t>The </a:t>
            </a:r>
            <a:r>
              <a:rPr kumimoji="0" lang="en-US" sz="1800" b="0" i="0" u="none" strike="noStrike" kern="0" cap="none" spc="0" normalizeH="0" baseline="0" noProof="0" dirty="0" smtClean="0">
                <a:ln>
                  <a:noFill/>
                </a:ln>
                <a:solidFill>
                  <a:srgbClr val="000000"/>
                </a:solidFill>
                <a:effectLst/>
                <a:uLnTx/>
                <a:uFillTx/>
                <a:latin typeface="Times New Roman" pitchFamily="18" charset="0"/>
              </a:rPr>
              <a:t>emitted depths for Cu K</a:t>
            </a:r>
            <a:r>
              <a:rPr lang="en-US" sz="1800" kern="0" dirty="0" smtClean="0">
                <a:solidFill>
                  <a:srgbClr val="000000"/>
                </a:solidFill>
                <a:latin typeface="Symbol" pitchFamily="18" charset="2"/>
              </a:rPr>
              <a:t>a</a:t>
            </a:r>
            <a:r>
              <a:rPr kumimoji="0" lang="en-US" sz="1800" b="0" i="0" u="none" strike="noStrike" kern="0" cap="none" spc="0" normalizeH="0" baseline="0" noProof="0" dirty="0" smtClean="0">
                <a:ln>
                  <a:noFill/>
                </a:ln>
                <a:solidFill>
                  <a:srgbClr val="000000"/>
                </a:solidFill>
                <a:effectLst/>
                <a:uLnTx/>
                <a:uFillTx/>
                <a:latin typeface="Times New Roman" pitchFamily="18" charset="0"/>
              </a:rPr>
              <a:t> and L</a:t>
            </a:r>
            <a:r>
              <a:rPr lang="en-US" sz="1800" kern="0" dirty="0" smtClean="0">
                <a:solidFill>
                  <a:srgbClr val="000000"/>
                </a:solidFill>
                <a:latin typeface="Symbol" pitchFamily="18" charset="2"/>
              </a:rPr>
              <a:t>a</a:t>
            </a:r>
            <a:r>
              <a:rPr kumimoji="0" lang="en-US" sz="1800" b="0" i="0" u="none" strike="noStrike" kern="0" cap="none" spc="0" normalizeH="0" baseline="0" noProof="0" dirty="0" smtClean="0">
                <a:ln>
                  <a:noFill/>
                </a:ln>
                <a:solidFill>
                  <a:srgbClr val="000000"/>
                </a:solidFill>
                <a:effectLst/>
                <a:uLnTx/>
                <a:uFillTx/>
                <a:latin typeface="Times New Roman" pitchFamily="18" charset="0"/>
              </a:rPr>
              <a:t> are similar due</a:t>
            </a:r>
            <a:r>
              <a:rPr kumimoji="0" lang="en-US" sz="1800" b="0" i="0" u="none" strike="noStrike" kern="0" cap="none" spc="0" normalizeH="0" noProof="0" dirty="0" smtClean="0">
                <a:ln>
                  <a:noFill/>
                </a:ln>
                <a:solidFill>
                  <a:srgbClr val="000000"/>
                </a:solidFill>
                <a:effectLst/>
                <a:uLnTx/>
                <a:uFillTx/>
                <a:latin typeface="Times New Roman" pitchFamily="18" charset="0"/>
              </a:rPr>
              <a:t> to small excitation volume for Cu K</a:t>
            </a:r>
            <a:r>
              <a:rPr lang="en-US" sz="1800" kern="0" dirty="0" smtClean="0">
                <a:solidFill>
                  <a:srgbClr val="000000"/>
                </a:solidFill>
                <a:latin typeface="Symbol" pitchFamily="18" charset="2"/>
              </a:rPr>
              <a:t>a</a:t>
            </a:r>
            <a:r>
              <a:rPr kumimoji="0" lang="en-US" sz="1800" b="0" i="0" u="none" strike="noStrike" kern="0" cap="none" spc="0" normalizeH="0" noProof="0" dirty="0" smtClean="0">
                <a:ln>
                  <a:noFill/>
                </a:ln>
                <a:solidFill>
                  <a:srgbClr val="000000"/>
                </a:solidFill>
                <a:effectLst/>
                <a:uLnTx/>
                <a:uFillTx/>
                <a:latin typeface="Times New Roman" pitchFamily="18" charset="0"/>
              </a:rPr>
              <a:t> and strong absorption of Cu L</a:t>
            </a:r>
            <a:r>
              <a:rPr lang="en-US" sz="1800" kern="0" dirty="0" smtClean="0">
                <a:solidFill>
                  <a:srgbClr val="000000"/>
                </a:solidFill>
                <a:latin typeface="Symbol" pitchFamily="18" charset="2"/>
              </a:rPr>
              <a:t>a</a:t>
            </a:r>
            <a:r>
              <a:rPr kumimoji="0" lang="en-US" sz="1800" b="0" i="0" u="none" strike="noStrike" kern="0" cap="none" spc="0" normalizeH="0" noProof="0" dirty="0" smtClean="0">
                <a:ln>
                  <a:noFill/>
                </a:ln>
                <a:solidFill>
                  <a:srgbClr val="000000"/>
                </a:solidFill>
                <a:effectLst/>
                <a:uLnTx/>
                <a:uFillTx/>
                <a:latin typeface="Times New Roman" pitchFamily="18" charset="0"/>
              </a:rPr>
              <a:t> x-rays within the Cu matrix</a:t>
            </a:r>
          </a:p>
        </p:txBody>
      </p:sp>
      <p:sp>
        <p:nvSpPr>
          <p:cNvPr id="11" name="Text Box 21"/>
          <p:cNvSpPr txBox="1">
            <a:spLocks noChangeArrowheads="1"/>
          </p:cNvSpPr>
          <p:nvPr/>
        </p:nvSpPr>
        <p:spPr bwMode="auto">
          <a:xfrm>
            <a:off x="5657654" y="532616"/>
            <a:ext cx="3505200" cy="1524000"/>
          </a:xfrm>
          <a:prstGeom prst="rect">
            <a:avLst/>
          </a:prstGeom>
          <a:solidFill>
            <a:srgbClr val="FFFFFF"/>
          </a:solidFill>
          <a:ln w="12700">
            <a:noFill/>
            <a:miter lim="800000"/>
            <a:headEnd type="none" w="sm" len="sm"/>
            <a:tailEnd type="none" w="sm" len="sm"/>
          </a:ln>
        </p:spPr>
        <p:txBody>
          <a:bodyPr wrap="square" lIns="45716" tIns="45716" rIns="45716" bIns="45716">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Times New Roman" pitchFamily="18" charset="0"/>
              </a:rPr>
              <a:t>Total scattering depth</a:t>
            </a:r>
            <a:r>
              <a:rPr kumimoji="0" lang="en-US" sz="1800" b="0" i="0" u="none" strike="noStrike" kern="0" cap="none" spc="0" normalizeH="0" noProof="0" dirty="0" smtClean="0">
                <a:ln>
                  <a:noFill/>
                </a:ln>
                <a:solidFill>
                  <a:srgbClr val="000000"/>
                </a:solidFill>
                <a:effectLst/>
                <a:uLnTx/>
                <a:uFillTx/>
                <a:latin typeface="Times New Roman" pitchFamily="18" charset="0"/>
              </a:rPr>
              <a:t> ~ 400 </a:t>
            </a:r>
            <a:r>
              <a:rPr lang="en-US" sz="1800" kern="0" dirty="0" smtClean="0">
                <a:solidFill>
                  <a:srgbClr val="000000"/>
                </a:solidFill>
                <a:latin typeface="Times New Roman" pitchFamily="18" charset="0"/>
              </a:rPr>
              <a:t>nm</a:t>
            </a:r>
          </a:p>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Times New Roman" pitchFamily="18" charset="0"/>
              </a:rPr>
              <a:t>Cu</a:t>
            </a:r>
            <a:r>
              <a:rPr kumimoji="0" lang="en-US" sz="1800" b="0" i="0" u="none" strike="noStrike" kern="0" cap="none" spc="0" normalizeH="0" noProof="0" dirty="0" smtClean="0">
                <a:ln>
                  <a:noFill/>
                </a:ln>
                <a:solidFill>
                  <a:srgbClr val="000000"/>
                </a:solidFill>
                <a:effectLst/>
                <a:uLnTx/>
                <a:uFillTx/>
                <a:latin typeface="Times New Roman" pitchFamily="18" charset="0"/>
              </a:rPr>
              <a:t> K</a:t>
            </a:r>
            <a:r>
              <a:rPr lang="en-US" sz="1800" kern="0" dirty="0" smtClean="0">
                <a:solidFill>
                  <a:srgbClr val="000000"/>
                </a:solidFill>
                <a:latin typeface="Symbol" pitchFamily="18" charset="2"/>
              </a:rPr>
              <a:t>a</a:t>
            </a:r>
            <a:r>
              <a:rPr kumimoji="0" lang="en-US" sz="1800" b="0" i="0" u="none" strike="noStrike" kern="0" cap="none" spc="0" normalizeH="0" noProof="0" dirty="0" smtClean="0">
                <a:ln>
                  <a:noFill/>
                </a:ln>
                <a:solidFill>
                  <a:srgbClr val="000000"/>
                </a:solidFill>
                <a:effectLst/>
                <a:uLnTx/>
                <a:uFillTx/>
                <a:latin typeface="Times New Roman" pitchFamily="18" charset="0"/>
              </a:rPr>
              <a:t> generated in ~ 80 nm region</a:t>
            </a:r>
          </a:p>
          <a:p>
            <a:pPr marL="0" marR="0" lvl="0" indent="0" defTabSz="914400" eaLnBrk="1" fontAlgn="auto" latinLnBrk="0" hangingPunct="1">
              <a:lnSpc>
                <a:spcPct val="100000"/>
              </a:lnSpc>
              <a:spcBef>
                <a:spcPct val="50000"/>
              </a:spcBef>
              <a:spcAft>
                <a:spcPts val="0"/>
              </a:spcAft>
              <a:buClrTx/>
              <a:buSzTx/>
              <a:buFontTx/>
              <a:buNone/>
              <a:tabLst/>
              <a:defRPr/>
            </a:pPr>
            <a:r>
              <a:rPr lang="en-US" sz="1800" kern="0" baseline="0" dirty="0" smtClean="0">
                <a:solidFill>
                  <a:srgbClr val="000000"/>
                </a:solidFill>
                <a:latin typeface="Times New Roman" pitchFamily="18" charset="0"/>
              </a:rPr>
              <a:t>Cu</a:t>
            </a:r>
            <a:r>
              <a:rPr lang="en-US" sz="1800" kern="0" dirty="0" smtClean="0">
                <a:solidFill>
                  <a:srgbClr val="000000"/>
                </a:solidFill>
                <a:latin typeface="Times New Roman" pitchFamily="18" charset="0"/>
              </a:rPr>
              <a:t> L</a:t>
            </a:r>
            <a:r>
              <a:rPr lang="en-US" sz="1800" kern="0" dirty="0" smtClean="0">
                <a:solidFill>
                  <a:srgbClr val="000000"/>
                </a:solidFill>
                <a:latin typeface="Symbol" pitchFamily="18" charset="2"/>
              </a:rPr>
              <a:t>a</a:t>
            </a:r>
            <a:r>
              <a:rPr lang="en-US" sz="1800" kern="0" dirty="0" smtClean="0">
                <a:solidFill>
                  <a:srgbClr val="000000"/>
                </a:solidFill>
                <a:latin typeface="Times New Roman" pitchFamily="18" charset="0"/>
              </a:rPr>
              <a:t> generated in ~ 400 nm region</a:t>
            </a:r>
            <a:br>
              <a:rPr lang="en-US" sz="1800" kern="0" dirty="0" smtClean="0">
                <a:solidFill>
                  <a:srgbClr val="000000"/>
                </a:solidFill>
                <a:latin typeface="Times New Roman" pitchFamily="18" charset="0"/>
              </a:rPr>
            </a:br>
            <a:r>
              <a:rPr lang="en-US" sz="1800" kern="0" dirty="0" smtClean="0">
                <a:solidFill>
                  <a:srgbClr val="000000"/>
                </a:solidFill>
                <a:latin typeface="Times New Roman" pitchFamily="18" charset="0"/>
              </a:rPr>
              <a:t>but emitted from ~ 80 nm region</a:t>
            </a:r>
            <a:endParaRPr kumimoji="0" lang="en-US" sz="1800" b="0" i="0" u="none" strike="noStrike" kern="0" cap="none" spc="0" normalizeH="0" baseline="0" noProof="0" dirty="0">
              <a:ln>
                <a:noFill/>
              </a:ln>
              <a:solidFill>
                <a:srgbClr val="000000"/>
              </a:solidFill>
              <a:effectLst/>
              <a:uLnTx/>
              <a:uFillTx/>
              <a:latin typeface="Times New Roman" pitchFamily="18" charset="0"/>
            </a:endParaRPr>
          </a:p>
        </p:txBody>
      </p:sp>
      <p:sp>
        <p:nvSpPr>
          <p:cNvPr id="12" name="Line 24"/>
          <p:cNvSpPr>
            <a:spLocks noChangeShapeType="1"/>
          </p:cNvSpPr>
          <p:nvPr/>
        </p:nvSpPr>
        <p:spPr bwMode="auto">
          <a:xfrm flipH="1" flipV="1">
            <a:off x="4953000" y="1142998"/>
            <a:ext cx="762000" cy="1"/>
          </a:xfrm>
          <a:prstGeom prst="line">
            <a:avLst/>
          </a:prstGeom>
          <a:noFill/>
          <a:ln w="31750">
            <a:solidFill>
              <a:srgbClr val="FF0000"/>
            </a:solidFill>
            <a:round/>
            <a:headEnd type="none" w="sm" len="sm"/>
            <a:tailEnd type="triangle" w="med" len="lg"/>
          </a:ln>
        </p:spPr>
        <p:txBody>
          <a:bodyPr/>
          <a:lstStyle/>
          <a:p>
            <a:endParaRPr lang="en-US"/>
          </a:p>
        </p:txBody>
      </p:sp>
      <p:sp>
        <p:nvSpPr>
          <p:cNvPr id="13" name="Text Box 21"/>
          <p:cNvSpPr txBox="1">
            <a:spLocks noChangeArrowheads="1"/>
          </p:cNvSpPr>
          <p:nvPr/>
        </p:nvSpPr>
        <p:spPr bwMode="auto">
          <a:xfrm>
            <a:off x="2286000" y="2466681"/>
            <a:ext cx="1676400" cy="369324"/>
          </a:xfrm>
          <a:prstGeom prst="rect">
            <a:avLst/>
          </a:prstGeom>
          <a:solidFill>
            <a:srgbClr val="FFFFFF"/>
          </a:solidFill>
          <a:ln w="12700">
            <a:noFill/>
            <a:miter lim="800000"/>
            <a:headEnd type="none" w="sm" len="sm"/>
            <a:tailEnd type="none" w="sm" len="sm"/>
          </a:ln>
        </p:spPr>
        <p:txBody>
          <a:bodyPr wrap="square" lIns="45716" tIns="45716" rIns="45716" bIns="45716">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Symbol" pitchFamily="18" charset="2"/>
              </a:rPr>
              <a:t>F</a:t>
            </a:r>
            <a:r>
              <a:rPr kumimoji="0" lang="en-US" sz="1800" b="0" i="0" u="none" strike="noStrike" kern="0" cap="none" spc="0" normalizeH="0" baseline="0" noProof="0" dirty="0" smtClean="0">
                <a:ln>
                  <a:noFill/>
                </a:ln>
                <a:solidFill>
                  <a:srgbClr val="000000"/>
                </a:solidFill>
                <a:effectLst/>
                <a:uLnTx/>
                <a:uFillTx/>
                <a:latin typeface="Times New Roman" pitchFamily="18" charset="0"/>
              </a:rPr>
              <a:t>(</a:t>
            </a:r>
            <a:r>
              <a:rPr kumimoji="0" lang="en-US" sz="1800" b="0" i="0" u="none" strike="noStrike" kern="0" cap="none" spc="0" normalizeH="0" baseline="0" noProof="0" dirty="0" err="1" smtClean="0">
                <a:ln>
                  <a:noFill/>
                </a:ln>
                <a:solidFill>
                  <a:srgbClr val="000000"/>
                </a:solidFill>
                <a:effectLst/>
                <a:uLnTx/>
                <a:uFillTx/>
                <a:latin typeface="Symbol" pitchFamily="18" charset="2"/>
              </a:rPr>
              <a:t>r</a:t>
            </a:r>
            <a:r>
              <a:rPr kumimoji="0" lang="en-US" sz="1800" b="0" i="0" u="none" strike="noStrike" kern="0" cap="none" spc="0" normalizeH="0" baseline="0" noProof="0" dirty="0" err="1" smtClean="0">
                <a:ln>
                  <a:noFill/>
                </a:ln>
                <a:solidFill>
                  <a:srgbClr val="000000"/>
                </a:solidFill>
                <a:effectLst/>
                <a:uLnTx/>
                <a:uFillTx/>
                <a:latin typeface="Times New Roman" pitchFamily="18" charset="0"/>
              </a:rPr>
              <a:t>z</a:t>
            </a:r>
            <a:r>
              <a:rPr kumimoji="0" lang="en-US" sz="1800" b="0" i="0" u="none" strike="noStrike" kern="0" cap="none" spc="0" normalizeH="0" baseline="0" noProof="0" dirty="0">
                <a:ln>
                  <a:noFill/>
                </a:ln>
                <a:solidFill>
                  <a:srgbClr val="000000"/>
                </a:solidFill>
                <a:effectLst/>
                <a:uLnTx/>
                <a:uFillTx/>
                <a:latin typeface="Times New Roman" pitchFamily="18" charset="0"/>
              </a:rPr>
              <a:t>) </a:t>
            </a:r>
            <a:r>
              <a:rPr kumimoji="0" lang="en-US" sz="1800" b="0" i="0" u="none" strike="noStrike" kern="0" cap="none" spc="0" normalizeH="0" baseline="0" noProof="0" dirty="0" smtClean="0">
                <a:ln>
                  <a:noFill/>
                </a:ln>
                <a:solidFill>
                  <a:srgbClr val="000000"/>
                </a:solidFill>
                <a:effectLst/>
                <a:uLnTx/>
                <a:uFillTx/>
                <a:latin typeface="Times New Roman" pitchFamily="18" charset="0"/>
              </a:rPr>
              <a:t>for </a:t>
            </a:r>
            <a:r>
              <a:rPr kumimoji="0" lang="en-US" sz="1800" b="0" i="0" u="none" strike="noStrike" kern="0" cap="none" spc="0" normalizeH="0" baseline="0" noProof="0" dirty="0">
                <a:ln>
                  <a:noFill/>
                </a:ln>
                <a:solidFill>
                  <a:srgbClr val="000000"/>
                </a:solidFill>
                <a:effectLst/>
                <a:uLnTx/>
                <a:uFillTx/>
                <a:latin typeface="Times New Roman" pitchFamily="18" charset="0"/>
              </a:rPr>
              <a:t>Cu </a:t>
            </a:r>
            <a:r>
              <a:rPr kumimoji="0" lang="en-US" sz="1800" b="0" i="0" u="none" strike="noStrike" kern="0" cap="none" spc="0" normalizeH="0" baseline="0" noProof="0" dirty="0" smtClean="0">
                <a:ln>
                  <a:noFill/>
                </a:ln>
                <a:solidFill>
                  <a:srgbClr val="000000"/>
                </a:solidFill>
                <a:effectLst/>
                <a:uLnTx/>
                <a:uFillTx/>
                <a:latin typeface="Times New Roman" pitchFamily="18" charset="0"/>
              </a:rPr>
              <a:t>K</a:t>
            </a:r>
            <a:r>
              <a:rPr kumimoji="0" lang="en-US" sz="1800" b="0" i="0" u="none" strike="noStrike" kern="0" cap="none" spc="0" normalizeH="0" baseline="0" noProof="0" dirty="0" smtClean="0">
                <a:ln>
                  <a:noFill/>
                </a:ln>
                <a:solidFill>
                  <a:srgbClr val="000000"/>
                </a:solidFill>
                <a:effectLst/>
                <a:uLnTx/>
                <a:uFillTx/>
                <a:latin typeface="Symbol" pitchFamily="18" charset="2"/>
              </a:rPr>
              <a:t>a</a:t>
            </a:r>
            <a:endParaRPr kumimoji="0" lang="en-US" sz="1800" b="0" i="0" u="none" strike="noStrike" kern="0" cap="none" spc="0" normalizeH="0" baseline="0" noProof="0" dirty="0">
              <a:ln>
                <a:noFill/>
              </a:ln>
              <a:solidFill>
                <a:srgbClr val="000000"/>
              </a:solidFill>
              <a:effectLst/>
              <a:uLnTx/>
              <a:uFillTx/>
              <a:latin typeface="Times New Roman" pitchFamily="18" charset="0"/>
            </a:endParaRPr>
          </a:p>
        </p:txBody>
      </p:sp>
      <p:sp>
        <p:nvSpPr>
          <p:cNvPr id="14" name="Text Box 21"/>
          <p:cNvSpPr txBox="1">
            <a:spLocks noChangeArrowheads="1"/>
          </p:cNvSpPr>
          <p:nvPr/>
        </p:nvSpPr>
        <p:spPr bwMode="auto">
          <a:xfrm>
            <a:off x="5029200" y="2438400"/>
            <a:ext cx="1676400" cy="369324"/>
          </a:xfrm>
          <a:prstGeom prst="rect">
            <a:avLst/>
          </a:prstGeom>
          <a:solidFill>
            <a:srgbClr val="FFFFFF"/>
          </a:solidFill>
          <a:ln w="12700">
            <a:noFill/>
            <a:miter lim="800000"/>
            <a:headEnd type="none" w="sm" len="sm"/>
            <a:tailEnd type="none" w="sm" len="sm"/>
          </a:ln>
        </p:spPr>
        <p:txBody>
          <a:bodyPr wrap="square" lIns="45716" tIns="45716" rIns="45716" bIns="45716">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Symbol" pitchFamily="18" charset="2"/>
              </a:rPr>
              <a:t>F</a:t>
            </a:r>
            <a:r>
              <a:rPr kumimoji="0" lang="en-US" sz="1800" b="0" i="0" u="none" strike="noStrike" kern="0" cap="none" spc="0" normalizeH="0" baseline="0" noProof="0" dirty="0" smtClean="0">
                <a:ln>
                  <a:noFill/>
                </a:ln>
                <a:solidFill>
                  <a:srgbClr val="000000"/>
                </a:solidFill>
                <a:effectLst/>
                <a:uLnTx/>
                <a:uFillTx/>
                <a:latin typeface="Times New Roman" pitchFamily="18" charset="0"/>
              </a:rPr>
              <a:t>(</a:t>
            </a:r>
            <a:r>
              <a:rPr kumimoji="0" lang="en-US" sz="1800" b="0" i="0" u="none" strike="noStrike" kern="0" cap="none" spc="0" normalizeH="0" baseline="0" noProof="0" dirty="0" err="1" smtClean="0">
                <a:ln>
                  <a:noFill/>
                </a:ln>
                <a:solidFill>
                  <a:srgbClr val="000000"/>
                </a:solidFill>
                <a:effectLst/>
                <a:uLnTx/>
                <a:uFillTx/>
                <a:latin typeface="Symbol" pitchFamily="18" charset="2"/>
              </a:rPr>
              <a:t>r</a:t>
            </a:r>
            <a:r>
              <a:rPr kumimoji="0" lang="en-US" sz="1800" b="0" i="0" u="none" strike="noStrike" kern="0" cap="none" spc="0" normalizeH="0" baseline="0" noProof="0" dirty="0" err="1" smtClean="0">
                <a:ln>
                  <a:noFill/>
                </a:ln>
                <a:solidFill>
                  <a:srgbClr val="000000"/>
                </a:solidFill>
                <a:effectLst/>
                <a:uLnTx/>
                <a:uFillTx/>
                <a:latin typeface="Times New Roman" pitchFamily="18" charset="0"/>
              </a:rPr>
              <a:t>z</a:t>
            </a:r>
            <a:r>
              <a:rPr kumimoji="0" lang="en-US" sz="1800" b="0" i="0" u="none" strike="noStrike" kern="0" cap="none" spc="0" normalizeH="0" baseline="0" noProof="0" dirty="0">
                <a:ln>
                  <a:noFill/>
                </a:ln>
                <a:solidFill>
                  <a:srgbClr val="000000"/>
                </a:solidFill>
                <a:effectLst/>
                <a:uLnTx/>
                <a:uFillTx/>
                <a:latin typeface="Times New Roman" pitchFamily="18" charset="0"/>
              </a:rPr>
              <a:t>) </a:t>
            </a:r>
            <a:r>
              <a:rPr kumimoji="0" lang="en-US" sz="1800" b="0" i="0" u="none" strike="noStrike" kern="0" cap="none" spc="0" normalizeH="0" baseline="0" noProof="0" dirty="0" smtClean="0">
                <a:ln>
                  <a:noFill/>
                </a:ln>
                <a:solidFill>
                  <a:srgbClr val="000000"/>
                </a:solidFill>
                <a:effectLst/>
                <a:uLnTx/>
                <a:uFillTx/>
                <a:latin typeface="Times New Roman" pitchFamily="18" charset="0"/>
              </a:rPr>
              <a:t>for </a:t>
            </a:r>
            <a:r>
              <a:rPr kumimoji="0" lang="en-US" sz="1800" b="0" i="0" u="none" strike="noStrike" kern="0" cap="none" spc="0" normalizeH="0" baseline="0" noProof="0" dirty="0">
                <a:ln>
                  <a:noFill/>
                </a:ln>
                <a:solidFill>
                  <a:srgbClr val="000000"/>
                </a:solidFill>
                <a:effectLst/>
                <a:uLnTx/>
                <a:uFillTx/>
                <a:latin typeface="Times New Roman" pitchFamily="18" charset="0"/>
              </a:rPr>
              <a:t>Cu </a:t>
            </a:r>
            <a:r>
              <a:rPr kumimoji="0" lang="en-US" sz="1800" b="0" i="0" u="none" strike="noStrike" kern="0" cap="none" spc="0" normalizeH="0" baseline="0" noProof="0" dirty="0" smtClean="0">
                <a:ln>
                  <a:noFill/>
                </a:ln>
                <a:solidFill>
                  <a:srgbClr val="000000"/>
                </a:solidFill>
                <a:effectLst/>
                <a:uLnTx/>
                <a:uFillTx/>
                <a:latin typeface="Times New Roman" pitchFamily="18" charset="0"/>
              </a:rPr>
              <a:t>L</a:t>
            </a:r>
            <a:r>
              <a:rPr kumimoji="0" lang="en-US" sz="1800" b="0" i="0" u="none" strike="noStrike" kern="0" cap="none" spc="0" normalizeH="0" baseline="0" noProof="0" dirty="0" smtClean="0">
                <a:ln>
                  <a:noFill/>
                </a:ln>
                <a:solidFill>
                  <a:srgbClr val="000000"/>
                </a:solidFill>
                <a:effectLst/>
                <a:uLnTx/>
                <a:uFillTx/>
                <a:latin typeface="Symbol" pitchFamily="18" charset="2"/>
              </a:rPr>
              <a:t>a</a:t>
            </a:r>
            <a:endParaRPr kumimoji="0" lang="en-US" sz="1800" b="0" i="0" u="none" strike="noStrike" kern="0" cap="none" spc="0" normalizeH="0" baseline="0" noProof="0" dirty="0">
              <a:ln>
                <a:noFill/>
              </a:ln>
              <a:solidFill>
                <a:srgbClr val="000000"/>
              </a:solidFill>
              <a:effectLst/>
              <a:uLnTx/>
              <a:uFillTx/>
              <a:latin typeface="Times New Roman" pitchFamily="18" charset="0"/>
            </a:endParaRPr>
          </a:p>
        </p:txBody>
      </p:sp>
      <p:sp>
        <p:nvSpPr>
          <p:cNvPr id="15" name="Text Box 21"/>
          <p:cNvSpPr txBox="1">
            <a:spLocks noChangeArrowheads="1"/>
          </p:cNvSpPr>
          <p:nvPr/>
        </p:nvSpPr>
        <p:spPr bwMode="auto">
          <a:xfrm>
            <a:off x="5562600" y="3505200"/>
            <a:ext cx="1066800" cy="381000"/>
          </a:xfrm>
          <a:prstGeom prst="rect">
            <a:avLst/>
          </a:prstGeom>
          <a:solidFill>
            <a:srgbClr val="FFFFFF"/>
          </a:solidFill>
          <a:ln w="12700">
            <a:noFill/>
            <a:miter lim="800000"/>
            <a:headEnd type="none" w="sm" len="sm"/>
            <a:tailEnd type="none" w="sm" len="sm"/>
          </a:ln>
        </p:spPr>
        <p:txBody>
          <a:bodyPr wrap="square" lIns="45716" tIns="45716" rIns="45716" bIns="45716">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en-US" sz="1800" kern="0" dirty="0" smtClean="0">
                <a:solidFill>
                  <a:srgbClr val="000000"/>
                </a:solidFill>
                <a:latin typeface="+mn-lt"/>
              </a:rPr>
              <a:t>Generated</a:t>
            </a:r>
            <a:endParaRPr kumimoji="0" lang="en-US" sz="1800" b="0" i="0" u="none" strike="noStrike" kern="0" cap="none" spc="0" normalizeH="0" baseline="0" noProof="0" dirty="0">
              <a:ln>
                <a:noFill/>
              </a:ln>
              <a:solidFill>
                <a:srgbClr val="000000"/>
              </a:solidFill>
              <a:effectLst/>
              <a:uLnTx/>
              <a:uFillTx/>
              <a:latin typeface="+mn-lt"/>
            </a:endParaRPr>
          </a:p>
        </p:txBody>
      </p:sp>
      <p:sp>
        <p:nvSpPr>
          <p:cNvPr id="16" name="Text Box 21"/>
          <p:cNvSpPr txBox="1">
            <a:spLocks noChangeArrowheads="1"/>
          </p:cNvSpPr>
          <p:nvPr/>
        </p:nvSpPr>
        <p:spPr bwMode="auto">
          <a:xfrm>
            <a:off x="5562600" y="4191000"/>
            <a:ext cx="914400" cy="381000"/>
          </a:xfrm>
          <a:prstGeom prst="rect">
            <a:avLst/>
          </a:prstGeom>
          <a:solidFill>
            <a:srgbClr val="FFFFFF"/>
          </a:solidFill>
          <a:ln w="12700">
            <a:noFill/>
            <a:miter lim="800000"/>
            <a:headEnd type="none" w="sm" len="sm"/>
            <a:tailEnd type="none" w="sm" len="sm"/>
          </a:ln>
        </p:spPr>
        <p:txBody>
          <a:bodyPr wrap="square" lIns="45716" tIns="45716" rIns="45716" bIns="45716">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en-US" sz="1800" kern="0" dirty="0" smtClean="0">
                <a:solidFill>
                  <a:srgbClr val="000000"/>
                </a:solidFill>
                <a:latin typeface="+mn-lt"/>
              </a:rPr>
              <a:t>Emitted</a:t>
            </a:r>
            <a:endParaRPr kumimoji="0" lang="en-US" sz="1800" b="0" i="0" u="none" strike="noStrike" kern="0" cap="none" spc="0" normalizeH="0" baseline="0" noProof="0" dirty="0">
              <a:ln>
                <a:noFill/>
              </a:ln>
              <a:solidFill>
                <a:srgbClr val="000000"/>
              </a:solidFill>
              <a:effectLst/>
              <a:uLnTx/>
              <a:uFillTx/>
              <a:latin typeface="+mn-lt"/>
            </a:endParaRPr>
          </a:p>
        </p:txBody>
      </p:sp>
      <p:sp>
        <p:nvSpPr>
          <p:cNvPr id="17" name="Line 24"/>
          <p:cNvSpPr>
            <a:spLocks noChangeShapeType="1"/>
          </p:cNvSpPr>
          <p:nvPr/>
        </p:nvSpPr>
        <p:spPr bwMode="auto">
          <a:xfrm flipH="1">
            <a:off x="5029200" y="3657600"/>
            <a:ext cx="533400" cy="228599"/>
          </a:xfrm>
          <a:prstGeom prst="line">
            <a:avLst/>
          </a:prstGeom>
          <a:noFill/>
          <a:ln w="31750">
            <a:solidFill>
              <a:srgbClr val="FF0000"/>
            </a:solidFill>
            <a:round/>
            <a:headEnd type="none" w="sm" len="sm"/>
            <a:tailEnd type="triangle" w="med" len="lg"/>
          </a:ln>
        </p:spPr>
        <p:txBody>
          <a:bodyPr/>
          <a:lstStyle/>
          <a:p>
            <a:endParaRPr lang="en-US"/>
          </a:p>
        </p:txBody>
      </p:sp>
      <p:sp>
        <p:nvSpPr>
          <p:cNvPr id="18" name="Line 24"/>
          <p:cNvSpPr>
            <a:spLocks noChangeShapeType="1"/>
          </p:cNvSpPr>
          <p:nvPr/>
        </p:nvSpPr>
        <p:spPr bwMode="auto">
          <a:xfrm flipH="1">
            <a:off x="4648200" y="4343400"/>
            <a:ext cx="914400" cy="152399"/>
          </a:xfrm>
          <a:prstGeom prst="line">
            <a:avLst/>
          </a:prstGeom>
          <a:noFill/>
          <a:ln w="31750">
            <a:solidFill>
              <a:srgbClr val="00B050"/>
            </a:solidFill>
            <a:round/>
            <a:headEnd type="none" w="sm" len="sm"/>
            <a:tailEnd type="triangle" w="med" len="lg"/>
          </a:ln>
        </p:spPr>
        <p:txBody>
          <a:bodyPr/>
          <a:lstStyle/>
          <a:p>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377992" y="1897537"/>
            <a:ext cx="8386339" cy="1934480"/>
          </a:xfrm>
        </p:spPr>
        <p:txBody>
          <a:bodyPr/>
          <a:lstStyle/>
          <a:p>
            <a:pPr algn="ctr" eaLnBrk="1" hangingPunct="1"/>
            <a:r>
              <a:rPr lang="en-US" dirty="0" smtClean="0"/>
              <a:t>Wavelength-dispersive Spectrometry</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Footer Placeholder 3"/>
          <p:cNvSpPr>
            <a:spLocks noGrp="1"/>
          </p:cNvSpPr>
          <p:nvPr>
            <p:ph type="ftr" sz="quarter" idx="10"/>
          </p:nvPr>
        </p:nvSpPr>
        <p:spPr/>
        <p:txBody>
          <a:bodyPr/>
          <a:lstStyle/>
          <a:p>
            <a:r>
              <a:rPr lang="en-US" smtClean="0"/>
              <a:t>Carpenter EPMA Overview 2013</a:t>
            </a:r>
            <a:endParaRPr lang="en-US"/>
          </a:p>
        </p:txBody>
      </p:sp>
      <p:sp>
        <p:nvSpPr>
          <p:cNvPr id="97283" name="Slide Number Placeholder 4"/>
          <p:cNvSpPr>
            <a:spLocks noGrp="1"/>
          </p:cNvSpPr>
          <p:nvPr>
            <p:ph type="sldNum" sz="quarter" idx="11"/>
          </p:nvPr>
        </p:nvSpPr>
        <p:spPr/>
        <p:txBody>
          <a:bodyPr/>
          <a:lstStyle/>
          <a:p>
            <a:fld id="{CB9A155E-60F9-477F-B6E8-65A80E616CDC}" type="slidenum">
              <a:rPr lang="en-US"/>
              <a:pPr/>
              <a:t>75</a:t>
            </a:fld>
            <a:endParaRPr lang="en-US"/>
          </a:p>
        </p:txBody>
      </p:sp>
      <p:sp>
        <p:nvSpPr>
          <p:cNvPr id="97284" name="Rectangle 2"/>
          <p:cNvSpPr>
            <a:spLocks noGrp="1" noChangeArrowheads="1"/>
          </p:cNvSpPr>
          <p:nvPr>
            <p:ph type="title"/>
          </p:nvPr>
        </p:nvSpPr>
        <p:spPr/>
        <p:txBody>
          <a:bodyPr/>
          <a:lstStyle/>
          <a:p>
            <a:r>
              <a:rPr lang="en-US" smtClean="0"/>
              <a:t>Wavelength-Dispersive Spectrometry (WDS)</a:t>
            </a:r>
            <a:br>
              <a:rPr lang="en-US" smtClean="0"/>
            </a:br>
            <a:r>
              <a:rPr lang="en-US" smtClean="0"/>
              <a:t>Summary</a:t>
            </a:r>
          </a:p>
        </p:txBody>
      </p:sp>
      <p:sp>
        <p:nvSpPr>
          <p:cNvPr id="97285" name="Rectangle 3"/>
          <p:cNvSpPr>
            <a:spLocks noGrp="1" noChangeArrowheads="1"/>
          </p:cNvSpPr>
          <p:nvPr>
            <p:ph type="body" idx="1"/>
          </p:nvPr>
        </p:nvSpPr>
        <p:spPr/>
        <p:txBody>
          <a:bodyPr/>
          <a:lstStyle/>
          <a:p>
            <a:r>
              <a:rPr lang="en-US" smtClean="0"/>
              <a:t>X-ray measurement by Bragg diffraction using crystals of known d-spacing, counted by gas ionization in x-ray detector</a:t>
            </a:r>
          </a:p>
          <a:p>
            <a:r>
              <a:rPr lang="en-US" smtClean="0"/>
              <a:t>Superior resolution (~10eV) and P/B (~1000) result in excellent ability to resolve interferences, make precise measurements at concentrations down to 100-1000 ppm*</a:t>
            </a:r>
          </a:p>
          <a:p>
            <a:r>
              <a:rPr lang="en-US" smtClean="0"/>
              <a:t>Peak shape and shift observed for low energy x-rays</a:t>
            </a:r>
          </a:p>
          <a:p>
            <a:r>
              <a:rPr lang="en-US" smtClean="0"/>
              <a:t>Serial acquisition mode, complemented by EDS+SDD</a:t>
            </a:r>
          </a:p>
          <a:p>
            <a:r>
              <a:rPr lang="en-US" smtClean="0"/>
              <a:t>Mechanical alignment and reproducibility issues, temperature dependence of d-spacing (PET)</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Footer Placeholder 3"/>
          <p:cNvSpPr>
            <a:spLocks noGrp="1"/>
          </p:cNvSpPr>
          <p:nvPr>
            <p:ph type="ftr" sz="quarter" idx="10"/>
          </p:nvPr>
        </p:nvSpPr>
        <p:spPr/>
        <p:txBody>
          <a:bodyPr/>
          <a:lstStyle/>
          <a:p>
            <a:r>
              <a:rPr lang="en-US" smtClean="0"/>
              <a:t>Carpenter EPMA Overview 2013</a:t>
            </a:r>
            <a:endParaRPr lang="en-US"/>
          </a:p>
        </p:txBody>
      </p:sp>
      <p:sp>
        <p:nvSpPr>
          <p:cNvPr id="98307" name="Slide Number Placeholder 4"/>
          <p:cNvSpPr>
            <a:spLocks noGrp="1"/>
          </p:cNvSpPr>
          <p:nvPr>
            <p:ph type="sldNum" sz="quarter" idx="11"/>
          </p:nvPr>
        </p:nvSpPr>
        <p:spPr/>
        <p:txBody>
          <a:bodyPr/>
          <a:lstStyle/>
          <a:p>
            <a:fld id="{5E445A5D-DFBE-4A80-9A8C-5A5E4A24A983}" type="slidenum">
              <a:rPr lang="en-US"/>
              <a:pPr/>
              <a:t>76</a:t>
            </a:fld>
            <a:endParaRPr lang="en-US"/>
          </a:p>
        </p:txBody>
      </p:sp>
      <p:sp>
        <p:nvSpPr>
          <p:cNvPr id="98308" name="Rectangle 2"/>
          <p:cNvSpPr>
            <a:spLocks noGrp="1" noChangeArrowheads="1"/>
          </p:cNvSpPr>
          <p:nvPr>
            <p:ph type="title"/>
          </p:nvPr>
        </p:nvSpPr>
        <p:spPr/>
        <p:txBody>
          <a:bodyPr/>
          <a:lstStyle/>
          <a:p>
            <a:r>
              <a:rPr lang="en-US" smtClean="0"/>
              <a:t>WDS Spectrometry: Advances</a:t>
            </a:r>
          </a:p>
        </p:txBody>
      </p:sp>
      <p:sp>
        <p:nvSpPr>
          <p:cNvPr id="98309" name="Rectangle 3"/>
          <p:cNvSpPr>
            <a:spLocks noGrp="1" noChangeArrowheads="1"/>
          </p:cNvSpPr>
          <p:nvPr>
            <p:ph type="body" idx="1"/>
          </p:nvPr>
        </p:nvSpPr>
        <p:spPr>
          <a:xfrm>
            <a:off x="304801" y="914401"/>
            <a:ext cx="8534400" cy="5181600"/>
          </a:xfrm>
        </p:spPr>
        <p:txBody>
          <a:bodyPr/>
          <a:lstStyle/>
          <a:p>
            <a:r>
              <a:rPr lang="en-US" smtClean="0"/>
              <a:t>Spectrometer mechanisms established for decades, counting electronics simple compared to EDS/SDD</a:t>
            </a:r>
          </a:p>
          <a:p>
            <a:r>
              <a:rPr lang="en-US" smtClean="0"/>
              <a:t>Reliance on sealed and flow proportional counters</a:t>
            </a:r>
            <a:br>
              <a:rPr lang="en-US" smtClean="0"/>
            </a:br>
            <a:r>
              <a:rPr lang="en-US" smtClean="0"/>
              <a:t>Exciting possibilities with SDD detector element for high throughput pulse processing</a:t>
            </a:r>
          </a:p>
          <a:p>
            <a:r>
              <a:rPr lang="en-US" smtClean="0"/>
              <a:t>Layered dispersive crystals enhance light element capabilities for Be, B, C, N, O, F</a:t>
            </a:r>
          </a:p>
          <a:p>
            <a:r>
              <a:rPr lang="en-US" smtClean="0"/>
              <a:t>Specialized H-type and large crystal spectrometers for high sensitivity</a:t>
            </a:r>
          </a:p>
          <a:p>
            <a:r>
              <a:rPr lang="en-US" smtClean="0"/>
              <a:t>Software: peak overlap correction, multiple spectrometer measurement (trace elements), multiple standards, multiple kV/probe current configurations</a:t>
            </a:r>
          </a:p>
          <a:p>
            <a:r>
              <a:rPr lang="en-US" smtClean="0"/>
              <a:t>CL systems</a:t>
            </a:r>
          </a:p>
          <a:p>
            <a:r>
              <a:rPr lang="en-US" smtClean="0"/>
              <a:t>Compositional mapping via beam, stage, mosaic imaging</a:t>
            </a:r>
          </a:p>
          <a:p>
            <a:endParaRPr lang="en-US" smtClean="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Footer Placeholder 3"/>
          <p:cNvSpPr>
            <a:spLocks noGrp="1"/>
          </p:cNvSpPr>
          <p:nvPr>
            <p:ph type="ftr" sz="quarter" idx="10"/>
          </p:nvPr>
        </p:nvSpPr>
        <p:spPr/>
        <p:txBody>
          <a:bodyPr/>
          <a:lstStyle/>
          <a:p>
            <a:r>
              <a:rPr lang="en-US" smtClean="0"/>
              <a:t>Carpenter EPMA Overview 2013</a:t>
            </a:r>
            <a:endParaRPr lang="en-US"/>
          </a:p>
        </p:txBody>
      </p:sp>
      <p:sp>
        <p:nvSpPr>
          <p:cNvPr id="99331" name="Slide Number Placeholder 4"/>
          <p:cNvSpPr>
            <a:spLocks noGrp="1"/>
          </p:cNvSpPr>
          <p:nvPr>
            <p:ph type="sldNum" sz="quarter" idx="11"/>
          </p:nvPr>
        </p:nvSpPr>
        <p:spPr/>
        <p:txBody>
          <a:bodyPr/>
          <a:lstStyle/>
          <a:p>
            <a:fld id="{C73B7654-1290-4817-8CFB-D501CB3170CC}" type="slidenum">
              <a:rPr lang="en-US"/>
              <a:pPr/>
              <a:t>77</a:t>
            </a:fld>
            <a:endParaRPr lang="en-US"/>
          </a:p>
        </p:txBody>
      </p:sp>
      <p:sp>
        <p:nvSpPr>
          <p:cNvPr id="99332" name="Rectangle 2"/>
          <p:cNvSpPr>
            <a:spLocks noGrp="1" noChangeArrowheads="1"/>
          </p:cNvSpPr>
          <p:nvPr>
            <p:ph type="title"/>
          </p:nvPr>
        </p:nvSpPr>
        <p:spPr/>
        <p:txBody>
          <a:bodyPr/>
          <a:lstStyle/>
          <a:p>
            <a:r>
              <a:rPr lang="en-US" smtClean="0"/>
              <a:t>WDS Checklist for Analysts: Measurement</a:t>
            </a:r>
          </a:p>
        </p:txBody>
      </p:sp>
      <p:sp>
        <p:nvSpPr>
          <p:cNvPr id="99333" name="Rectangle 3"/>
          <p:cNvSpPr>
            <a:spLocks noGrp="1" noChangeArrowheads="1"/>
          </p:cNvSpPr>
          <p:nvPr>
            <p:ph type="body" idx="1"/>
          </p:nvPr>
        </p:nvSpPr>
        <p:spPr>
          <a:xfrm>
            <a:off x="381001" y="990600"/>
            <a:ext cx="8382000" cy="5334000"/>
          </a:xfrm>
        </p:spPr>
        <p:txBody>
          <a:bodyPr/>
          <a:lstStyle/>
          <a:p>
            <a:r>
              <a:rPr lang="en-US" smtClean="0"/>
              <a:t>Microprobe stabilized? Vacuum, column alignment, gun/beam, sample, etc.</a:t>
            </a:r>
          </a:p>
          <a:p>
            <a:r>
              <a:rPr lang="en-US" smtClean="0"/>
              <a:t>Spectrometers aligned, deadtime calibrated, PHA set for elements to be analyzed, esp. for light elements</a:t>
            </a:r>
          </a:p>
          <a:p>
            <a:r>
              <a:rPr lang="en-US" smtClean="0"/>
              <a:t>Wavelength scans on standards and unknowns including high and low concentrations, interfering elements</a:t>
            </a:r>
          </a:p>
          <a:p>
            <a:r>
              <a:rPr lang="en-US" smtClean="0"/>
              <a:t>Background selection: Use full width from high conc. standard, otherwise overestimating background</a:t>
            </a:r>
          </a:p>
          <a:p>
            <a:r>
              <a:rPr lang="en-US" smtClean="0"/>
              <a:t>Avoid large differences in count rate and reliance on deadtime correction</a:t>
            </a:r>
          </a:p>
          <a:p>
            <a:r>
              <a:rPr lang="en-US" smtClean="0"/>
              <a:t>Peak shape and shift, standard vs. samples, use correct position for measurements if different on std vs. sample</a:t>
            </a:r>
          </a:p>
          <a:p>
            <a:r>
              <a:rPr lang="en-US" smtClean="0"/>
              <a:t>Beam sensitive materials: defocus, correct for time-dependent behavior of standard and sample</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Footer Placeholder 3"/>
          <p:cNvSpPr>
            <a:spLocks noGrp="1"/>
          </p:cNvSpPr>
          <p:nvPr>
            <p:ph type="ftr" sz="quarter" idx="10"/>
          </p:nvPr>
        </p:nvSpPr>
        <p:spPr/>
        <p:txBody>
          <a:bodyPr/>
          <a:lstStyle/>
          <a:p>
            <a:r>
              <a:rPr lang="en-US" smtClean="0"/>
              <a:t>Carpenter EPMA Overview 2013</a:t>
            </a:r>
            <a:endParaRPr lang="en-US"/>
          </a:p>
        </p:txBody>
      </p:sp>
      <p:sp>
        <p:nvSpPr>
          <p:cNvPr id="100355" name="Slide Number Placeholder 4"/>
          <p:cNvSpPr>
            <a:spLocks noGrp="1"/>
          </p:cNvSpPr>
          <p:nvPr>
            <p:ph type="sldNum" sz="quarter" idx="11"/>
          </p:nvPr>
        </p:nvSpPr>
        <p:spPr/>
        <p:txBody>
          <a:bodyPr/>
          <a:lstStyle/>
          <a:p>
            <a:fld id="{B74A47C6-D872-4A9F-BFF5-B5AB4846C685}" type="slidenum">
              <a:rPr lang="en-US"/>
              <a:pPr/>
              <a:t>78</a:t>
            </a:fld>
            <a:endParaRPr lang="en-US"/>
          </a:p>
        </p:txBody>
      </p:sp>
      <p:sp>
        <p:nvSpPr>
          <p:cNvPr id="100356" name="Rectangle 2"/>
          <p:cNvSpPr>
            <a:spLocks noGrp="1" noChangeArrowheads="1"/>
          </p:cNvSpPr>
          <p:nvPr>
            <p:ph type="title"/>
          </p:nvPr>
        </p:nvSpPr>
        <p:spPr/>
        <p:txBody>
          <a:bodyPr/>
          <a:lstStyle/>
          <a:p>
            <a:r>
              <a:rPr lang="en-US" smtClean="0"/>
              <a:t>WDS Checklist for Analysts: Analysis</a:t>
            </a:r>
          </a:p>
        </p:txBody>
      </p:sp>
      <p:sp>
        <p:nvSpPr>
          <p:cNvPr id="100357" name="Rectangle 3"/>
          <p:cNvSpPr>
            <a:spLocks noGrp="1" noChangeArrowheads="1"/>
          </p:cNvSpPr>
          <p:nvPr>
            <p:ph type="body" idx="1"/>
          </p:nvPr>
        </p:nvSpPr>
        <p:spPr>
          <a:xfrm>
            <a:off x="381000" y="990600"/>
            <a:ext cx="8534400" cy="5334000"/>
          </a:xfrm>
        </p:spPr>
        <p:txBody>
          <a:bodyPr/>
          <a:lstStyle/>
          <a:p>
            <a:pPr>
              <a:lnSpc>
                <a:spcPct val="90000"/>
              </a:lnSpc>
            </a:pPr>
            <a:r>
              <a:rPr lang="en-US" sz="1800" dirty="0" smtClean="0"/>
              <a:t>Intelligently choose primary and secondary standards:</a:t>
            </a:r>
            <a:br>
              <a:rPr lang="en-US" sz="1800" dirty="0" smtClean="0"/>
            </a:br>
            <a:r>
              <a:rPr lang="en-US" sz="1800" dirty="0" smtClean="0"/>
              <a:t>	Spectrometer setup vs. perform accurate microanalysis</a:t>
            </a:r>
          </a:p>
          <a:p>
            <a:pPr>
              <a:lnSpc>
                <a:spcPct val="90000"/>
              </a:lnSpc>
            </a:pPr>
            <a:r>
              <a:rPr lang="en-US" sz="1800" dirty="0" smtClean="0"/>
              <a:t>Consult </a:t>
            </a:r>
            <a:r>
              <a:rPr lang="en-US" sz="1800" dirty="0" smtClean="0">
                <a:latin typeface="Symbol" pitchFamily="18" charset="2"/>
              </a:rPr>
              <a:t>m/r</a:t>
            </a:r>
            <a:r>
              <a:rPr lang="en-US" sz="1800" dirty="0" smtClean="0"/>
              <a:t> data and be wary of high absorption correction</a:t>
            </a:r>
            <a:br>
              <a:rPr lang="en-US" sz="1800" dirty="0" smtClean="0"/>
            </a:br>
            <a:r>
              <a:rPr lang="en-US" sz="1800" dirty="0" smtClean="0"/>
              <a:t>	Adjust kV accordingly, use alternate analytical line</a:t>
            </a:r>
            <a:br>
              <a:rPr lang="en-US" sz="1800" dirty="0" smtClean="0"/>
            </a:br>
            <a:r>
              <a:rPr lang="en-US" sz="1800" dirty="0" smtClean="0"/>
              <a:t>	High absorption dictates standard selection, esp. light elements</a:t>
            </a:r>
          </a:p>
          <a:p>
            <a:pPr>
              <a:lnSpc>
                <a:spcPct val="90000"/>
              </a:lnSpc>
            </a:pPr>
            <a:r>
              <a:rPr lang="en-US" sz="1800" dirty="0" smtClean="0"/>
              <a:t>Use highest practical energy x-ray line:</a:t>
            </a:r>
            <a:br>
              <a:rPr lang="en-US" sz="1800" dirty="0" smtClean="0"/>
            </a:br>
            <a:r>
              <a:rPr lang="en-US" sz="1800" dirty="0" smtClean="0"/>
              <a:t>Fewer peak interferences and absorption correction is smaller</a:t>
            </a:r>
            <a:br>
              <a:rPr lang="en-US" sz="1800" dirty="0" smtClean="0"/>
            </a:br>
            <a:r>
              <a:rPr lang="en-US" sz="1800" dirty="0" smtClean="0"/>
              <a:t>	K in preference to L (use K up to ~Se)</a:t>
            </a:r>
            <a:br>
              <a:rPr lang="en-US" sz="1800" dirty="0" smtClean="0"/>
            </a:br>
            <a:r>
              <a:rPr lang="en-US" sz="1800" dirty="0" smtClean="0"/>
              <a:t>	L in preference to M (use L up to ~Bi)</a:t>
            </a:r>
          </a:p>
          <a:p>
            <a:pPr>
              <a:lnSpc>
                <a:spcPct val="90000"/>
              </a:lnSpc>
            </a:pPr>
            <a:r>
              <a:rPr lang="en-US" sz="1800" dirty="0" smtClean="0"/>
              <a:t>EPMA is surface analysis, emphasis on cleanliness and C-coat thickness</a:t>
            </a:r>
          </a:p>
          <a:p>
            <a:pPr>
              <a:lnSpc>
                <a:spcPct val="90000"/>
              </a:lnSpc>
            </a:pPr>
            <a:r>
              <a:rPr lang="en-US" sz="1800" dirty="0" smtClean="0"/>
              <a:t>Correction algorithms:</a:t>
            </a:r>
            <a:br>
              <a:rPr lang="en-US" sz="1800" dirty="0" smtClean="0"/>
            </a:br>
            <a:r>
              <a:rPr lang="en-US" sz="1800" dirty="0" smtClean="0"/>
              <a:t>	</a:t>
            </a:r>
            <a:r>
              <a:rPr lang="en-US" sz="1800" dirty="0" smtClean="0">
                <a:latin typeface="Symbol" pitchFamily="18" charset="2"/>
              </a:rPr>
              <a:t>F</a:t>
            </a:r>
            <a:r>
              <a:rPr lang="en-US" sz="1800" dirty="0" smtClean="0"/>
              <a:t>(</a:t>
            </a:r>
            <a:r>
              <a:rPr lang="en-US" sz="1800" dirty="0" err="1" smtClean="0">
                <a:latin typeface="Symbol" pitchFamily="18" charset="2"/>
              </a:rPr>
              <a:t>r</a:t>
            </a:r>
            <a:r>
              <a:rPr lang="en-US" sz="1800" dirty="0" err="1" smtClean="0"/>
              <a:t>z</a:t>
            </a:r>
            <a:r>
              <a:rPr lang="en-US" sz="1800" dirty="0" smtClean="0"/>
              <a:t>) superior to ZAF</a:t>
            </a:r>
            <a:br>
              <a:rPr lang="en-US" sz="1800" dirty="0" smtClean="0"/>
            </a:br>
            <a:r>
              <a:rPr lang="en-US" sz="1800" dirty="0" smtClean="0"/>
              <a:t>	Assess accuracy by reference to different algorithms and </a:t>
            </a:r>
            <a:r>
              <a:rPr lang="en-US" sz="1800" dirty="0" smtClean="0">
                <a:latin typeface="Symbol" pitchFamily="18" charset="2"/>
              </a:rPr>
              <a:t>m/r</a:t>
            </a:r>
            <a:r>
              <a:rPr lang="en-US" sz="1800" dirty="0" smtClean="0"/>
              <a:t> sets</a:t>
            </a:r>
            <a:br>
              <a:rPr lang="en-US" sz="1800" dirty="0" smtClean="0"/>
            </a:br>
            <a:r>
              <a:rPr lang="en-US" sz="1800" dirty="0" smtClean="0"/>
              <a:t>	Always using one </a:t>
            </a:r>
            <a:r>
              <a:rPr lang="en-US" sz="1800" dirty="0" smtClean="0">
                <a:latin typeface="Symbol" pitchFamily="18" charset="2"/>
              </a:rPr>
              <a:t>F</a:t>
            </a:r>
            <a:r>
              <a:rPr lang="en-US" sz="1800" dirty="0" smtClean="0"/>
              <a:t>(</a:t>
            </a:r>
            <a:r>
              <a:rPr lang="en-US" sz="1800" dirty="0" err="1" smtClean="0">
                <a:latin typeface="Symbol" pitchFamily="18" charset="2"/>
              </a:rPr>
              <a:t>r</a:t>
            </a:r>
            <a:r>
              <a:rPr lang="en-US" sz="1800" dirty="0" err="1" smtClean="0"/>
              <a:t>z</a:t>
            </a:r>
            <a:r>
              <a:rPr lang="en-US" sz="1800" dirty="0" smtClean="0"/>
              <a:t>) and </a:t>
            </a:r>
            <a:r>
              <a:rPr lang="en-US" sz="1800" dirty="0" smtClean="0">
                <a:latin typeface="Symbol" pitchFamily="18" charset="2"/>
              </a:rPr>
              <a:t>m/r</a:t>
            </a:r>
            <a:r>
              <a:rPr lang="en-US" sz="1800" dirty="0" smtClean="0"/>
              <a:t> set will someday result in mistake</a:t>
            </a:r>
          </a:p>
          <a:p>
            <a:pPr>
              <a:lnSpc>
                <a:spcPct val="90000"/>
              </a:lnSpc>
            </a:pPr>
            <a:r>
              <a:rPr lang="en-US" sz="1800" dirty="0" smtClean="0"/>
              <a:t>Employ software tools to understand analytical problem:</a:t>
            </a:r>
            <a:br>
              <a:rPr lang="en-US" sz="1800" dirty="0" smtClean="0"/>
            </a:br>
            <a:r>
              <a:rPr lang="en-US" sz="1800" dirty="0" smtClean="0"/>
              <a:t>	Monte Carlo/simulation: Scattering volume, spatial constraints</a:t>
            </a:r>
            <a:br>
              <a:rPr lang="en-US" sz="1800" dirty="0" smtClean="0"/>
            </a:br>
            <a:r>
              <a:rPr lang="en-US" sz="1800" dirty="0" smtClean="0"/>
              <a:t>	</a:t>
            </a:r>
            <a:r>
              <a:rPr lang="en-US" sz="1800" dirty="0" err="1" smtClean="0"/>
              <a:t>CalcZAF</a:t>
            </a:r>
            <a:r>
              <a:rPr lang="en-US" sz="1800" dirty="0" smtClean="0"/>
              <a:t>: Correction algorithms, nature of analytical constraints</a:t>
            </a:r>
          </a:p>
          <a:p>
            <a:pPr>
              <a:lnSpc>
                <a:spcPct val="90000"/>
              </a:lnSpc>
            </a:pPr>
            <a:r>
              <a:rPr lang="en-US" sz="1800" dirty="0" smtClean="0"/>
              <a:t>Is the sample presented consistent with what you observe?</a:t>
            </a:r>
            <a:br>
              <a:rPr lang="en-US" sz="1800" dirty="0" smtClean="0"/>
            </a:br>
            <a:r>
              <a:rPr lang="en-US" sz="1800" dirty="0" smtClean="0"/>
              <a:t>	Multilayer, particles, misidentified materials, etc.</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Footer Placeholder 2"/>
          <p:cNvSpPr>
            <a:spLocks noGrp="1"/>
          </p:cNvSpPr>
          <p:nvPr>
            <p:ph type="ftr" sz="quarter" idx="10"/>
          </p:nvPr>
        </p:nvSpPr>
        <p:spPr/>
        <p:txBody>
          <a:bodyPr/>
          <a:lstStyle/>
          <a:p>
            <a:r>
              <a:rPr lang="en-US" smtClean="0"/>
              <a:t>Carpenter EPMA Overview 2013</a:t>
            </a:r>
            <a:endParaRPr lang="en-US"/>
          </a:p>
        </p:txBody>
      </p:sp>
      <p:sp>
        <p:nvSpPr>
          <p:cNvPr id="101379" name="Slide Number Placeholder 3"/>
          <p:cNvSpPr>
            <a:spLocks noGrp="1"/>
          </p:cNvSpPr>
          <p:nvPr>
            <p:ph type="sldNum" sz="quarter" idx="11"/>
          </p:nvPr>
        </p:nvSpPr>
        <p:spPr/>
        <p:txBody>
          <a:bodyPr/>
          <a:lstStyle/>
          <a:p>
            <a:fld id="{A4A8EC3A-B636-4AB7-9A54-C727D06A5DEB}" type="slidenum">
              <a:rPr lang="en-US"/>
              <a:pPr/>
              <a:t>79</a:t>
            </a:fld>
            <a:endParaRPr lang="en-US"/>
          </a:p>
        </p:txBody>
      </p:sp>
      <p:pic>
        <p:nvPicPr>
          <p:cNvPr id="101380" name="Picture 12"/>
          <p:cNvPicPr>
            <a:picLocks noChangeAspect="1" noChangeArrowheads="1"/>
          </p:cNvPicPr>
          <p:nvPr/>
        </p:nvPicPr>
        <p:blipFill>
          <a:blip r:embed="rId2" cstate="print"/>
          <a:srcRect/>
          <a:stretch>
            <a:fillRect/>
          </a:stretch>
        </p:blipFill>
        <p:spPr bwMode="auto">
          <a:xfrm>
            <a:off x="4572001" y="304800"/>
            <a:ext cx="4075114" cy="6324600"/>
          </a:xfrm>
          <a:prstGeom prst="rect">
            <a:avLst/>
          </a:prstGeom>
          <a:noFill/>
          <a:ln w="9525">
            <a:noFill/>
            <a:miter lim="800000"/>
            <a:headEnd/>
            <a:tailEnd/>
          </a:ln>
        </p:spPr>
      </p:pic>
      <p:sp>
        <p:nvSpPr>
          <p:cNvPr id="101381" name="Rectangle 2"/>
          <p:cNvSpPr>
            <a:spLocks noGrp="1" noChangeArrowheads="1"/>
          </p:cNvSpPr>
          <p:nvPr>
            <p:ph type="title"/>
          </p:nvPr>
        </p:nvSpPr>
        <p:spPr/>
        <p:txBody>
          <a:bodyPr/>
          <a:lstStyle/>
          <a:p>
            <a:r>
              <a:rPr lang="en-US" smtClean="0"/>
              <a:t>WDS Anatomy</a:t>
            </a:r>
          </a:p>
        </p:txBody>
      </p:sp>
      <p:sp>
        <p:nvSpPr>
          <p:cNvPr id="101382" name="Text Box 3"/>
          <p:cNvSpPr txBox="1">
            <a:spLocks noChangeArrowheads="1"/>
          </p:cNvSpPr>
          <p:nvPr/>
        </p:nvSpPr>
        <p:spPr bwMode="auto">
          <a:xfrm>
            <a:off x="457200" y="762001"/>
            <a:ext cx="5791200" cy="1323975"/>
          </a:xfrm>
          <a:prstGeom prst="rect">
            <a:avLst/>
          </a:prstGeom>
          <a:solidFill>
            <a:srgbClr val="FFFFFF"/>
          </a:solidFill>
          <a:ln w="12700">
            <a:solidFill>
              <a:srgbClr val="000000"/>
            </a:solidFill>
            <a:miter lim="800000"/>
            <a:headEnd/>
            <a:tailEnd/>
          </a:ln>
        </p:spPr>
        <p:txBody>
          <a:bodyPr lIns="91432" tIns="45716" rIns="91432" bIns="45716">
            <a:spAutoFit/>
          </a:bodyPr>
          <a:lstStyle/>
          <a:p>
            <a:pPr>
              <a:spcBef>
                <a:spcPct val="50000"/>
              </a:spcBef>
            </a:pPr>
            <a:r>
              <a:rPr lang="en-US" sz="2000" dirty="0">
                <a:solidFill>
                  <a:schemeClr val="bg1"/>
                </a:solidFill>
                <a:latin typeface="Times" pitchFamily="18" charset="0"/>
              </a:rPr>
              <a:t>An electron microprobe typically has up to 5 spectrometers each with 1-4 diffracting crystals.</a:t>
            </a:r>
            <a:br>
              <a:rPr lang="en-US" sz="2000" dirty="0">
                <a:solidFill>
                  <a:schemeClr val="bg1"/>
                </a:solidFill>
                <a:latin typeface="Times" pitchFamily="18" charset="0"/>
              </a:rPr>
            </a:br>
            <a:r>
              <a:rPr lang="en-US" sz="2000" dirty="0">
                <a:solidFill>
                  <a:schemeClr val="bg1"/>
                </a:solidFill>
                <a:latin typeface="Times" pitchFamily="18" charset="0"/>
              </a:rPr>
              <a:t>The crystal and detector are moved synchronously via the drive motor. Position here is high theta, low E.</a:t>
            </a:r>
          </a:p>
        </p:txBody>
      </p:sp>
      <p:sp>
        <p:nvSpPr>
          <p:cNvPr id="101383" name="Text Box 5"/>
          <p:cNvSpPr txBox="1">
            <a:spLocks noChangeArrowheads="1"/>
          </p:cNvSpPr>
          <p:nvPr/>
        </p:nvSpPr>
        <p:spPr bwMode="auto">
          <a:xfrm>
            <a:off x="1066801" y="2286001"/>
            <a:ext cx="3124200" cy="710874"/>
          </a:xfrm>
          <a:prstGeom prst="rect">
            <a:avLst/>
          </a:prstGeom>
          <a:noFill/>
          <a:ln w="9525">
            <a:noFill/>
            <a:miter lim="800000"/>
            <a:headEnd/>
            <a:tailEnd/>
          </a:ln>
        </p:spPr>
        <p:txBody>
          <a:bodyPr lIns="91432" tIns="45716" rIns="91432" bIns="45716">
            <a:spAutoFit/>
          </a:bodyPr>
          <a:lstStyle/>
          <a:p>
            <a:pPr algn="ctr">
              <a:spcBef>
                <a:spcPct val="50000"/>
              </a:spcBef>
            </a:pPr>
            <a:r>
              <a:rPr lang="en-US" sz="2000" dirty="0">
                <a:solidFill>
                  <a:schemeClr val="bg1"/>
                </a:solidFill>
                <a:latin typeface="Times" pitchFamily="18" charset="0"/>
              </a:rPr>
              <a:t>Spectrometer drive motor</a:t>
            </a:r>
            <a:br>
              <a:rPr lang="en-US" sz="2000" dirty="0">
                <a:solidFill>
                  <a:schemeClr val="bg1"/>
                </a:solidFill>
                <a:latin typeface="Times" pitchFamily="18" charset="0"/>
              </a:rPr>
            </a:br>
            <a:r>
              <a:rPr lang="en-US" sz="2000" dirty="0">
                <a:solidFill>
                  <a:schemeClr val="bg1"/>
                </a:solidFill>
                <a:latin typeface="Times" pitchFamily="18" charset="0"/>
              </a:rPr>
              <a:t>w/ vacuum </a:t>
            </a:r>
            <a:r>
              <a:rPr lang="en-US" sz="2000" dirty="0" err="1">
                <a:solidFill>
                  <a:schemeClr val="bg1"/>
                </a:solidFill>
                <a:latin typeface="Times" pitchFamily="18" charset="0"/>
              </a:rPr>
              <a:t>feedthrough</a:t>
            </a:r>
            <a:endParaRPr lang="en-US" sz="2000" dirty="0">
              <a:solidFill>
                <a:schemeClr val="bg1"/>
              </a:solidFill>
              <a:latin typeface="Times" pitchFamily="18" charset="0"/>
            </a:endParaRPr>
          </a:p>
        </p:txBody>
      </p:sp>
      <p:sp>
        <p:nvSpPr>
          <p:cNvPr id="101384" name="Text Box 6"/>
          <p:cNvSpPr txBox="1">
            <a:spLocks noChangeArrowheads="1"/>
          </p:cNvSpPr>
          <p:nvPr/>
        </p:nvSpPr>
        <p:spPr bwMode="auto">
          <a:xfrm>
            <a:off x="921374" y="5715000"/>
            <a:ext cx="2976904" cy="401591"/>
          </a:xfrm>
          <a:prstGeom prst="rect">
            <a:avLst/>
          </a:prstGeom>
          <a:noFill/>
          <a:ln w="9525">
            <a:noFill/>
            <a:miter lim="800000"/>
            <a:headEnd/>
            <a:tailEnd/>
          </a:ln>
        </p:spPr>
        <p:txBody>
          <a:bodyPr wrap="none" lIns="91432" tIns="45716" rIns="91432" bIns="45716">
            <a:spAutoFit/>
          </a:bodyPr>
          <a:lstStyle/>
          <a:p>
            <a:pPr algn="ctr">
              <a:spcBef>
                <a:spcPct val="50000"/>
              </a:spcBef>
            </a:pPr>
            <a:r>
              <a:rPr lang="en-US" sz="2000" dirty="0">
                <a:solidFill>
                  <a:schemeClr val="bg1"/>
                </a:solidFill>
                <a:latin typeface="Times" pitchFamily="18" charset="0"/>
              </a:rPr>
              <a:t>Proportional X-ray counter</a:t>
            </a:r>
          </a:p>
        </p:txBody>
      </p:sp>
      <p:sp>
        <p:nvSpPr>
          <p:cNvPr id="101385" name="Line 11"/>
          <p:cNvSpPr>
            <a:spLocks noChangeShapeType="1"/>
          </p:cNvSpPr>
          <p:nvPr/>
        </p:nvSpPr>
        <p:spPr bwMode="auto">
          <a:xfrm>
            <a:off x="4038600" y="2667000"/>
            <a:ext cx="533401" cy="152400"/>
          </a:xfrm>
          <a:prstGeom prst="line">
            <a:avLst/>
          </a:prstGeom>
          <a:noFill/>
          <a:ln w="31750">
            <a:solidFill>
              <a:srgbClr val="0000FF"/>
            </a:solidFill>
            <a:round/>
            <a:headEnd/>
            <a:tailEnd type="triangle" w="med" len="med"/>
          </a:ln>
        </p:spPr>
        <p:txBody>
          <a:bodyPr wrap="none" lIns="91432" tIns="45716" rIns="91432" bIns="45716" anchor="ctr"/>
          <a:lstStyle/>
          <a:p>
            <a:endParaRPr lang="en-US"/>
          </a:p>
        </p:txBody>
      </p:sp>
      <p:sp>
        <p:nvSpPr>
          <p:cNvPr id="101386" name="Text Box 13"/>
          <p:cNvSpPr txBox="1">
            <a:spLocks noChangeArrowheads="1"/>
          </p:cNvSpPr>
          <p:nvPr/>
        </p:nvSpPr>
        <p:spPr bwMode="auto">
          <a:xfrm>
            <a:off x="838200" y="3505201"/>
            <a:ext cx="3429000" cy="401591"/>
          </a:xfrm>
          <a:prstGeom prst="rect">
            <a:avLst/>
          </a:prstGeom>
          <a:noFill/>
          <a:ln w="9525">
            <a:noFill/>
            <a:miter lim="800000"/>
            <a:headEnd/>
            <a:tailEnd/>
          </a:ln>
        </p:spPr>
        <p:txBody>
          <a:bodyPr lIns="91432" tIns="45716" rIns="91432" bIns="45716">
            <a:spAutoFit/>
          </a:bodyPr>
          <a:lstStyle/>
          <a:p>
            <a:pPr algn="ctr">
              <a:spcBef>
                <a:spcPct val="50000"/>
              </a:spcBef>
            </a:pPr>
            <a:r>
              <a:rPr lang="en-US" sz="2000" dirty="0">
                <a:solidFill>
                  <a:schemeClr val="bg1"/>
                </a:solidFill>
                <a:latin typeface="Times" pitchFamily="18" charset="0"/>
              </a:rPr>
              <a:t>Crystals w/ flipping motor</a:t>
            </a:r>
          </a:p>
        </p:txBody>
      </p:sp>
      <p:sp>
        <p:nvSpPr>
          <p:cNvPr id="101387" name="Line 14"/>
          <p:cNvSpPr>
            <a:spLocks noChangeShapeType="1"/>
          </p:cNvSpPr>
          <p:nvPr/>
        </p:nvSpPr>
        <p:spPr bwMode="auto">
          <a:xfrm>
            <a:off x="3962401" y="3733800"/>
            <a:ext cx="1447800" cy="228600"/>
          </a:xfrm>
          <a:prstGeom prst="line">
            <a:avLst/>
          </a:prstGeom>
          <a:noFill/>
          <a:ln w="31750">
            <a:solidFill>
              <a:srgbClr val="0000FF"/>
            </a:solidFill>
            <a:round/>
            <a:headEnd/>
            <a:tailEnd type="triangle" w="med" len="med"/>
          </a:ln>
        </p:spPr>
        <p:txBody>
          <a:bodyPr wrap="none" lIns="91432" tIns="45716" rIns="91432" bIns="45716" anchor="ctr"/>
          <a:lstStyle/>
          <a:p>
            <a:endParaRPr lang="en-US"/>
          </a:p>
        </p:txBody>
      </p:sp>
      <p:sp>
        <p:nvSpPr>
          <p:cNvPr id="101388" name="Line 15"/>
          <p:cNvSpPr>
            <a:spLocks noChangeShapeType="1"/>
          </p:cNvSpPr>
          <p:nvPr/>
        </p:nvSpPr>
        <p:spPr bwMode="auto">
          <a:xfrm flipV="1">
            <a:off x="3962400" y="5638800"/>
            <a:ext cx="2057400" cy="304800"/>
          </a:xfrm>
          <a:prstGeom prst="line">
            <a:avLst/>
          </a:prstGeom>
          <a:noFill/>
          <a:ln w="31750">
            <a:solidFill>
              <a:srgbClr val="0000FF"/>
            </a:solidFill>
            <a:round/>
            <a:headEnd/>
            <a:tailEnd type="triangle" w="med" len="med"/>
          </a:ln>
        </p:spPr>
        <p:txBody>
          <a:bodyPr wrap="none" lIns="91432" tIns="45716" rIns="91432" bIns="45716" anchor="ctr"/>
          <a:lstStyle/>
          <a:p>
            <a:endParaRPr lang="en-US"/>
          </a:p>
        </p:txBody>
      </p:sp>
      <p:sp>
        <p:nvSpPr>
          <p:cNvPr id="101389" name="Text Box 16"/>
          <p:cNvSpPr txBox="1">
            <a:spLocks noChangeArrowheads="1"/>
          </p:cNvSpPr>
          <p:nvPr/>
        </p:nvSpPr>
        <p:spPr bwMode="auto">
          <a:xfrm>
            <a:off x="5783576" y="2819401"/>
            <a:ext cx="1053477" cy="584767"/>
          </a:xfrm>
          <a:prstGeom prst="rect">
            <a:avLst/>
          </a:prstGeom>
          <a:noFill/>
          <a:ln w="9525">
            <a:noFill/>
            <a:miter lim="800000"/>
            <a:headEnd/>
            <a:tailEnd/>
          </a:ln>
        </p:spPr>
        <p:txBody>
          <a:bodyPr wrap="none" lIns="91432" tIns="45716" rIns="91432" bIns="45716">
            <a:spAutoFit/>
          </a:bodyPr>
          <a:lstStyle/>
          <a:p>
            <a:pPr algn="ctr">
              <a:spcBef>
                <a:spcPct val="50000"/>
              </a:spcBef>
            </a:pPr>
            <a:r>
              <a:rPr lang="en-US" sz="1600" dirty="0">
                <a:solidFill>
                  <a:schemeClr val="bg1"/>
                </a:solidFill>
                <a:latin typeface="Times" pitchFamily="18" charset="0"/>
              </a:rPr>
              <a:t>Crystal</a:t>
            </a:r>
            <a:br>
              <a:rPr lang="en-US" sz="1600" dirty="0">
                <a:solidFill>
                  <a:schemeClr val="bg1"/>
                </a:solidFill>
                <a:latin typeface="Times" pitchFamily="18" charset="0"/>
              </a:rPr>
            </a:br>
            <a:r>
              <a:rPr lang="en-US" sz="1600" dirty="0">
                <a:solidFill>
                  <a:schemeClr val="bg1"/>
                </a:solidFill>
                <a:latin typeface="Times" pitchFamily="18" charset="0"/>
              </a:rPr>
              <a:t>movement</a:t>
            </a:r>
          </a:p>
        </p:txBody>
      </p:sp>
      <p:sp>
        <p:nvSpPr>
          <p:cNvPr id="101390" name="Line 17"/>
          <p:cNvSpPr>
            <a:spLocks noChangeShapeType="1"/>
          </p:cNvSpPr>
          <p:nvPr/>
        </p:nvSpPr>
        <p:spPr bwMode="auto">
          <a:xfrm>
            <a:off x="6019800" y="3657600"/>
            <a:ext cx="914400" cy="762000"/>
          </a:xfrm>
          <a:prstGeom prst="line">
            <a:avLst/>
          </a:prstGeom>
          <a:noFill/>
          <a:ln w="38100">
            <a:solidFill>
              <a:srgbClr val="FF0000"/>
            </a:solidFill>
            <a:round/>
            <a:headEnd type="triangle" w="med" len="lg"/>
            <a:tailEnd type="triangle" w="med" len="lg"/>
          </a:ln>
        </p:spPr>
        <p:txBody>
          <a:bodyPr wrap="none" lIns="91432" tIns="45716" rIns="91432" bIns="45716" anchor="ctr"/>
          <a:lstStyle/>
          <a:p>
            <a:endParaRPr lang="en-US"/>
          </a:p>
        </p:txBody>
      </p:sp>
      <p:sp>
        <p:nvSpPr>
          <p:cNvPr id="101391" name="Line 18"/>
          <p:cNvSpPr>
            <a:spLocks noChangeShapeType="1"/>
          </p:cNvSpPr>
          <p:nvPr/>
        </p:nvSpPr>
        <p:spPr bwMode="auto">
          <a:xfrm>
            <a:off x="6400800" y="3352801"/>
            <a:ext cx="0" cy="533400"/>
          </a:xfrm>
          <a:prstGeom prst="line">
            <a:avLst/>
          </a:prstGeom>
          <a:noFill/>
          <a:ln w="31750">
            <a:solidFill>
              <a:srgbClr val="0000FF"/>
            </a:solidFill>
            <a:round/>
            <a:headEnd/>
            <a:tailEnd type="triangle" w="med" len="med"/>
          </a:ln>
        </p:spPr>
        <p:txBody>
          <a:bodyPr wrap="none" lIns="91432" tIns="45716" rIns="91432" bIns="45716" anchor="ctr"/>
          <a:lstStyle/>
          <a:p>
            <a:endParaRPr lang="en-US"/>
          </a:p>
        </p:txBody>
      </p:sp>
      <p:sp>
        <p:nvSpPr>
          <p:cNvPr id="101392" name="Text Box 19"/>
          <p:cNvSpPr txBox="1">
            <a:spLocks noChangeArrowheads="1"/>
          </p:cNvSpPr>
          <p:nvPr/>
        </p:nvSpPr>
        <p:spPr bwMode="auto">
          <a:xfrm>
            <a:off x="1015762" y="4495801"/>
            <a:ext cx="3053240" cy="401591"/>
          </a:xfrm>
          <a:prstGeom prst="rect">
            <a:avLst/>
          </a:prstGeom>
          <a:noFill/>
          <a:ln w="9525">
            <a:noFill/>
            <a:miter lim="800000"/>
            <a:headEnd/>
            <a:tailEnd/>
          </a:ln>
        </p:spPr>
        <p:txBody>
          <a:bodyPr wrap="none" lIns="91432" tIns="45716" rIns="91432" bIns="45716">
            <a:spAutoFit/>
          </a:bodyPr>
          <a:lstStyle/>
          <a:p>
            <a:pPr algn="ctr">
              <a:spcBef>
                <a:spcPct val="50000"/>
              </a:spcBef>
            </a:pPr>
            <a:r>
              <a:rPr lang="en-US" sz="2000" dirty="0">
                <a:solidFill>
                  <a:schemeClr val="bg1"/>
                </a:solidFill>
                <a:latin typeface="Times" pitchFamily="18" charset="0"/>
              </a:rPr>
              <a:t>Mechanical alignment track</a:t>
            </a:r>
          </a:p>
        </p:txBody>
      </p:sp>
      <p:sp>
        <p:nvSpPr>
          <p:cNvPr id="101393" name="Line 20"/>
          <p:cNvSpPr>
            <a:spLocks noChangeShapeType="1"/>
          </p:cNvSpPr>
          <p:nvPr/>
        </p:nvSpPr>
        <p:spPr bwMode="auto">
          <a:xfrm>
            <a:off x="4038600" y="4724401"/>
            <a:ext cx="1524000" cy="76200"/>
          </a:xfrm>
          <a:prstGeom prst="line">
            <a:avLst/>
          </a:prstGeom>
          <a:noFill/>
          <a:ln w="31750">
            <a:solidFill>
              <a:srgbClr val="0000FF"/>
            </a:solidFill>
            <a:round/>
            <a:headEnd/>
            <a:tailEnd type="triangle" w="med" len="med"/>
          </a:ln>
        </p:spPr>
        <p:txBody>
          <a:bodyPr wrap="none" lIns="91432" tIns="45716" rIns="91432" bIns="45716" anchor="ct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3"/>
          <p:cNvSpPr>
            <a:spLocks noGrp="1"/>
          </p:cNvSpPr>
          <p:nvPr>
            <p:ph type="ftr" sz="quarter" idx="10"/>
          </p:nvPr>
        </p:nvSpPr>
        <p:spPr/>
        <p:txBody>
          <a:bodyPr/>
          <a:lstStyle/>
          <a:p>
            <a:r>
              <a:rPr lang="en-US" smtClean="0"/>
              <a:t>Carpenter EPMA Overview 2013</a:t>
            </a:r>
            <a:endParaRPr lang="en-US"/>
          </a:p>
        </p:txBody>
      </p:sp>
      <p:sp>
        <p:nvSpPr>
          <p:cNvPr id="33795" name="Slide Number Placeholder 4"/>
          <p:cNvSpPr>
            <a:spLocks noGrp="1"/>
          </p:cNvSpPr>
          <p:nvPr>
            <p:ph type="sldNum" sz="quarter" idx="11"/>
          </p:nvPr>
        </p:nvSpPr>
        <p:spPr/>
        <p:txBody>
          <a:bodyPr/>
          <a:lstStyle/>
          <a:p>
            <a:fld id="{1465BDD6-2723-41E7-8B54-EF6B5E75F5BB}" type="slidenum">
              <a:rPr lang="en-US"/>
              <a:pPr/>
              <a:t>8</a:t>
            </a:fld>
            <a:endParaRPr lang="en-US"/>
          </a:p>
        </p:txBody>
      </p:sp>
      <p:sp>
        <p:nvSpPr>
          <p:cNvPr id="33796" name="Rectangle 2"/>
          <p:cNvSpPr>
            <a:spLocks noGrp="1" noChangeArrowheads="1"/>
          </p:cNvSpPr>
          <p:nvPr>
            <p:ph type="title"/>
          </p:nvPr>
        </p:nvSpPr>
        <p:spPr/>
        <p:txBody>
          <a:bodyPr/>
          <a:lstStyle/>
          <a:p>
            <a:r>
              <a:rPr lang="en-US" smtClean="0"/>
              <a:t>Advances in EPMA</a:t>
            </a:r>
          </a:p>
        </p:txBody>
      </p:sp>
      <p:sp>
        <p:nvSpPr>
          <p:cNvPr id="33797" name="Rectangle 3"/>
          <p:cNvSpPr>
            <a:spLocks noGrp="1" noChangeArrowheads="1"/>
          </p:cNvSpPr>
          <p:nvPr>
            <p:ph type="body" idx="1"/>
          </p:nvPr>
        </p:nvSpPr>
        <p:spPr/>
        <p:txBody>
          <a:bodyPr/>
          <a:lstStyle/>
          <a:p>
            <a:r>
              <a:rPr lang="en-US" smtClean="0"/>
              <a:t>Improvements in vacuum systems, computer automation/operating systems, electronic stability</a:t>
            </a:r>
          </a:p>
          <a:p>
            <a:r>
              <a:rPr lang="en-US" smtClean="0"/>
              <a:t>Improved imaging resolution using field-emission gun and CeB6 sources</a:t>
            </a:r>
          </a:p>
          <a:p>
            <a:r>
              <a:rPr lang="en-US" smtClean="0"/>
              <a:t>Specialized WDS analyzing crystals and high intensity spectrometer configurations</a:t>
            </a:r>
          </a:p>
          <a:p>
            <a:r>
              <a:rPr lang="en-US" smtClean="0"/>
              <a:t>SDD revolution transitioning to microprobe systems</a:t>
            </a:r>
          </a:p>
          <a:p>
            <a:r>
              <a:rPr lang="en-US" smtClean="0"/>
              <a:t>Cathodoluminescence spectrometers and detectors</a:t>
            </a:r>
          </a:p>
          <a:p>
            <a:r>
              <a:rPr lang="en-US" smtClean="0"/>
              <a:t>Research on standards and correction algorithms</a:t>
            </a:r>
          </a:p>
          <a:p>
            <a:r>
              <a:rPr lang="en-US" smtClean="0"/>
              <a:t>More and improved software tools to aid the analyst</a:t>
            </a:r>
          </a:p>
          <a:p>
            <a:r>
              <a:rPr lang="en-US" smtClean="0"/>
              <a:t>X-ray mapping via stage and beam scanning</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Footer Placeholder 2"/>
          <p:cNvSpPr>
            <a:spLocks noGrp="1"/>
          </p:cNvSpPr>
          <p:nvPr>
            <p:ph type="ftr" sz="quarter" idx="10"/>
          </p:nvPr>
        </p:nvSpPr>
        <p:spPr/>
        <p:txBody>
          <a:bodyPr/>
          <a:lstStyle/>
          <a:p>
            <a:r>
              <a:rPr lang="en-US" smtClean="0"/>
              <a:t>Carpenter EPMA Overview 2013</a:t>
            </a:r>
            <a:endParaRPr lang="en-US"/>
          </a:p>
        </p:txBody>
      </p:sp>
      <p:sp>
        <p:nvSpPr>
          <p:cNvPr id="102403" name="Slide Number Placeholder 3"/>
          <p:cNvSpPr>
            <a:spLocks noGrp="1"/>
          </p:cNvSpPr>
          <p:nvPr>
            <p:ph type="sldNum" sz="quarter" idx="11"/>
          </p:nvPr>
        </p:nvSpPr>
        <p:spPr/>
        <p:txBody>
          <a:bodyPr/>
          <a:lstStyle/>
          <a:p>
            <a:fld id="{022FECC0-CD8B-4134-A813-FE2B404C6F91}" type="slidenum">
              <a:rPr lang="en-US"/>
              <a:pPr/>
              <a:t>80</a:t>
            </a:fld>
            <a:endParaRPr lang="en-US"/>
          </a:p>
        </p:txBody>
      </p:sp>
      <p:sp>
        <p:nvSpPr>
          <p:cNvPr id="102404" name="Rectangle 4"/>
          <p:cNvSpPr>
            <a:spLocks noGrp="1" noChangeArrowheads="1"/>
          </p:cNvSpPr>
          <p:nvPr>
            <p:ph type="title"/>
          </p:nvPr>
        </p:nvSpPr>
        <p:spPr/>
        <p:txBody>
          <a:bodyPr/>
          <a:lstStyle/>
          <a:p>
            <a:r>
              <a:rPr lang="en-US" smtClean="0"/>
              <a:t>WDS Schematic JEOL Electron Microprobe</a:t>
            </a:r>
          </a:p>
        </p:txBody>
      </p:sp>
      <p:pic>
        <p:nvPicPr>
          <p:cNvPr id="102405" name="Picture 5"/>
          <p:cNvPicPr>
            <a:picLocks noChangeAspect="1" noChangeArrowheads="1"/>
          </p:cNvPicPr>
          <p:nvPr/>
        </p:nvPicPr>
        <p:blipFill>
          <a:blip r:embed="rId2" cstate="print"/>
          <a:srcRect/>
          <a:stretch>
            <a:fillRect/>
          </a:stretch>
        </p:blipFill>
        <p:spPr bwMode="auto">
          <a:xfrm>
            <a:off x="2133601" y="762000"/>
            <a:ext cx="5535613" cy="5943600"/>
          </a:xfrm>
          <a:prstGeom prst="rect">
            <a:avLst/>
          </a:prstGeom>
          <a:noFill/>
          <a:ln w="12700">
            <a:noFill/>
            <a:miter lim="800000"/>
            <a:headEnd type="none" w="sm" len="sm"/>
            <a:tailEnd type="none" w="sm" len="sm"/>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oter Placeholder 1"/>
          <p:cNvSpPr>
            <a:spLocks noGrp="1"/>
          </p:cNvSpPr>
          <p:nvPr>
            <p:ph type="ftr" sz="quarter" idx="10"/>
          </p:nvPr>
        </p:nvSpPr>
        <p:spPr/>
        <p:txBody>
          <a:bodyPr/>
          <a:lstStyle/>
          <a:p>
            <a:r>
              <a:rPr lang="en-US" smtClean="0"/>
              <a:t>Carpenter EPMA Overview 2013</a:t>
            </a:r>
            <a:endParaRPr lang="en-US"/>
          </a:p>
        </p:txBody>
      </p:sp>
      <p:sp>
        <p:nvSpPr>
          <p:cNvPr id="103427" name="Slide Number Placeholder 2"/>
          <p:cNvSpPr>
            <a:spLocks noGrp="1"/>
          </p:cNvSpPr>
          <p:nvPr>
            <p:ph type="sldNum" sz="quarter" idx="11"/>
          </p:nvPr>
        </p:nvSpPr>
        <p:spPr/>
        <p:txBody>
          <a:bodyPr/>
          <a:lstStyle/>
          <a:p>
            <a:fld id="{8DFA552B-2B66-43D7-B078-C1E563B649D2}" type="slidenum">
              <a:rPr lang="en-US"/>
              <a:pPr/>
              <a:t>81</a:t>
            </a:fld>
            <a:endParaRPr lang="en-US"/>
          </a:p>
        </p:txBody>
      </p:sp>
      <p:sp>
        <p:nvSpPr>
          <p:cNvPr id="103428" name="Rectangle 4"/>
          <p:cNvSpPr>
            <a:spLocks noGrp="1" noChangeArrowheads="1"/>
          </p:cNvSpPr>
          <p:nvPr>
            <p:ph type="title" idx="4294967295"/>
          </p:nvPr>
        </p:nvSpPr>
        <p:spPr/>
        <p:txBody>
          <a:bodyPr lIns="91432" tIns="45716" rIns="91432" bIns="45716" anchor="ctr"/>
          <a:lstStyle/>
          <a:p>
            <a:pPr eaLnBrk="1" hangingPunct="1"/>
            <a:r>
              <a:rPr lang="en-US" smtClean="0"/>
              <a:t>WDS Spectrometer</a:t>
            </a:r>
          </a:p>
        </p:txBody>
      </p:sp>
      <p:pic>
        <p:nvPicPr>
          <p:cNvPr id="103429" name="Picture 5"/>
          <p:cNvPicPr>
            <a:picLocks noChangeAspect="1" noChangeArrowheads="1"/>
          </p:cNvPicPr>
          <p:nvPr/>
        </p:nvPicPr>
        <p:blipFill>
          <a:blip r:embed="rId2" cstate="print"/>
          <a:srcRect/>
          <a:stretch>
            <a:fillRect/>
          </a:stretch>
        </p:blipFill>
        <p:spPr bwMode="auto">
          <a:xfrm>
            <a:off x="914401" y="1219200"/>
            <a:ext cx="7146925" cy="535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Footer Placeholder 2"/>
          <p:cNvSpPr>
            <a:spLocks noGrp="1"/>
          </p:cNvSpPr>
          <p:nvPr>
            <p:ph type="ftr" sz="quarter" idx="10"/>
          </p:nvPr>
        </p:nvSpPr>
        <p:spPr/>
        <p:txBody>
          <a:bodyPr/>
          <a:lstStyle/>
          <a:p>
            <a:r>
              <a:rPr lang="en-US" smtClean="0"/>
              <a:t>Carpenter EPMA Overview 2013</a:t>
            </a:r>
            <a:endParaRPr lang="en-US"/>
          </a:p>
        </p:txBody>
      </p:sp>
      <p:sp>
        <p:nvSpPr>
          <p:cNvPr id="104451" name="Slide Number Placeholder 3"/>
          <p:cNvSpPr>
            <a:spLocks noGrp="1"/>
          </p:cNvSpPr>
          <p:nvPr>
            <p:ph type="sldNum" sz="quarter" idx="11"/>
          </p:nvPr>
        </p:nvSpPr>
        <p:spPr/>
        <p:txBody>
          <a:bodyPr/>
          <a:lstStyle/>
          <a:p>
            <a:fld id="{6F816E0E-C6B6-4764-AB33-8ECAF973F500}" type="slidenum">
              <a:rPr lang="en-US"/>
              <a:pPr/>
              <a:t>82</a:t>
            </a:fld>
            <a:endParaRPr lang="en-US"/>
          </a:p>
        </p:txBody>
      </p:sp>
      <p:sp>
        <p:nvSpPr>
          <p:cNvPr id="104452" name="Rectangle 2"/>
          <p:cNvSpPr>
            <a:spLocks noGrp="1" noChangeArrowheads="1"/>
          </p:cNvSpPr>
          <p:nvPr>
            <p:ph type="title"/>
          </p:nvPr>
        </p:nvSpPr>
        <p:spPr>
          <a:xfrm>
            <a:off x="304801" y="152401"/>
            <a:ext cx="8534400" cy="1066800"/>
          </a:xfrm>
        </p:spPr>
        <p:txBody>
          <a:bodyPr/>
          <a:lstStyle/>
          <a:p>
            <a:r>
              <a:rPr lang="en-US" smtClean="0"/>
              <a:t>Electron Microprobe Column</a:t>
            </a:r>
            <a:br>
              <a:rPr lang="en-US" smtClean="0"/>
            </a:br>
            <a:r>
              <a:rPr lang="en-US" smtClean="0"/>
              <a:t>Spectrometer Alignment: Baseplate and Crystal</a:t>
            </a:r>
          </a:p>
        </p:txBody>
      </p:sp>
      <p:pic>
        <p:nvPicPr>
          <p:cNvPr id="104453" name="Picture 3"/>
          <p:cNvPicPr>
            <a:picLocks noChangeAspect="1" noChangeArrowheads="1"/>
          </p:cNvPicPr>
          <p:nvPr/>
        </p:nvPicPr>
        <p:blipFill>
          <a:blip r:embed="rId2" cstate="print"/>
          <a:srcRect/>
          <a:stretch>
            <a:fillRect/>
          </a:stretch>
        </p:blipFill>
        <p:spPr bwMode="auto">
          <a:xfrm>
            <a:off x="4573588" y="1393825"/>
            <a:ext cx="3305175" cy="2644775"/>
          </a:xfrm>
          <a:prstGeom prst="rect">
            <a:avLst/>
          </a:prstGeom>
          <a:noFill/>
          <a:ln w="9525">
            <a:noFill/>
            <a:miter lim="800000"/>
            <a:headEnd/>
            <a:tailEnd/>
          </a:ln>
        </p:spPr>
      </p:pic>
      <p:sp>
        <p:nvSpPr>
          <p:cNvPr id="104454" name="Text Box 4"/>
          <p:cNvSpPr txBox="1">
            <a:spLocks noChangeArrowheads="1"/>
          </p:cNvSpPr>
          <p:nvPr/>
        </p:nvSpPr>
        <p:spPr bwMode="auto">
          <a:xfrm>
            <a:off x="3767138" y="4079875"/>
            <a:ext cx="5080000" cy="2262158"/>
          </a:xfrm>
          <a:prstGeom prst="rect">
            <a:avLst/>
          </a:prstGeom>
          <a:noFill/>
          <a:ln w="9525">
            <a:noFill/>
            <a:miter lim="800000"/>
            <a:headEnd/>
            <a:tailEnd/>
          </a:ln>
        </p:spPr>
        <p:txBody>
          <a:bodyPr lIns="0" tIns="0" rIns="0" bIns="0">
            <a:spAutoFit/>
          </a:bodyPr>
          <a:lstStyle/>
          <a:p>
            <a:pPr defTabSz="966706" eaLnBrk="1" hangingPunct="1">
              <a:spcBef>
                <a:spcPct val="50000"/>
              </a:spcBef>
            </a:pPr>
            <a:r>
              <a:rPr lang="en-US" sz="2100" b="1" dirty="0" err="1">
                <a:solidFill>
                  <a:schemeClr val="bg2"/>
                </a:solidFill>
                <a:latin typeface="ITCFranklinGothic LT Demi" pitchFamily="18" charset="0"/>
              </a:rPr>
              <a:t>Baseplate</a:t>
            </a:r>
            <a:r>
              <a:rPr lang="en-US" sz="2100" dirty="0">
                <a:solidFill>
                  <a:schemeClr val="bg2"/>
                </a:solidFill>
                <a:latin typeface="ITCFranklinGothic LT Demi" pitchFamily="18" charset="0"/>
              </a:rPr>
              <a:t>: Place Rowland circle at Z focus</a:t>
            </a:r>
            <a:br>
              <a:rPr lang="en-US" sz="2100" dirty="0">
                <a:solidFill>
                  <a:schemeClr val="bg2"/>
                </a:solidFill>
                <a:latin typeface="ITCFranklinGothic LT Demi" pitchFamily="18" charset="0"/>
              </a:rPr>
            </a:br>
            <a:r>
              <a:rPr lang="en-US" sz="2100" b="1" dirty="0">
                <a:solidFill>
                  <a:schemeClr val="bg2"/>
                </a:solidFill>
                <a:latin typeface="ITCFranklinGothic LT Demi" pitchFamily="18" charset="0"/>
              </a:rPr>
              <a:t>Crystal</a:t>
            </a:r>
            <a:r>
              <a:rPr lang="en-US" sz="2100" dirty="0">
                <a:solidFill>
                  <a:schemeClr val="bg2"/>
                </a:solidFill>
                <a:latin typeface="ITCFranklinGothic LT Demi" pitchFamily="18" charset="0"/>
              </a:rPr>
              <a:t>: Align all crystals on Rowland circle</a:t>
            </a:r>
            <a:br>
              <a:rPr lang="en-US" sz="2100" dirty="0">
                <a:solidFill>
                  <a:schemeClr val="bg2"/>
                </a:solidFill>
                <a:latin typeface="ITCFranklinGothic LT Demi" pitchFamily="18" charset="0"/>
              </a:rPr>
            </a:br>
            <a:r>
              <a:rPr lang="en-US" sz="2100" dirty="0">
                <a:solidFill>
                  <a:schemeClr val="bg2"/>
                </a:solidFill>
                <a:latin typeface="ITCFranklinGothic LT Demi" pitchFamily="18" charset="0"/>
              </a:rPr>
              <a:t>Spectrometer design keeps detector on RC</a:t>
            </a:r>
            <a:br>
              <a:rPr lang="en-US" sz="2100" dirty="0">
                <a:solidFill>
                  <a:schemeClr val="bg2"/>
                </a:solidFill>
                <a:latin typeface="ITCFranklinGothic LT Demi" pitchFamily="18" charset="0"/>
              </a:rPr>
            </a:br>
            <a:r>
              <a:rPr lang="en-US" sz="2100" dirty="0">
                <a:solidFill>
                  <a:schemeClr val="bg2"/>
                </a:solidFill>
                <a:latin typeface="ITCFranklinGothic LT Demi" pitchFamily="18" charset="0"/>
              </a:rPr>
              <a:t>Note: Different K-ratio = misalignment</a:t>
            </a:r>
            <a:br>
              <a:rPr lang="en-US" sz="2100" dirty="0">
                <a:solidFill>
                  <a:schemeClr val="bg2"/>
                </a:solidFill>
                <a:latin typeface="ITCFranklinGothic LT Demi" pitchFamily="18" charset="0"/>
              </a:rPr>
            </a:br>
            <a:r>
              <a:rPr lang="en-US" sz="2100" b="1" dirty="0">
                <a:solidFill>
                  <a:schemeClr val="bg2"/>
                </a:solidFill>
                <a:latin typeface="ITCFranklinGothic LT Demi" pitchFamily="18" charset="0"/>
              </a:rPr>
              <a:t>Multiple spectrometer comparison required to demonstrate all WDS and EDS are mutually aligned</a:t>
            </a:r>
          </a:p>
        </p:txBody>
      </p:sp>
      <p:grpSp>
        <p:nvGrpSpPr>
          <p:cNvPr id="104455" name="Group 5"/>
          <p:cNvGrpSpPr>
            <a:grpSpLocks/>
          </p:cNvGrpSpPr>
          <p:nvPr/>
        </p:nvGrpSpPr>
        <p:grpSpPr bwMode="auto">
          <a:xfrm>
            <a:off x="152401" y="1295401"/>
            <a:ext cx="3452813" cy="5029200"/>
            <a:chOff x="2914" y="650"/>
            <a:chExt cx="2175" cy="3168"/>
          </a:xfrm>
        </p:grpSpPr>
        <p:pic>
          <p:nvPicPr>
            <p:cNvPr id="104456" name="Picture 6"/>
            <p:cNvPicPr>
              <a:picLocks noChangeAspect="1" noChangeArrowheads="1"/>
            </p:cNvPicPr>
            <p:nvPr/>
          </p:nvPicPr>
          <p:blipFill>
            <a:blip r:embed="rId3" cstate="print"/>
            <a:srcRect/>
            <a:stretch>
              <a:fillRect/>
            </a:stretch>
          </p:blipFill>
          <p:spPr bwMode="auto">
            <a:xfrm>
              <a:off x="3010" y="650"/>
              <a:ext cx="2079" cy="3168"/>
            </a:xfrm>
            <a:prstGeom prst="rect">
              <a:avLst/>
            </a:prstGeom>
            <a:solidFill>
              <a:schemeClr val="bg1"/>
            </a:solidFill>
            <a:ln w="9525">
              <a:noFill/>
              <a:miter lim="800000"/>
              <a:headEnd/>
              <a:tailEnd/>
            </a:ln>
          </p:spPr>
        </p:pic>
        <p:sp>
          <p:nvSpPr>
            <p:cNvPr id="104457" name="Rectangle 7"/>
            <p:cNvSpPr>
              <a:spLocks noChangeArrowheads="1"/>
            </p:cNvSpPr>
            <p:nvPr/>
          </p:nvSpPr>
          <p:spPr bwMode="auto">
            <a:xfrm>
              <a:off x="2962" y="842"/>
              <a:ext cx="336" cy="912"/>
            </a:xfrm>
            <a:prstGeom prst="rect">
              <a:avLst/>
            </a:prstGeom>
            <a:solidFill>
              <a:srgbClr val="FFFFFF"/>
            </a:solidFill>
            <a:ln w="9525">
              <a:noFill/>
              <a:miter lim="800000"/>
              <a:headEnd/>
              <a:tailEnd/>
            </a:ln>
          </p:spPr>
          <p:txBody>
            <a:bodyPr wrap="none" lIns="0" tIns="0" rIns="0" bIns="0" anchor="ctr"/>
            <a:lstStyle/>
            <a:p>
              <a:endParaRPr lang="en-US"/>
            </a:p>
          </p:txBody>
        </p:sp>
        <p:sp>
          <p:nvSpPr>
            <p:cNvPr id="104458" name="Rectangle 8"/>
            <p:cNvSpPr>
              <a:spLocks noChangeArrowheads="1"/>
            </p:cNvSpPr>
            <p:nvPr/>
          </p:nvSpPr>
          <p:spPr bwMode="auto">
            <a:xfrm>
              <a:off x="2914" y="2378"/>
              <a:ext cx="192" cy="432"/>
            </a:xfrm>
            <a:prstGeom prst="rect">
              <a:avLst/>
            </a:prstGeom>
            <a:solidFill>
              <a:srgbClr val="FFFFFF"/>
            </a:solidFill>
            <a:ln w="9525">
              <a:noFill/>
              <a:miter lim="800000"/>
              <a:headEnd/>
              <a:tailEnd/>
            </a:ln>
          </p:spPr>
          <p:txBody>
            <a:bodyPr wrap="none" lIns="0" tIns="0" rIns="0" bIns="0" anchor="ctr"/>
            <a:lstStyle/>
            <a:p>
              <a:endParaRPr lang="en-US"/>
            </a:p>
          </p:txBody>
        </p:sp>
      </p:gr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Footer Placeholder 2"/>
          <p:cNvSpPr>
            <a:spLocks noGrp="1"/>
          </p:cNvSpPr>
          <p:nvPr>
            <p:ph type="ftr" sz="quarter" idx="10"/>
          </p:nvPr>
        </p:nvSpPr>
        <p:spPr/>
        <p:txBody>
          <a:bodyPr/>
          <a:lstStyle/>
          <a:p>
            <a:r>
              <a:rPr lang="en-US" smtClean="0"/>
              <a:t>Carpenter EPMA Overview 2013</a:t>
            </a:r>
            <a:endParaRPr lang="en-US"/>
          </a:p>
        </p:txBody>
      </p:sp>
      <p:sp>
        <p:nvSpPr>
          <p:cNvPr id="105475" name="Slide Number Placeholder 3"/>
          <p:cNvSpPr>
            <a:spLocks noGrp="1"/>
          </p:cNvSpPr>
          <p:nvPr>
            <p:ph type="sldNum" sz="quarter" idx="11"/>
          </p:nvPr>
        </p:nvSpPr>
        <p:spPr/>
        <p:txBody>
          <a:bodyPr/>
          <a:lstStyle/>
          <a:p>
            <a:fld id="{DD4C05E8-B072-4B57-955B-1C24C07416CD}" type="slidenum">
              <a:rPr lang="en-US"/>
              <a:pPr/>
              <a:t>83</a:t>
            </a:fld>
            <a:endParaRPr lang="en-US"/>
          </a:p>
        </p:txBody>
      </p:sp>
      <p:sp>
        <p:nvSpPr>
          <p:cNvPr id="105476" name="Rectangle 4"/>
          <p:cNvSpPr>
            <a:spLocks noGrp="1" noChangeArrowheads="1"/>
          </p:cNvSpPr>
          <p:nvPr>
            <p:ph type="title"/>
          </p:nvPr>
        </p:nvSpPr>
        <p:spPr/>
        <p:txBody>
          <a:bodyPr/>
          <a:lstStyle/>
          <a:p>
            <a:r>
              <a:rPr lang="en-US" sz="2800" dirty="0" smtClean="0"/>
              <a:t>WDS Defocusing: Vertical Spectrometer</a:t>
            </a:r>
            <a:br>
              <a:rPr lang="en-US" sz="2800" dirty="0" smtClean="0"/>
            </a:br>
            <a:r>
              <a:rPr lang="en-US" sz="2800" dirty="0" smtClean="0"/>
              <a:t>Sample Displacement along Z-axis</a:t>
            </a:r>
          </a:p>
        </p:txBody>
      </p:sp>
      <p:pic>
        <p:nvPicPr>
          <p:cNvPr id="105477" name="Picture 5"/>
          <p:cNvPicPr>
            <a:picLocks noChangeAspect="1" noChangeArrowheads="1"/>
          </p:cNvPicPr>
          <p:nvPr/>
        </p:nvPicPr>
        <p:blipFill>
          <a:blip r:embed="rId2" cstate="print"/>
          <a:srcRect/>
          <a:stretch>
            <a:fillRect/>
          </a:stretch>
        </p:blipFill>
        <p:spPr bwMode="auto">
          <a:xfrm>
            <a:off x="838201" y="996950"/>
            <a:ext cx="7848600" cy="5632450"/>
          </a:xfrm>
          <a:prstGeom prst="rect">
            <a:avLst/>
          </a:prstGeom>
          <a:noFill/>
          <a:ln w="12700">
            <a:noFill/>
            <a:miter lim="800000"/>
            <a:headEnd type="none" w="sm" len="sm"/>
            <a:tailEnd type="none" w="sm" len="sm"/>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Footer Placeholder 2"/>
          <p:cNvSpPr>
            <a:spLocks noGrp="1"/>
          </p:cNvSpPr>
          <p:nvPr>
            <p:ph type="ftr" sz="quarter" idx="10"/>
          </p:nvPr>
        </p:nvSpPr>
        <p:spPr/>
        <p:txBody>
          <a:bodyPr/>
          <a:lstStyle/>
          <a:p>
            <a:r>
              <a:rPr lang="en-US" smtClean="0"/>
              <a:t>Carpenter EPMA Overview 2013</a:t>
            </a:r>
            <a:endParaRPr lang="en-US"/>
          </a:p>
        </p:txBody>
      </p:sp>
      <p:sp>
        <p:nvSpPr>
          <p:cNvPr id="106499" name="Slide Number Placeholder 3"/>
          <p:cNvSpPr>
            <a:spLocks noGrp="1"/>
          </p:cNvSpPr>
          <p:nvPr>
            <p:ph type="sldNum" sz="quarter" idx="11"/>
          </p:nvPr>
        </p:nvSpPr>
        <p:spPr/>
        <p:txBody>
          <a:bodyPr/>
          <a:lstStyle/>
          <a:p>
            <a:fld id="{728FCD1A-8ED9-4A70-8E84-081CC6DFE705}" type="slidenum">
              <a:rPr lang="en-US"/>
              <a:pPr/>
              <a:t>84</a:t>
            </a:fld>
            <a:endParaRPr lang="en-US"/>
          </a:p>
        </p:txBody>
      </p:sp>
      <p:sp>
        <p:nvSpPr>
          <p:cNvPr id="106500" name="Rectangle 4"/>
          <p:cNvSpPr>
            <a:spLocks noGrp="1" noChangeArrowheads="1"/>
          </p:cNvSpPr>
          <p:nvPr>
            <p:ph type="title"/>
          </p:nvPr>
        </p:nvSpPr>
        <p:spPr/>
        <p:txBody>
          <a:bodyPr/>
          <a:lstStyle/>
          <a:p>
            <a:r>
              <a:rPr lang="en-US" sz="2800" dirty="0" smtClean="0"/>
              <a:t>WDS Defocusing: Vertical Spectrometer</a:t>
            </a:r>
            <a:br>
              <a:rPr lang="en-US" sz="2800" dirty="0" smtClean="0"/>
            </a:br>
            <a:r>
              <a:rPr lang="en-US" sz="2800" dirty="0" smtClean="0"/>
              <a:t>Electron Beam Deflection along X-axis</a:t>
            </a:r>
          </a:p>
        </p:txBody>
      </p:sp>
      <p:pic>
        <p:nvPicPr>
          <p:cNvPr id="106501" name="Picture 5"/>
          <p:cNvPicPr>
            <a:picLocks noChangeAspect="1" noChangeArrowheads="1"/>
          </p:cNvPicPr>
          <p:nvPr/>
        </p:nvPicPr>
        <p:blipFill>
          <a:blip r:embed="rId2" cstate="print"/>
          <a:srcRect/>
          <a:stretch>
            <a:fillRect/>
          </a:stretch>
        </p:blipFill>
        <p:spPr bwMode="auto">
          <a:xfrm>
            <a:off x="457200" y="990601"/>
            <a:ext cx="8382000" cy="5529263"/>
          </a:xfrm>
          <a:prstGeom prst="rect">
            <a:avLst/>
          </a:prstGeom>
          <a:noFill/>
          <a:ln w="12700">
            <a:noFill/>
            <a:miter lim="800000"/>
            <a:headEnd type="none" w="sm" len="sm"/>
            <a:tailEnd type="none" w="sm" len="sm"/>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Footer Placeholder 2"/>
          <p:cNvSpPr>
            <a:spLocks noGrp="1"/>
          </p:cNvSpPr>
          <p:nvPr>
            <p:ph type="ftr" sz="quarter" idx="10"/>
          </p:nvPr>
        </p:nvSpPr>
        <p:spPr/>
        <p:txBody>
          <a:bodyPr/>
          <a:lstStyle/>
          <a:p>
            <a:r>
              <a:rPr lang="en-US" smtClean="0"/>
              <a:t>Carpenter EPMA Overview 2013</a:t>
            </a:r>
            <a:endParaRPr lang="en-US"/>
          </a:p>
        </p:txBody>
      </p:sp>
      <p:sp>
        <p:nvSpPr>
          <p:cNvPr id="107523" name="Slide Number Placeholder 3"/>
          <p:cNvSpPr>
            <a:spLocks noGrp="1"/>
          </p:cNvSpPr>
          <p:nvPr>
            <p:ph type="sldNum" sz="quarter" idx="11"/>
          </p:nvPr>
        </p:nvSpPr>
        <p:spPr/>
        <p:txBody>
          <a:bodyPr/>
          <a:lstStyle/>
          <a:p>
            <a:fld id="{7671A46E-413D-4620-B6B4-224EDF2D2B22}" type="slidenum">
              <a:rPr lang="en-US"/>
              <a:pPr/>
              <a:t>85</a:t>
            </a:fld>
            <a:endParaRPr lang="en-US"/>
          </a:p>
        </p:txBody>
      </p:sp>
      <p:sp>
        <p:nvSpPr>
          <p:cNvPr id="107524" name="Rectangle 4"/>
          <p:cNvSpPr>
            <a:spLocks noGrp="1" noChangeArrowheads="1"/>
          </p:cNvSpPr>
          <p:nvPr>
            <p:ph type="title"/>
          </p:nvPr>
        </p:nvSpPr>
        <p:spPr/>
        <p:txBody>
          <a:bodyPr/>
          <a:lstStyle/>
          <a:p>
            <a:r>
              <a:rPr lang="en-US" sz="2800" dirty="0" smtClean="0"/>
              <a:t>WDS Defocusing: Vertical Spectrometer</a:t>
            </a:r>
            <a:br>
              <a:rPr lang="en-US" sz="2800" dirty="0" smtClean="0"/>
            </a:br>
            <a:r>
              <a:rPr lang="en-US" sz="2800" dirty="0" smtClean="0"/>
              <a:t>Effect of Beam Diameter</a:t>
            </a:r>
          </a:p>
        </p:txBody>
      </p:sp>
      <p:pic>
        <p:nvPicPr>
          <p:cNvPr id="107525" name="Picture 5"/>
          <p:cNvPicPr>
            <a:picLocks noChangeAspect="1" noChangeArrowheads="1"/>
          </p:cNvPicPr>
          <p:nvPr/>
        </p:nvPicPr>
        <p:blipFill>
          <a:blip r:embed="rId2" cstate="print"/>
          <a:srcRect/>
          <a:stretch>
            <a:fillRect/>
          </a:stretch>
        </p:blipFill>
        <p:spPr bwMode="auto">
          <a:xfrm>
            <a:off x="1981200" y="1252538"/>
            <a:ext cx="6324600" cy="5300662"/>
          </a:xfrm>
          <a:prstGeom prst="rect">
            <a:avLst/>
          </a:prstGeom>
          <a:noFill/>
          <a:ln w="12700">
            <a:noFill/>
            <a:miter lim="800000"/>
            <a:headEnd type="none" w="sm" len="sm"/>
            <a:tailEnd type="none" w="sm" len="sm"/>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Footer Placeholder 3"/>
          <p:cNvSpPr>
            <a:spLocks noGrp="1"/>
          </p:cNvSpPr>
          <p:nvPr>
            <p:ph type="ftr" sz="quarter" idx="10"/>
          </p:nvPr>
        </p:nvSpPr>
        <p:spPr/>
        <p:txBody>
          <a:bodyPr/>
          <a:lstStyle/>
          <a:p>
            <a:r>
              <a:rPr lang="en-US" smtClean="0"/>
              <a:t>Carpenter EPMA Overview 2013</a:t>
            </a:r>
            <a:endParaRPr lang="en-US"/>
          </a:p>
        </p:txBody>
      </p:sp>
      <p:sp>
        <p:nvSpPr>
          <p:cNvPr id="2052" name="Slide Number Placeholder 4"/>
          <p:cNvSpPr>
            <a:spLocks noGrp="1"/>
          </p:cNvSpPr>
          <p:nvPr>
            <p:ph type="sldNum" sz="quarter" idx="11"/>
          </p:nvPr>
        </p:nvSpPr>
        <p:spPr/>
        <p:txBody>
          <a:bodyPr/>
          <a:lstStyle/>
          <a:p>
            <a:fld id="{59FAB2D3-8F87-4AB6-897B-8ECD806B3031}" type="slidenum">
              <a:rPr lang="en-US"/>
              <a:pPr/>
              <a:t>86</a:t>
            </a:fld>
            <a:endParaRPr lang="en-US"/>
          </a:p>
        </p:txBody>
      </p:sp>
      <p:sp>
        <p:nvSpPr>
          <p:cNvPr id="2053" name="Rectangle 2"/>
          <p:cNvSpPr>
            <a:spLocks noGrp="1" noChangeArrowheads="1"/>
          </p:cNvSpPr>
          <p:nvPr>
            <p:ph type="title"/>
          </p:nvPr>
        </p:nvSpPr>
        <p:spPr/>
        <p:txBody>
          <a:bodyPr/>
          <a:lstStyle/>
          <a:p>
            <a:r>
              <a:rPr lang="en-US" smtClean="0"/>
              <a:t>WDS Spectrometer Units</a:t>
            </a:r>
          </a:p>
        </p:txBody>
      </p:sp>
      <p:sp>
        <p:nvSpPr>
          <p:cNvPr id="2054" name="Rectangle 3"/>
          <p:cNvSpPr>
            <a:spLocks noGrp="1" noChangeArrowheads="1"/>
          </p:cNvSpPr>
          <p:nvPr>
            <p:ph type="body" idx="1"/>
          </p:nvPr>
        </p:nvSpPr>
        <p:spPr>
          <a:xfrm>
            <a:off x="717551" y="1373188"/>
            <a:ext cx="7772400" cy="4686300"/>
          </a:xfrm>
        </p:spPr>
        <p:txBody>
          <a:bodyPr/>
          <a:lstStyle/>
          <a:p>
            <a:r>
              <a:rPr lang="en-US" dirty="0" smtClean="0">
                <a:solidFill>
                  <a:srgbClr val="000000"/>
                </a:solidFill>
                <a:cs typeface="Times New Roman" pitchFamily="18" charset="0"/>
              </a:rPr>
              <a:t>Bragg diffraction equation</a:t>
            </a:r>
            <a:br>
              <a:rPr lang="en-US" dirty="0" smtClean="0">
                <a:solidFill>
                  <a:srgbClr val="000000"/>
                </a:solidFill>
                <a:cs typeface="Times New Roman" pitchFamily="18" charset="0"/>
              </a:rPr>
            </a:br>
            <a:r>
              <a:rPr lang="en-US" dirty="0" smtClean="0">
                <a:solidFill>
                  <a:srgbClr val="000000"/>
                </a:solidFill>
                <a:cs typeface="Times New Roman" pitchFamily="18" charset="0"/>
              </a:rPr>
              <a:t>	including index of refraction term:</a:t>
            </a:r>
            <a:br>
              <a:rPr lang="en-US" dirty="0" smtClean="0">
                <a:solidFill>
                  <a:srgbClr val="000000"/>
                </a:solidFill>
                <a:cs typeface="Times New Roman" pitchFamily="18" charset="0"/>
              </a:rPr>
            </a:br>
            <a:r>
              <a:rPr lang="en-US" dirty="0" smtClean="0">
                <a:solidFill>
                  <a:srgbClr val="000000"/>
                </a:solidFill>
                <a:cs typeface="Times New Roman" pitchFamily="18" charset="0"/>
              </a:rPr>
              <a:t> 	</a:t>
            </a:r>
            <a:r>
              <a:rPr lang="en-US" dirty="0" err="1" smtClean="0"/>
              <a:t>n</a:t>
            </a:r>
            <a:r>
              <a:rPr lang="en-US" dirty="0" err="1" smtClean="0">
                <a:latin typeface="Symbol" pitchFamily="18" charset="2"/>
              </a:rPr>
              <a:t>l</a:t>
            </a:r>
            <a:r>
              <a:rPr lang="en-US" dirty="0" smtClean="0"/>
              <a:t> = 2d </a:t>
            </a:r>
            <a:r>
              <a:rPr lang="en-US" dirty="0" err="1" smtClean="0"/>
              <a:t>sin</a:t>
            </a:r>
            <a:r>
              <a:rPr lang="en-US" dirty="0" err="1" smtClean="0">
                <a:latin typeface="Symbol" pitchFamily="18" charset="2"/>
              </a:rPr>
              <a:t>q</a:t>
            </a:r>
            <a:r>
              <a:rPr lang="en-US" dirty="0" smtClean="0">
                <a:latin typeface="Symbol" pitchFamily="18" charset="2"/>
              </a:rPr>
              <a:t> </a:t>
            </a:r>
            <a:r>
              <a:rPr lang="en-US" dirty="0" smtClean="0"/>
              <a:t>(1-k/n</a:t>
            </a:r>
            <a:r>
              <a:rPr lang="en-US" baseline="30000" dirty="0" smtClean="0"/>
              <a:t>2</a:t>
            </a:r>
            <a:r>
              <a:rPr lang="en-US" dirty="0" smtClean="0"/>
              <a:t>) </a:t>
            </a:r>
            <a:r>
              <a:rPr lang="en-US" dirty="0" smtClean="0">
                <a:latin typeface="Symbol" pitchFamily="18" charset="2"/>
                <a:cs typeface="Times New Roman" pitchFamily="18" charset="0"/>
              </a:rPr>
              <a:t/>
            </a:r>
            <a:br>
              <a:rPr lang="en-US" dirty="0" smtClean="0">
                <a:latin typeface="Symbol" pitchFamily="18" charset="2"/>
                <a:cs typeface="Times New Roman" pitchFamily="18" charset="0"/>
              </a:rPr>
            </a:br>
            <a:r>
              <a:rPr lang="en-US" dirty="0" smtClean="0">
                <a:solidFill>
                  <a:srgbClr val="000000"/>
                </a:solidFill>
                <a:latin typeface="Symbol" pitchFamily="18" charset="2"/>
                <a:cs typeface="Times New Roman" pitchFamily="18" charset="0"/>
              </a:rPr>
              <a:t>		</a:t>
            </a:r>
            <a:r>
              <a:rPr lang="en-US" dirty="0" smtClean="0">
                <a:solidFill>
                  <a:srgbClr val="000000"/>
                </a:solidFill>
                <a:cs typeface="Times New Roman" pitchFamily="18" charset="0"/>
              </a:rPr>
              <a:t>n = diffraction order, </a:t>
            </a:r>
            <a:r>
              <a:rPr lang="en-US" dirty="0" smtClean="0">
                <a:solidFill>
                  <a:srgbClr val="000000"/>
                </a:solidFill>
                <a:latin typeface="Symbol" pitchFamily="18" charset="2"/>
                <a:cs typeface="Times New Roman" pitchFamily="18" charset="0"/>
              </a:rPr>
              <a:t>l</a:t>
            </a:r>
            <a:r>
              <a:rPr lang="en-US" dirty="0" smtClean="0">
                <a:solidFill>
                  <a:srgbClr val="000000"/>
                </a:solidFill>
                <a:cs typeface="Times New Roman" pitchFamily="18" charset="0"/>
              </a:rPr>
              <a:t> = wavelength</a:t>
            </a:r>
            <a:br>
              <a:rPr lang="en-US" dirty="0" smtClean="0">
                <a:solidFill>
                  <a:srgbClr val="000000"/>
                </a:solidFill>
                <a:cs typeface="Times New Roman" pitchFamily="18" charset="0"/>
              </a:rPr>
            </a:br>
            <a:r>
              <a:rPr lang="en-US" dirty="0" smtClean="0">
                <a:solidFill>
                  <a:srgbClr val="000000"/>
                </a:solidFill>
                <a:cs typeface="Times New Roman" pitchFamily="18" charset="0"/>
              </a:rPr>
              <a:t>		d = d-spacing of analyzing crystal</a:t>
            </a:r>
            <a:br>
              <a:rPr lang="en-US" dirty="0" smtClean="0">
                <a:solidFill>
                  <a:srgbClr val="000000"/>
                </a:solidFill>
                <a:cs typeface="Times New Roman" pitchFamily="18" charset="0"/>
              </a:rPr>
            </a:br>
            <a:r>
              <a:rPr lang="en-US" dirty="0" smtClean="0">
                <a:solidFill>
                  <a:srgbClr val="000000"/>
                </a:solidFill>
                <a:cs typeface="Times New Roman" pitchFamily="18" charset="0"/>
              </a:rPr>
              <a:t>		</a:t>
            </a:r>
            <a:r>
              <a:rPr lang="en-US" dirty="0" smtClean="0">
                <a:solidFill>
                  <a:srgbClr val="000000"/>
                </a:solidFill>
                <a:latin typeface="Symbol" pitchFamily="18" charset="2"/>
                <a:cs typeface="Times New Roman" pitchFamily="18" charset="0"/>
              </a:rPr>
              <a:t>q</a:t>
            </a:r>
            <a:r>
              <a:rPr lang="en-US" dirty="0" smtClean="0"/>
              <a:t> </a:t>
            </a:r>
            <a:r>
              <a:rPr lang="en-US" dirty="0" smtClean="0">
                <a:solidFill>
                  <a:srgbClr val="000000"/>
                </a:solidFill>
                <a:cs typeface="Times New Roman" pitchFamily="18" charset="0"/>
              </a:rPr>
              <a:t>= diffraction angle, k = refraction factor</a:t>
            </a:r>
          </a:p>
          <a:p>
            <a:r>
              <a:rPr lang="en-US" dirty="0" err="1" smtClean="0">
                <a:solidFill>
                  <a:srgbClr val="000000"/>
                </a:solidFill>
                <a:cs typeface="Times New Roman" pitchFamily="18" charset="0"/>
              </a:rPr>
              <a:t>Cameca</a:t>
            </a:r>
            <a:r>
              <a:rPr lang="en-US" dirty="0" smtClean="0">
                <a:solidFill>
                  <a:srgbClr val="000000"/>
                </a:solidFill>
                <a:cs typeface="Times New Roman" pitchFamily="18" charset="0"/>
              </a:rPr>
              <a:t>: </a:t>
            </a:r>
            <a:r>
              <a:rPr lang="en-US" dirty="0" err="1" smtClean="0"/>
              <a:t>sin</a:t>
            </a:r>
            <a:r>
              <a:rPr lang="en-US" dirty="0" err="1" smtClean="0">
                <a:latin typeface="Symbol" pitchFamily="18" charset="2"/>
              </a:rPr>
              <a:t>q</a:t>
            </a:r>
            <a:r>
              <a:rPr lang="en-US" dirty="0" smtClean="0">
                <a:latin typeface="Symbol" pitchFamily="18" charset="2"/>
              </a:rPr>
              <a:t> </a:t>
            </a:r>
            <a:r>
              <a:rPr lang="en-US" dirty="0" smtClean="0"/>
              <a:t>= </a:t>
            </a:r>
            <a:r>
              <a:rPr lang="en-US" dirty="0" err="1" smtClean="0"/>
              <a:t>n</a:t>
            </a:r>
            <a:r>
              <a:rPr lang="en-US" dirty="0" err="1" smtClean="0">
                <a:latin typeface="Symbol" pitchFamily="18" charset="2"/>
              </a:rPr>
              <a:t>l</a:t>
            </a:r>
            <a:r>
              <a:rPr lang="en-US" dirty="0" smtClean="0">
                <a:latin typeface="Symbol" pitchFamily="18" charset="2"/>
              </a:rPr>
              <a:t> </a:t>
            </a:r>
            <a:r>
              <a:rPr lang="en-US" dirty="0" smtClean="0"/>
              <a:t>(1 – k / n</a:t>
            </a:r>
            <a:r>
              <a:rPr lang="en-US" baseline="30000" dirty="0" smtClean="0"/>
              <a:t>2</a:t>
            </a:r>
            <a:r>
              <a:rPr lang="en-US" dirty="0" smtClean="0"/>
              <a:t>)</a:t>
            </a:r>
            <a:r>
              <a:rPr lang="en-US" dirty="0" smtClean="0">
                <a:solidFill>
                  <a:srgbClr val="000000"/>
                </a:solidFill>
                <a:cs typeface="Times New Roman" pitchFamily="18" charset="0"/>
              </a:rPr>
              <a:t>  / </a:t>
            </a:r>
            <a:r>
              <a:rPr lang="en-US" dirty="0" smtClean="0"/>
              <a:t> 2d</a:t>
            </a:r>
            <a:br>
              <a:rPr lang="en-US" dirty="0" smtClean="0"/>
            </a:br>
            <a:r>
              <a:rPr lang="en-US" dirty="0" smtClean="0"/>
              <a:t> </a:t>
            </a:r>
            <a:endParaRPr lang="en-US" dirty="0" smtClean="0">
              <a:solidFill>
                <a:srgbClr val="000000"/>
              </a:solidFill>
              <a:cs typeface="Times New Roman" pitchFamily="18" charset="0"/>
            </a:endParaRPr>
          </a:p>
          <a:p>
            <a:r>
              <a:rPr lang="en-US" dirty="0" smtClean="0">
                <a:solidFill>
                  <a:srgbClr val="000000"/>
                </a:solidFill>
                <a:cs typeface="Times New Roman" pitchFamily="18" charset="0"/>
              </a:rPr>
              <a:t>For JEOL instruments:</a:t>
            </a:r>
            <a:br>
              <a:rPr lang="en-US" dirty="0" smtClean="0">
                <a:solidFill>
                  <a:srgbClr val="000000"/>
                </a:solidFill>
                <a:cs typeface="Times New Roman" pitchFamily="18" charset="0"/>
              </a:rPr>
            </a:br>
            <a:r>
              <a:rPr lang="en-US" dirty="0" smtClean="0">
                <a:solidFill>
                  <a:srgbClr val="000000"/>
                </a:solidFill>
                <a:cs typeface="Times New Roman" pitchFamily="18" charset="0"/>
              </a:rPr>
              <a:t>	</a:t>
            </a:r>
            <a:r>
              <a:rPr lang="en-US" dirty="0" err="1" smtClean="0"/>
              <a:t>n</a:t>
            </a:r>
            <a:r>
              <a:rPr lang="en-US" dirty="0" err="1" smtClean="0">
                <a:latin typeface="Symbol" pitchFamily="18" charset="2"/>
              </a:rPr>
              <a:t>l</a:t>
            </a:r>
            <a:r>
              <a:rPr lang="en-US" dirty="0" smtClean="0"/>
              <a:t>/2d = </a:t>
            </a:r>
            <a:r>
              <a:rPr lang="en-US" dirty="0" err="1" smtClean="0"/>
              <a:t>sin</a:t>
            </a:r>
            <a:r>
              <a:rPr lang="en-US" dirty="0" err="1" smtClean="0">
                <a:latin typeface="Symbol" pitchFamily="18" charset="2"/>
              </a:rPr>
              <a:t>q</a:t>
            </a:r>
            <a:r>
              <a:rPr lang="en-US" dirty="0" smtClean="0">
                <a:solidFill>
                  <a:srgbClr val="000000"/>
                </a:solidFill>
                <a:cs typeface="Times New Roman" pitchFamily="18" charset="0"/>
              </a:rPr>
              <a:t> = L/2R where R is </a:t>
            </a:r>
            <a:r>
              <a:rPr lang="en-US" dirty="0" err="1" smtClean="0">
                <a:solidFill>
                  <a:srgbClr val="000000"/>
                </a:solidFill>
                <a:cs typeface="Times New Roman" pitchFamily="18" charset="0"/>
              </a:rPr>
              <a:t>rowland</a:t>
            </a:r>
            <a:r>
              <a:rPr lang="en-US" dirty="0" smtClean="0">
                <a:solidFill>
                  <a:srgbClr val="000000"/>
                </a:solidFill>
                <a:cs typeface="Times New Roman" pitchFamily="18" charset="0"/>
              </a:rPr>
              <a:t> radius</a:t>
            </a:r>
            <a:br>
              <a:rPr lang="en-US" dirty="0" smtClean="0">
                <a:solidFill>
                  <a:srgbClr val="000000"/>
                </a:solidFill>
                <a:cs typeface="Times New Roman" pitchFamily="18" charset="0"/>
              </a:rPr>
            </a:br>
            <a:r>
              <a:rPr lang="en-US" dirty="0" smtClean="0">
                <a:solidFill>
                  <a:srgbClr val="000000"/>
                </a:solidFill>
                <a:cs typeface="Times New Roman" pitchFamily="18" charset="0"/>
              </a:rPr>
              <a:t>	L = (R/d) </a:t>
            </a:r>
            <a:r>
              <a:rPr lang="en-US" dirty="0" err="1" smtClean="0">
                <a:solidFill>
                  <a:srgbClr val="000000"/>
                </a:solidFill>
                <a:cs typeface="Times New Roman" pitchFamily="18" charset="0"/>
              </a:rPr>
              <a:t>n</a:t>
            </a:r>
            <a:r>
              <a:rPr lang="en-US" dirty="0" err="1" smtClean="0">
                <a:solidFill>
                  <a:srgbClr val="000000"/>
                </a:solidFill>
                <a:latin typeface="Symbol" pitchFamily="18" charset="2"/>
                <a:cs typeface="Times New Roman" pitchFamily="18" charset="0"/>
              </a:rPr>
              <a:t>l</a:t>
            </a:r>
            <a:r>
              <a:rPr lang="en-US" dirty="0" smtClean="0">
                <a:solidFill>
                  <a:srgbClr val="000000"/>
                </a:solidFill>
                <a:latin typeface="Symbol" pitchFamily="18" charset="2"/>
                <a:cs typeface="Times New Roman" pitchFamily="18" charset="0"/>
              </a:rPr>
              <a:t>,</a:t>
            </a:r>
            <a:r>
              <a:rPr lang="en-US" dirty="0" smtClean="0">
                <a:solidFill>
                  <a:srgbClr val="000000"/>
                </a:solidFill>
                <a:cs typeface="Times New Roman" pitchFamily="18" charset="0"/>
              </a:rPr>
              <a:t> L value in mm</a:t>
            </a:r>
            <a:br>
              <a:rPr lang="en-US" dirty="0" smtClean="0">
                <a:solidFill>
                  <a:srgbClr val="000000"/>
                </a:solidFill>
                <a:cs typeface="Times New Roman" pitchFamily="18" charset="0"/>
              </a:rPr>
            </a:br>
            <a:r>
              <a:rPr lang="en-US" dirty="0" smtClean="0"/>
              <a:t> </a:t>
            </a:r>
            <a:r>
              <a:rPr lang="en-US" dirty="0" smtClean="0">
                <a:solidFill>
                  <a:srgbClr val="000000"/>
                </a:solidFill>
                <a:latin typeface="Symbol" pitchFamily="18" charset="2"/>
                <a:cs typeface="Times New Roman" pitchFamily="18" charset="0"/>
              </a:rPr>
              <a:t/>
            </a:r>
            <a:br>
              <a:rPr lang="en-US" dirty="0" smtClean="0">
                <a:solidFill>
                  <a:srgbClr val="000000"/>
                </a:solidFill>
                <a:latin typeface="Symbol" pitchFamily="18" charset="2"/>
                <a:cs typeface="Times New Roman" pitchFamily="18" charset="0"/>
              </a:rPr>
            </a:br>
            <a:r>
              <a:rPr lang="en-US" dirty="0" smtClean="0">
                <a:solidFill>
                  <a:srgbClr val="000000"/>
                </a:solidFill>
                <a:cs typeface="Times New Roman" pitchFamily="18" charset="0"/>
              </a:rPr>
              <a:t>JEOL: L = (R / d) </a:t>
            </a:r>
            <a:r>
              <a:rPr lang="en-US" dirty="0" err="1" smtClean="0">
                <a:solidFill>
                  <a:srgbClr val="000000"/>
                </a:solidFill>
                <a:cs typeface="Times New Roman" pitchFamily="18" charset="0"/>
              </a:rPr>
              <a:t>n</a:t>
            </a:r>
            <a:r>
              <a:rPr lang="en-US" dirty="0" err="1" smtClean="0">
                <a:solidFill>
                  <a:srgbClr val="000000"/>
                </a:solidFill>
                <a:latin typeface="Symbol" pitchFamily="18" charset="2"/>
                <a:cs typeface="Times New Roman" pitchFamily="18" charset="0"/>
              </a:rPr>
              <a:t>l</a:t>
            </a:r>
            <a:r>
              <a:rPr lang="en-US" dirty="0" smtClean="0">
                <a:solidFill>
                  <a:srgbClr val="000000"/>
                </a:solidFill>
                <a:latin typeface="Symbol" pitchFamily="18" charset="2"/>
                <a:cs typeface="Times New Roman" pitchFamily="18" charset="0"/>
              </a:rPr>
              <a:t> </a:t>
            </a:r>
            <a:r>
              <a:rPr lang="en-US" dirty="0" smtClean="0"/>
              <a:t>(1 – k / n</a:t>
            </a:r>
            <a:r>
              <a:rPr lang="en-US" baseline="30000" dirty="0" smtClean="0"/>
              <a:t>2</a:t>
            </a:r>
            <a:r>
              <a:rPr lang="en-US" dirty="0" smtClean="0"/>
              <a:t>)</a:t>
            </a:r>
            <a:r>
              <a:rPr lang="en-US" dirty="0" smtClean="0">
                <a:solidFill>
                  <a:srgbClr val="000000"/>
                </a:solidFill>
                <a:cs typeface="Times New Roman" pitchFamily="18" charset="0"/>
              </a:rPr>
              <a:t> </a:t>
            </a:r>
          </a:p>
        </p:txBody>
      </p:sp>
      <p:sp>
        <p:nvSpPr>
          <p:cNvPr id="2055" name="Rectangle 4"/>
          <p:cNvSpPr>
            <a:spLocks noChangeArrowheads="1"/>
          </p:cNvSpPr>
          <p:nvPr/>
        </p:nvSpPr>
        <p:spPr bwMode="auto">
          <a:xfrm>
            <a:off x="1" y="2986100"/>
            <a:ext cx="184761" cy="466703"/>
          </a:xfrm>
          <a:prstGeom prst="rect">
            <a:avLst/>
          </a:prstGeom>
          <a:noFill/>
          <a:ln w="12700">
            <a:noFill/>
            <a:miter lim="800000"/>
            <a:headEnd type="none" w="sm" len="sm"/>
            <a:tailEnd type="none" w="sm" len="sm"/>
          </a:ln>
        </p:spPr>
        <p:txBody>
          <a:bodyPr wrap="none" lIns="91432" tIns="45716" rIns="91432" bIns="45716" anchor="ctr">
            <a:spAutoFit/>
          </a:bodyPr>
          <a:lstStyle/>
          <a:p>
            <a:endParaRPr lang="en-US"/>
          </a:p>
        </p:txBody>
      </p:sp>
      <p:sp>
        <p:nvSpPr>
          <p:cNvPr id="2056" name="Rectangle 5"/>
          <p:cNvSpPr>
            <a:spLocks noChangeArrowheads="1"/>
          </p:cNvSpPr>
          <p:nvPr/>
        </p:nvSpPr>
        <p:spPr bwMode="auto">
          <a:xfrm>
            <a:off x="1" y="-233350"/>
            <a:ext cx="184761" cy="466703"/>
          </a:xfrm>
          <a:prstGeom prst="rect">
            <a:avLst/>
          </a:prstGeom>
          <a:noFill/>
          <a:ln w="12700">
            <a:noFill/>
            <a:miter lim="800000"/>
            <a:headEnd type="none" w="sm" len="sm"/>
            <a:tailEnd type="none" w="sm" len="sm"/>
          </a:ln>
        </p:spPr>
        <p:txBody>
          <a:bodyPr wrap="none" lIns="91432" tIns="45716" rIns="91432" bIns="45716" anchor="ctr">
            <a:spAutoFit/>
          </a:bodyPr>
          <a:lstStyle/>
          <a:p>
            <a:endParaRPr lang="en-US"/>
          </a:p>
        </p:txBody>
      </p:sp>
      <p:graphicFrame>
        <p:nvGraphicFramePr>
          <p:cNvPr id="2050" name="Object 6"/>
          <p:cNvGraphicFramePr>
            <a:graphicFrameLocks noChangeAspect="1"/>
          </p:cNvGraphicFramePr>
          <p:nvPr/>
        </p:nvGraphicFramePr>
        <p:xfrm>
          <a:off x="5867400" y="5562601"/>
          <a:ext cx="2971800" cy="785813"/>
        </p:xfrm>
        <a:graphic>
          <a:graphicData uri="http://schemas.openxmlformats.org/presentationml/2006/ole">
            <p:oleObj spid="_x0000_s2050" name="Equation" r:id="rId3" imgW="1587500" imgH="419100" progId="Equation.3">
              <p:embed/>
            </p:oleObj>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Footer Placeholder 2"/>
          <p:cNvSpPr>
            <a:spLocks noGrp="1"/>
          </p:cNvSpPr>
          <p:nvPr>
            <p:ph type="ftr" sz="quarter" idx="10"/>
          </p:nvPr>
        </p:nvSpPr>
        <p:spPr/>
        <p:txBody>
          <a:bodyPr/>
          <a:lstStyle/>
          <a:p>
            <a:r>
              <a:rPr lang="en-US" smtClean="0"/>
              <a:t>Carpenter EPMA Overview 2013</a:t>
            </a:r>
            <a:endParaRPr lang="en-US"/>
          </a:p>
        </p:txBody>
      </p:sp>
      <p:sp>
        <p:nvSpPr>
          <p:cNvPr id="108547" name="Slide Number Placeholder 3"/>
          <p:cNvSpPr>
            <a:spLocks noGrp="1"/>
          </p:cNvSpPr>
          <p:nvPr>
            <p:ph type="sldNum" sz="quarter" idx="11"/>
          </p:nvPr>
        </p:nvSpPr>
        <p:spPr/>
        <p:txBody>
          <a:bodyPr/>
          <a:lstStyle/>
          <a:p>
            <a:fld id="{D889B32B-B1D4-46A2-A8C2-313C3197AA0B}" type="slidenum">
              <a:rPr lang="en-US"/>
              <a:pPr/>
              <a:t>87</a:t>
            </a:fld>
            <a:endParaRPr lang="en-US"/>
          </a:p>
        </p:txBody>
      </p:sp>
      <p:sp>
        <p:nvSpPr>
          <p:cNvPr id="108548" name="Rectangle 2"/>
          <p:cNvSpPr>
            <a:spLocks noGrp="1" noChangeArrowheads="1"/>
          </p:cNvSpPr>
          <p:nvPr>
            <p:ph type="title"/>
          </p:nvPr>
        </p:nvSpPr>
        <p:spPr/>
        <p:txBody>
          <a:bodyPr/>
          <a:lstStyle/>
          <a:p>
            <a:r>
              <a:rPr lang="en-US" smtClean="0"/>
              <a:t>Diffracting Crystal Element Ranges</a:t>
            </a:r>
          </a:p>
        </p:txBody>
      </p:sp>
      <p:pic>
        <p:nvPicPr>
          <p:cNvPr id="108549" name="Picture 5"/>
          <p:cNvPicPr>
            <a:picLocks noChangeAspect="1" noChangeArrowheads="1"/>
          </p:cNvPicPr>
          <p:nvPr/>
        </p:nvPicPr>
        <p:blipFill>
          <a:blip r:embed="rId2" cstate="print"/>
          <a:srcRect/>
          <a:stretch>
            <a:fillRect/>
          </a:stretch>
        </p:blipFill>
        <p:spPr bwMode="auto">
          <a:xfrm>
            <a:off x="381001" y="1371601"/>
            <a:ext cx="7924800" cy="4152900"/>
          </a:xfrm>
          <a:prstGeom prst="rect">
            <a:avLst/>
          </a:prstGeom>
          <a:noFill/>
          <a:ln w="9525">
            <a:noFill/>
            <a:miter lim="800000"/>
            <a:headEnd/>
            <a:tailEnd/>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Footer Placeholder 2"/>
          <p:cNvSpPr>
            <a:spLocks noGrp="1"/>
          </p:cNvSpPr>
          <p:nvPr>
            <p:ph type="ftr" sz="quarter" idx="10"/>
          </p:nvPr>
        </p:nvSpPr>
        <p:spPr/>
        <p:txBody>
          <a:bodyPr/>
          <a:lstStyle/>
          <a:p>
            <a:r>
              <a:rPr lang="en-US" smtClean="0"/>
              <a:t>Carpenter EPMA Overview 2013</a:t>
            </a:r>
            <a:endParaRPr lang="en-US"/>
          </a:p>
        </p:txBody>
      </p:sp>
      <p:sp>
        <p:nvSpPr>
          <p:cNvPr id="109571" name="Slide Number Placeholder 3"/>
          <p:cNvSpPr>
            <a:spLocks noGrp="1"/>
          </p:cNvSpPr>
          <p:nvPr>
            <p:ph type="sldNum" sz="quarter" idx="11"/>
          </p:nvPr>
        </p:nvSpPr>
        <p:spPr/>
        <p:txBody>
          <a:bodyPr/>
          <a:lstStyle/>
          <a:p>
            <a:fld id="{5F89B05D-AF2D-46BF-926D-11E85836DA7E}" type="slidenum">
              <a:rPr lang="en-US"/>
              <a:pPr/>
              <a:t>88</a:t>
            </a:fld>
            <a:endParaRPr lang="en-US"/>
          </a:p>
        </p:txBody>
      </p:sp>
      <p:sp>
        <p:nvSpPr>
          <p:cNvPr id="109572" name="Rectangle 2"/>
          <p:cNvSpPr>
            <a:spLocks noGrp="1" noChangeArrowheads="1"/>
          </p:cNvSpPr>
          <p:nvPr>
            <p:ph type="title"/>
          </p:nvPr>
        </p:nvSpPr>
        <p:spPr/>
        <p:txBody>
          <a:bodyPr/>
          <a:lstStyle/>
          <a:p>
            <a:r>
              <a:rPr lang="en-US" smtClean="0"/>
              <a:t>LDE Diffracting Crystal Element Ranges</a:t>
            </a:r>
          </a:p>
        </p:txBody>
      </p:sp>
      <p:pic>
        <p:nvPicPr>
          <p:cNvPr id="109573" name="Picture 5"/>
          <p:cNvPicPr>
            <a:picLocks noChangeAspect="1" noChangeArrowheads="1"/>
          </p:cNvPicPr>
          <p:nvPr/>
        </p:nvPicPr>
        <p:blipFill>
          <a:blip r:embed="rId2" cstate="print"/>
          <a:srcRect/>
          <a:stretch>
            <a:fillRect/>
          </a:stretch>
        </p:blipFill>
        <p:spPr bwMode="auto">
          <a:xfrm>
            <a:off x="1752600" y="914400"/>
            <a:ext cx="5943600" cy="5257800"/>
          </a:xfrm>
          <a:prstGeom prst="rect">
            <a:avLst/>
          </a:prstGeom>
          <a:noFill/>
          <a:ln w="9525">
            <a:noFill/>
            <a:miter lim="800000"/>
            <a:headEnd/>
            <a:tailEnd/>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Footer Placeholder 2"/>
          <p:cNvSpPr>
            <a:spLocks noGrp="1"/>
          </p:cNvSpPr>
          <p:nvPr>
            <p:ph type="ftr" sz="quarter" idx="10"/>
          </p:nvPr>
        </p:nvSpPr>
        <p:spPr/>
        <p:txBody>
          <a:bodyPr/>
          <a:lstStyle/>
          <a:p>
            <a:r>
              <a:rPr lang="en-US" smtClean="0"/>
              <a:t>Carpenter EPMA Overview 2013</a:t>
            </a:r>
            <a:endParaRPr lang="en-US"/>
          </a:p>
        </p:txBody>
      </p:sp>
      <p:sp>
        <p:nvSpPr>
          <p:cNvPr id="110595" name="Slide Number Placeholder 3"/>
          <p:cNvSpPr>
            <a:spLocks noGrp="1"/>
          </p:cNvSpPr>
          <p:nvPr>
            <p:ph type="sldNum" sz="quarter" idx="11"/>
          </p:nvPr>
        </p:nvSpPr>
        <p:spPr/>
        <p:txBody>
          <a:bodyPr/>
          <a:lstStyle/>
          <a:p>
            <a:fld id="{5A583168-A097-431E-8117-ACFC6E96BE6C}" type="slidenum">
              <a:rPr lang="en-US"/>
              <a:pPr/>
              <a:t>89</a:t>
            </a:fld>
            <a:endParaRPr lang="en-US"/>
          </a:p>
        </p:txBody>
      </p:sp>
      <p:sp>
        <p:nvSpPr>
          <p:cNvPr id="110596" name="Rectangle 4"/>
          <p:cNvSpPr>
            <a:spLocks noGrp="1" noChangeArrowheads="1"/>
          </p:cNvSpPr>
          <p:nvPr>
            <p:ph type="title"/>
          </p:nvPr>
        </p:nvSpPr>
        <p:spPr/>
        <p:txBody>
          <a:bodyPr/>
          <a:lstStyle/>
          <a:p>
            <a:r>
              <a:rPr lang="en-US" sz="2800" dirty="0" smtClean="0"/>
              <a:t>L-Value X-ray Peak Positions for JEOL Microprobe</a:t>
            </a:r>
          </a:p>
        </p:txBody>
      </p:sp>
      <p:pic>
        <p:nvPicPr>
          <p:cNvPr id="110597" name="Picture 5"/>
          <p:cNvPicPr>
            <a:picLocks noChangeAspect="1" noChangeArrowheads="1"/>
          </p:cNvPicPr>
          <p:nvPr/>
        </p:nvPicPr>
        <p:blipFill>
          <a:blip r:embed="rId2" cstate="print"/>
          <a:srcRect/>
          <a:stretch>
            <a:fillRect/>
          </a:stretch>
        </p:blipFill>
        <p:spPr bwMode="auto">
          <a:xfrm>
            <a:off x="76201" y="1143001"/>
            <a:ext cx="8861425" cy="52736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3"/>
          <p:cNvSpPr>
            <a:spLocks noGrp="1"/>
          </p:cNvSpPr>
          <p:nvPr>
            <p:ph type="ftr" sz="quarter" idx="10"/>
          </p:nvPr>
        </p:nvSpPr>
        <p:spPr/>
        <p:txBody>
          <a:bodyPr/>
          <a:lstStyle/>
          <a:p>
            <a:r>
              <a:rPr lang="en-US" smtClean="0"/>
              <a:t>Carpenter EPMA Overview 2013</a:t>
            </a:r>
            <a:endParaRPr lang="en-US"/>
          </a:p>
        </p:txBody>
      </p:sp>
      <p:sp>
        <p:nvSpPr>
          <p:cNvPr id="34819" name="Slide Number Placeholder 4"/>
          <p:cNvSpPr>
            <a:spLocks noGrp="1"/>
          </p:cNvSpPr>
          <p:nvPr>
            <p:ph type="sldNum" sz="quarter" idx="11"/>
          </p:nvPr>
        </p:nvSpPr>
        <p:spPr/>
        <p:txBody>
          <a:bodyPr/>
          <a:lstStyle/>
          <a:p>
            <a:fld id="{6F772342-AAE0-4F23-B4AB-05C316A9380A}" type="slidenum">
              <a:rPr lang="en-US"/>
              <a:pPr/>
              <a:t>9</a:t>
            </a:fld>
            <a:endParaRPr lang="en-US"/>
          </a:p>
        </p:txBody>
      </p:sp>
      <p:sp>
        <p:nvSpPr>
          <p:cNvPr id="34820" name="Rectangle 2"/>
          <p:cNvSpPr>
            <a:spLocks noGrp="1" noChangeArrowheads="1"/>
          </p:cNvSpPr>
          <p:nvPr>
            <p:ph type="title"/>
          </p:nvPr>
        </p:nvSpPr>
        <p:spPr/>
        <p:txBody>
          <a:bodyPr/>
          <a:lstStyle/>
          <a:p>
            <a:r>
              <a:rPr lang="en-US" smtClean="0"/>
              <a:t>What Materials Are Analyzed by EPMA?</a:t>
            </a:r>
            <a:br>
              <a:rPr lang="en-US" smtClean="0"/>
            </a:br>
            <a:r>
              <a:rPr lang="en-US" smtClean="0"/>
              <a:t>Sample Requirements</a:t>
            </a:r>
          </a:p>
        </p:txBody>
      </p:sp>
      <p:sp>
        <p:nvSpPr>
          <p:cNvPr id="34821" name="Rectangle 3"/>
          <p:cNvSpPr>
            <a:spLocks noGrp="1" noChangeArrowheads="1"/>
          </p:cNvSpPr>
          <p:nvPr>
            <p:ph type="body" idx="1"/>
          </p:nvPr>
        </p:nvSpPr>
        <p:spPr>
          <a:xfrm>
            <a:off x="381000" y="1676401"/>
            <a:ext cx="8534400" cy="4648200"/>
          </a:xfrm>
        </p:spPr>
        <p:txBody>
          <a:bodyPr/>
          <a:lstStyle/>
          <a:p>
            <a:r>
              <a:rPr lang="en-US" smtClean="0"/>
              <a:t>Samples must be:</a:t>
            </a:r>
            <a:br>
              <a:rPr lang="en-US" smtClean="0"/>
            </a:br>
            <a:r>
              <a:rPr lang="en-US" smtClean="0"/>
              <a:t>Solid (EPMA does not include VP conditions)</a:t>
            </a:r>
            <a:br>
              <a:rPr lang="en-US" smtClean="0"/>
            </a:br>
            <a:r>
              <a:rPr lang="en-US" smtClean="0"/>
              <a:t>Polished flat (~0.25</a:t>
            </a:r>
            <a:r>
              <a:rPr lang="en-US" smtClean="0">
                <a:latin typeface="Symbol" pitchFamily="18" charset="2"/>
              </a:rPr>
              <a:t>m</a:t>
            </a:r>
            <a:r>
              <a:rPr lang="en-US" smtClean="0"/>
              <a:t>m)</a:t>
            </a:r>
            <a:br>
              <a:rPr lang="en-US" smtClean="0"/>
            </a:br>
            <a:r>
              <a:rPr lang="en-US" smtClean="0"/>
              <a:t>Conductive or made so by evaporation of carbon</a:t>
            </a:r>
            <a:br>
              <a:rPr lang="en-US" smtClean="0"/>
            </a:br>
            <a:r>
              <a:rPr lang="en-US" smtClean="0"/>
              <a:t>Stable in vacuum and under electron beam bombardment</a:t>
            </a:r>
          </a:p>
          <a:p>
            <a:r>
              <a:rPr lang="en-US" smtClean="0"/>
              <a:t>Materials historically analyzed:</a:t>
            </a:r>
            <a:br>
              <a:rPr lang="en-US" smtClean="0"/>
            </a:br>
            <a:r>
              <a:rPr lang="en-US" smtClean="0"/>
              <a:t>Elements Be-U</a:t>
            </a:r>
            <a:br>
              <a:rPr lang="en-US" smtClean="0"/>
            </a:br>
            <a:r>
              <a:rPr lang="en-US" smtClean="0"/>
              <a:t>Inorganics, metals/alloys, ceramics, minerals, glasses</a:t>
            </a:r>
            <a:br>
              <a:rPr lang="en-US" smtClean="0"/>
            </a:br>
            <a:r>
              <a:rPr lang="en-US" smtClean="0"/>
              <a:t>Biological, pharmaceutical, organic, etc. if fixated/stabilized</a:t>
            </a:r>
          </a:p>
          <a:p>
            <a:r>
              <a:rPr lang="en-US" smtClean="0"/>
              <a:t>Particles, thin films/multilayers, rough surfaces, tilted</a:t>
            </a:r>
            <a:br>
              <a:rPr lang="en-US" smtClean="0"/>
            </a:br>
            <a:r>
              <a:rPr lang="en-US" smtClean="0"/>
              <a:t>All deviations from flat and normal to beam must be treated with specific modifications to correction algorithms</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Footer Placeholder 3"/>
          <p:cNvSpPr>
            <a:spLocks noGrp="1"/>
          </p:cNvSpPr>
          <p:nvPr>
            <p:ph type="ftr" sz="quarter" idx="10"/>
          </p:nvPr>
        </p:nvSpPr>
        <p:spPr/>
        <p:txBody>
          <a:bodyPr/>
          <a:lstStyle/>
          <a:p>
            <a:r>
              <a:rPr lang="en-US" smtClean="0"/>
              <a:t>Carpenter EPMA Overview 2013</a:t>
            </a:r>
            <a:endParaRPr lang="en-US"/>
          </a:p>
        </p:txBody>
      </p:sp>
      <p:sp>
        <p:nvSpPr>
          <p:cNvPr id="111619" name="Slide Number Placeholder 4"/>
          <p:cNvSpPr>
            <a:spLocks noGrp="1"/>
          </p:cNvSpPr>
          <p:nvPr>
            <p:ph type="sldNum" sz="quarter" idx="11"/>
          </p:nvPr>
        </p:nvSpPr>
        <p:spPr/>
        <p:txBody>
          <a:bodyPr/>
          <a:lstStyle/>
          <a:p>
            <a:fld id="{E19C6837-BC93-4308-9AA0-9FDFA8470141}" type="slidenum">
              <a:rPr lang="en-US"/>
              <a:pPr/>
              <a:t>90</a:t>
            </a:fld>
            <a:endParaRPr lang="en-US"/>
          </a:p>
        </p:txBody>
      </p:sp>
      <p:sp>
        <p:nvSpPr>
          <p:cNvPr id="111620" name="Rectangle 2"/>
          <p:cNvSpPr>
            <a:spLocks noGrp="1" noChangeArrowheads="1"/>
          </p:cNvSpPr>
          <p:nvPr>
            <p:ph type="title"/>
          </p:nvPr>
        </p:nvSpPr>
        <p:spPr>
          <a:xfrm>
            <a:off x="227014" y="90489"/>
            <a:ext cx="8610599" cy="493712"/>
          </a:xfrm>
        </p:spPr>
        <p:txBody>
          <a:bodyPr/>
          <a:lstStyle/>
          <a:p>
            <a:pPr defTabSz="863527"/>
            <a:r>
              <a:rPr lang="en-US" sz="2800" dirty="0" smtClean="0"/>
              <a:t>WDS and EDS Comparison: </a:t>
            </a:r>
            <a:r>
              <a:rPr lang="en-US" sz="2800" dirty="0" err="1" smtClean="0"/>
              <a:t>Kakanui</a:t>
            </a:r>
            <a:r>
              <a:rPr lang="en-US" sz="2800" dirty="0" smtClean="0"/>
              <a:t> Hornblende</a:t>
            </a:r>
            <a:br>
              <a:rPr lang="en-US" sz="2800" dirty="0" smtClean="0"/>
            </a:br>
            <a:r>
              <a:rPr lang="en-US" sz="2800" dirty="0" smtClean="0"/>
              <a:t>WDS TAP GFC, </a:t>
            </a:r>
            <a:r>
              <a:rPr lang="en-US" sz="2800" dirty="0" err="1" smtClean="0"/>
              <a:t>SiLi</a:t>
            </a:r>
            <a:r>
              <a:rPr lang="en-US" sz="2800" dirty="0" smtClean="0"/>
              <a:t> EDS, Energy Scale</a:t>
            </a:r>
          </a:p>
        </p:txBody>
      </p:sp>
      <p:pic>
        <p:nvPicPr>
          <p:cNvPr id="111621" name="Picture 3"/>
          <p:cNvPicPr>
            <a:picLocks noGrp="1" noChangeAspect="1" noChangeArrowheads="1"/>
          </p:cNvPicPr>
          <p:nvPr>
            <p:ph idx="1"/>
          </p:nvPr>
        </p:nvPicPr>
        <p:blipFill>
          <a:blip r:embed="rId2" cstate="print"/>
          <a:srcRect/>
          <a:stretch>
            <a:fillRect/>
          </a:stretch>
        </p:blipFill>
        <p:spPr>
          <a:xfrm>
            <a:off x="460375" y="768351"/>
            <a:ext cx="8224838" cy="5629275"/>
          </a:xfrm>
          <a:noFill/>
        </p:spPr>
      </p:pic>
      <p:grpSp>
        <p:nvGrpSpPr>
          <p:cNvPr id="111622" name="Group 4"/>
          <p:cNvGrpSpPr>
            <a:grpSpLocks/>
          </p:cNvGrpSpPr>
          <p:nvPr/>
        </p:nvGrpSpPr>
        <p:grpSpPr bwMode="auto">
          <a:xfrm>
            <a:off x="212357" y="1414464"/>
            <a:ext cx="6537694" cy="5258349"/>
            <a:chOff x="126" y="842"/>
            <a:chExt cx="3892" cy="3132"/>
          </a:xfrm>
        </p:grpSpPr>
        <p:sp>
          <p:nvSpPr>
            <p:cNvPr id="111623" name="Text Box 5"/>
            <p:cNvSpPr txBox="1">
              <a:spLocks noChangeArrowheads="1"/>
            </p:cNvSpPr>
            <p:nvPr/>
          </p:nvSpPr>
          <p:spPr bwMode="auto">
            <a:xfrm rot="16200000">
              <a:off x="-1115" y="2083"/>
              <a:ext cx="2928" cy="446"/>
            </a:xfrm>
            <a:prstGeom prst="rect">
              <a:avLst/>
            </a:prstGeom>
            <a:solidFill>
              <a:srgbClr val="FFFFFF"/>
            </a:solidFill>
            <a:ln w="12700">
              <a:noFill/>
              <a:miter lim="800000"/>
              <a:headEnd/>
              <a:tailEnd/>
            </a:ln>
          </p:spPr>
          <p:txBody>
            <a:bodyPr lIns="91424" tIns="45712" rIns="91424" bIns="45712">
              <a:spAutoFit/>
            </a:bodyPr>
            <a:lstStyle/>
            <a:p>
              <a:pPr algn="ctr" eaLnBrk="1" hangingPunct="1">
                <a:spcBef>
                  <a:spcPct val="50000"/>
                </a:spcBef>
              </a:pPr>
              <a:r>
                <a:rPr lang="en-US" sz="2100" dirty="0">
                  <a:solidFill>
                    <a:schemeClr val="bg1"/>
                  </a:solidFill>
                  <a:latin typeface="ITCFranklinGothic LT Demi" pitchFamily="18" charset="0"/>
                </a:rPr>
                <a:t>Intensity: WDS 10 sec/.01 mm = ~19K sec</a:t>
              </a:r>
              <a:br>
                <a:rPr lang="en-US" sz="2100" dirty="0">
                  <a:solidFill>
                    <a:schemeClr val="bg1"/>
                  </a:solidFill>
                  <a:latin typeface="ITCFranklinGothic LT Demi" pitchFamily="18" charset="0"/>
                </a:rPr>
              </a:br>
              <a:r>
                <a:rPr lang="en-US" sz="2100" dirty="0">
                  <a:solidFill>
                    <a:schemeClr val="bg1"/>
                  </a:solidFill>
                  <a:latin typeface="ITCFranklinGothic LT Demi" pitchFamily="18" charset="0"/>
                </a:rPr>
                <a:t>EDS 1000 sec </a:t>
              </a:r>
            </a:p>
          </p:txBody>
        </p:sp>
        <p:sp>
          <p:nvSpPr>
            <p:cNvPr id="111624" name="Text Box 6"/>
            <p:cNvSpPr txBox="1">
              <a:spLocks noChangeArrowheads="1"/>
            </p:cNvSpPr>
            <p:nvPr/>
          </p:nvSpPr>
          <p:spPr bwMode="auto">
            <a:xfrm>
              <a:off x="2098" y="3722"/>
              <a:ext cx="1008" cy="252"/>
            </a:xfrm>
            <a:prstGeom prst="rect">
              <a:avLst/>
            </a:prstGeom>
            <a:solidFill>
              <a:srgbClr val="FFFFFF"/>
            </a:solidFill>
            <a:ln w="12700">
              <a:noFill/>
              <a:miter lim="800000"/>
              <a:headEnd/>
              <a:tailEnd/>
            </a:ln>
          </p:spPr>
          <p:txBody>
            <a:bodyPr lIns="91424" tIns="45712" rIns="91424" bIns="45712">
              <a:spAutoFit/>
            </a:bodyPr>
            <a:lstStyle/>
            <a:p>
              <a:pPr eaLnBrk="1" hangingPunct="1">
                <a:spcBef>
                  <a:spcPct val="50000"/>
                </a:spcBef>
              </a:pPr>
              <a:r>
                <a:rPr lang="en-US" sz="2100" dirty="0">
                  <a:solidFill>
                    <a:schemeClr val="bg1"/>
                  </a:solidFill>
                  <a:latin typeface="ITCFranklinGothic LT Demi" pitchFamily="18" charset="0"/>
                </a:rPr>
                <a:t>Energy, </a:t>
              </a:r>
              <a:r>
                <a:rPr lang="en-US" sz="2100" dirty="0" err="1">
                  <a:solidFill>
                    <a:schemeClr val="bg1"/>
                  </a:solidFill>
                  <a:latin typeface="ITCFranklinGothic LT Demi" pitchFamily="18" charset="0"/>
                </a:rPr>
                <a:t>keV</a:t>
              </a:r>
              <a:endParaRPr lang="en-US" sz="2100" dirty="0">
                <a:solidFill>
                  <a:schemeClr val="bg1"/>
                </a:solidFill>
                <a:latin typeface="ITCFranklinGothic LT Demi" pitchFamily="18" charset="0"/>
              </a:endParaRPr>
            </a:p>
          </p:txBody>
        </p:sp>
        <p:sp>
          <p:nvSpPr>
            <p:cNvPr id="111625" name="Text Box 7"/>
            <p:cNvSpPr txBox="1">
              <a:spLocks noChangeArrowheads="1"/>
            </p:cNvSpPr>
            <p:nvPr/>
          </p:nvSpPr>
          <p:spPr bwMode="auto">
            <a:xfrm>
              <a:off x="3730" y="2330"/>
              <a:ext cx="288" cy="252"/>
            </a:xfrm>
            <a:prstGeom prst="rect">
              <a:avLst/>
            </a:prstGeom>
            <a:solidFill>
              <a:srgbClr val="FFFFFF"/>
            </a:solidFill>
            <a:ln w="12700">
              <a:noFill/>
              <a:miter lim="800000"/>
              <a:headEnd/>
              <a:tailEnd/>
            </a:ln>
          </p:spPr>
          <p:txBody>
            <a:bodyPr lIns="91424" tIns="45712" rIns="91424" bIns="45712">
              <a:spAutoFit/>
            </a:bodyPr>
            <a:lstStyle/>
            <a:p>
              <a:pPr eaLnBrk="1" hangingPunct="1">
                <a:spcBef>
                  <a:spcPct val="50000"/>
                </a:spcBef>
              </a:pPr>
              <a:r>
                <a:rPr lang="en-US" sz="2100" dirty="0">
                  <a:solidFill>
                    <a:schemeClr val="bg1"/>
                  </a:solidFill>
                  <a:latin typeface="ITCFranklinGothic LT Demi" pitchFamily="18" charset="0"/>
                </a:rPr>
                <a:t>Si</a:t>
              </a:r>
            </a:p>
          </p:txBody>
        </p:sp>
        <p:sp>
          <p:nvSpPr>
            <p:cNvPr id="111626" name="Text Box 8"/>
            <p:cNvSpPr txBox="1">
              <a:spLocks noChangeArrowheads="1"/>
            </p:cNvSpPr>
            <p:nvPr/>
          </p:nvSpPr>
          <p:spPr bwMode="auto">
            <a:xfrm>
              <a:off x="3106" y="2522"/>
              <a:ext cx="288" cy="252"/>
            </a:xfrm>
            <a:prstGeom prst="rect">
              <a:avLst/>
            </a:prstGeom>
            <a:solidFill>
              <a:srgbClr val="FFFFFF"/>
            </a:solidFill>
            <a:ln w="12700">
              <a:noFill/>
              <a:miter lim="800000"/>
              <a:headEnd/>
              <a:tailEnd/>
            </a:ln>
          </p:spPr>
          <p:txBody>
            <a:bodyPr lIns="91424" tIns="45712" rIns="91424" bIns="45712">
              <a:spAutoFit/>
            </a:bodyPr>
            <a:lstStyle/>
            <a:p>
              <a:pPr eaLnBrk="1" hangingPunct="1">
                <a:spcBef>
                  <a:spcPct val="50000"/>
                </a:spcBef>
              </a:pPr>
              <a:r>
                <a:rPr lang="en-US" sz="2100" dirty="0">
                  <a:solidFill>
                    <a:schemeClr val="bg1"/>
                  </a:solidFill>
                  <a:latin typeface="ITCFranklinGothic LT Demi" pitchFamily="18" charset="0"/>
                </a:rPr>
                <a:t>Al</a:t>
              </a:r>
            </a:p>
          </p:txBody>
        </p:sp>
        <p:sp>
          <p:nvSpPr>
            <p:cNvPr id="111627" name="Text Box 9"/>
            <p:cNvSpPr txBox="1">
              <a:spLocks noChangeArrowheads="1"/>
            </p:cNvSpPr>
            <p:nvPr/>
          </p:nvSpPr>
          <p:spPr bwMode="auto">
            <a:xfrm>
              <a:off x="2578" y="2660"/>
              <a:ext cx="336" cy="247"/>
            </a:xfrm>
            <a:prstGeom prst="rect">
              <a:avLst/>
            </a:prstGeom>
            <a:solidFill>
              <a:srgbClr val="FFFFFF"/>
            </a:solidFill>
            <a:ln w="12700">
              <a:noFill/>
              <a:miter lim="800000"/>
              <a:headEnd/>
              <a:tailEnd/>
            </a:ln>
          </p:spPr>
          <p:txBody>
            <a:bodyPr lIns="91424" tIns="45712" rIns="91424" bIns="45712">
              <a:spAutoFit/>
            </a:bodyPr>
            <a:lstStyle/>
            <a:p>
              <a:pPr eaLnBrk="1" hangingPunct="1">
                <a:spcBef>
                  <a:spcPct val="50000"/>
                </a:spcBef>
              </a:pPr>
              <a:r>
                <a:rPr lang="en-US" sz="2100" dirty="0">
                  <a:solidFill>
                    <a:schemeClr val="bg1"/>
                  </a:solidFill>
                  <a:latin typeface="ITCFranklinGothic LT Demi" pitchFamily="18" charset="0"/>
                </a:rPr>
                <a:t>Mg</a:t>
              </a:r>
            </a:p>
          </p:txBody>
        </p:sp>
        <p:sp>
          <p:nvSpPr>
            <p:cNvPr id="111628" name="Text Box 10"/>
            <p:cNvSpPr txBox="1">
              <a:spLocks noChangeArrowheads="1"/>
            </p:cNvSpPr>
            <p:nvPr/>
          </p:nvSpPr>
          <p:spPr bwMode="auto">
            <a:xfrm>
              <a:off x="2146" y="2906"/>
              <a:ext cx="336" cy="252"/>
            </a:xfrm>
            <a:prstGeom prst="rect">
              <a:avLst/>
            </a:prstGeom>
            <a:solidFill>
              <a:srgbClr val="FFFFFF"/>
            </a:solidFill>
            <a:ln w="12700">
              <a:noFill/>
              <a:miter lim="800000"/>
              <a:headEnd/>
              <a:tailEnd/>
            </a:ln>
          </p:spPr>
          <p:txBody>
            <a:bodyPr lIns="91424" tIns="45712" rIns="91424" bIns="45712">
              <a:spAutoFit/>
            </a:bodyPr>
            <a:lstStyle/>
            <a:p>
              <a:pPr eaLnBrk="1" hangingPunct="1">
                <a:spcBef>
                  <a:spcPct val="50000"/>
                </a:spcBef>
              </a:pPr>
              <a:r>
                <a:rPr lang="en-US" sz="2100" dirty="0">
                  <a:solidFill>
                    <a:schemeClr val="bg1"/>
                  </a:solidFill>
                  <a:latin typeface="ITCFranklinGothic LT Demi" pitchFamily="18" charset="0"/>
                </a:rPr>
                <a:t>Na</a:t>
              </a:r>
            </a:p>
          </p:txBody>
        </p:sp>
        <p:sp>
          <p:nvSpPr>
            <p:cNvPr id="111629" name="Text Box 11"/>
            <p:cNvSpPr txBox="1">
              <a:spLocks noChangeArrowheads="1"/>
            </p:cNvSpPr>
            <p:nvPr/>
          </p:nvSpPr>
          <p:spPr bwMode="auto">
            <a:xfrm>
              <a:off x="994" y="3242"/>
              <a:ext cx="240" cy="252"/>
            </a:xfrm>
            <a:prstGeom prst="rect">
              <a:avLst/>
            </a:prstGeom>
            <a:solidFill>
              <a:srgbClr val="FFFFFF"/>
            </a:solidFill>
            <a:ln w="12700">
              <a:noFill/>
              <a:miter lim="800000"/>
              <a:headEnd/>
              <a:tailEnd/>
            </a:ln>
          </p:spPr>
          <p:txBody>
            <a:bodyPr lIns="91424" tIns="45712" rIns="91424" bIns="45712">
              <a:spAutoFit/>
            </a:bodyPr>
            <a:lstStyle/>
            <a:p>
              <a:pPr eaLnBrk="1" hangingPunct="1">
                <a:spcBef>
                  <a:spcPct val="50000"/>
                </a:spcBef>
              </a:pPr>
              <a:r>
                <a:rPr lang="en-US" sz="2100" dirty="0">
                  <a:solidFill>
                    <a:schemeClr val="bg1"/>
                  </a:solidFill>
                  <a:latin typeface="ITCFranklinGothic LT Demi" pitchFamily="18" charset="0"/>
                </a:rPr>
                <a:t>O</a:t>
              </a:r>
            </a:p>
          </p:txBody>
        </p:sp>
        <p:sp>
          <p:nvSpPr>
            <p:cNvPr id="111630" name="Text Box 12"/>
            <p:cNvSpPr txBox="1">
              <a:spLocks noChangeArrowheads="1"/>
            </p:cNvSpPr>
            <p:nvPr/>
          </p:nvSpPr>
          <p:spPr bwMode="auto">
            <a:xfrm>
              <a:off x="1378" y="3146"/>
              <a:ext cx="336" cy="252"/>
            </a:xfrm>
            <a:prstGeom prst="rect">
              <a:avLst/>
            </a:prstGeom>
            <a:solidFill>
              <a:srgbClr val="FFFFFF"/>
            </a:solidFill>
            <a:ln w="12700">
              <a:noFill/>
              <a:miter lim="800000"/>
              <a:headEnd/>
              <a:tailEnd/>
            </a:ln>
          </p:spPr>
          <p:txBody>
            <a:bodyPr lIns="91424" tIns="45712" rIns="91424" bIns="45712">
              <a:spAutoFit/>
            </a:bodyPr>
            <a:lstStyle/>
            <a:p>
              <a:pPr eaLnBrk="1" hangingPunct="1">
                <a:spcBef>
                  <a:spcPct val="50000"/>
                </a:spcBef>
              </a:pPr>
              <a:r>
                <a:rPr lang="en-US" sz="2100" dirty="0">
                  <a:solidFill>
                    <a:schemeClr val="bg1"/>
                  </a:solidFill>
                  <a:latin typeface="ITCFranklinGothic LT Demi" pitchFamily="18" charset="0"/>
                </a:rPr>
                <a:t>Fe</a:t>
              </a:r>
            </a:p>
          </p:txBody>
        </p: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Footer Placeholder 3"/>
          <p:cNvSpPr>
            <a:spLocks noGrp="1"/>
          </p:cNvSpPr>
          <p:nvPr>
            <p:ph type="ftr" sz="quarter" idx="10"/>
          </p:nvPr>
        </p:nvSpPr>
        <p:spPr/>
        <p:txBody>
          <a:bodyPr/>
          <a:lstStyle/>
          <a:p>
            <a:r>
              <a:rPr lang="en-US" smtClean="0"/>
              <a:t>Carpenter EPMA Overview 2013</a:t>
            </a:r>
            <a:endParaRPr lang="en-US"/>
          </a:p>
        </p:txBody>
      </p:sp>
      <p:sp>
        <p:nvSpPr>
          <p:cNvPr id="112643" name="Slide Number Placeholder 4"/>
          <p:cNvSpPr>
            <a:spLocks noGrp="1"/>
          </p:cNvSpPr>
          <p:nvPr>
            <p:ph type="sldNum" sz="quarter" idx="11"/>
          </p:nvPr>
        </p:nvSpPr>
        <p:spPr/>
        <p:txBody>
          <a:bodyPr/>
          <a:lstStyle/>
          <a:p>
            <a:fld id="{79C7E490-CD29-4926-8871-8EA36CF06502}" type="slidenum">
              <a:rPr lang="en-US"/>
              <a:pPr/>
              <a:t>91</a:t>
            </a:fld>
            <a:endParaRPr lang="en-US"/>
          </a:p>
        </p:txBody>
      </p:sp>
      <p:sp>
        <p:nvSpPr>
          <p:cNvPr id="112644" name="Rectangle 2"/>
          <p:cNvSpPr>
            <a:spLocks noGrp="1" noChangeArrowheads="1"/>
          </p:cNvSpPr>
          <p:nvPr>
            <p:ph type="title"/>
          </p:nvPr>
        </p:nvSpPr>
        <p:spPr/>
        <p:txBody>
          <a:bodyPr/>
          <a:lstStyle/>
          <a:p>
            <a:r>
              <a:rPr lang="en-US" sz="2800" dirty="0" smtClean="0"/>
              <a:t>WDS Wavelength Scan</a:t>
            </a:r>
            <a:br>
              <a:rPr lang="en-US" sz="2800" dirty="0" smtClean="0"/>
            </a:br>
            <a:r>
              <a:rPr lang="en-US" sz="1800" dirty="0" smtClean="0"/>
              <a:t>TAP Spec 2 25 KV 300 </a:t>
            </a:r>
            <a:r>
              <a:rPr lang="en-US" sz="1800" dirty="0" err="1" smtClean="0"/>
              <a:t>nA</a:t>
            </a:r>
            <a:r>
              <a:rPr lang="en-US" sz="1800" dirty="0" smtClean="0"/>
              <a:t> 70 - 266 mm 10 sec per point 0.1 / .09 mm step</a:t>
            </a:r>
          </a:p>
        </p:txBody>
      </p:sp>
      <p:grpSp>
        <p:nvGrpSpPr>
          <p:cNvPr id="112645" name="Group 3"/>
          <p:cNvGrpSpPr>
            <a:grpSpLocks/>
          </p:cNvGrpSpPr>
          <p:nvPr/>
        </p:nvGrpSpPr>
        <p:grpSpPr bwMode="auto">
          <a:xfrm>
            <a:off x="-152400" y="598489"/>
            <a:ext cx="9144000" cy="6259512"/>
            <a:chOff x="0" y="384"/>
            <a:chExt cx="5760" cy="3943"/>
          </a:xfrm>
        </p:grpSpPr>
        <p:pic>
          <p:nvPicPr>
            <p:cNvPr id="112646" name="Picture 4"/>
            <p:cNvPicPr>
              <a:picLocks noChangeAspect="1" noChangeArrowheads="1"/>
            </p:cNvPicPr>
            <p:nvPr/>
          </p:nvPicPr>
          <p:blipFill>
            <a:blip r:embed="rId2" cstate="print"/>
            <a:srcRect/>
            <a:stretch>
              <a:fillRect/>
            </a:stretch>
          </p:blipFill>
          <p:spPr bwMode="auto">
            <a:xfrm>
              <a:off x="0" y="384"/>
              <a:ext cx="5760" cy="3943"/>
            </a:xfrm>
            <a:prstGeom prst="rect">
              <a:avLst/>
            </a:prstGeom>
            <a:noFill/>
            <a:ln w="9525">
              <a:noFill/>
              <a:miter lim="800000"/>
              <a:headEnd/>
              <a:tailEnd/>
            </a:ln>
          </p:spPr>
        </p:pic>
        <p:sp>
          <p:nvSpPr>
            <p:cNvPr id="112647" name="Text Box 5"/>
            <p:cNvSpPr txBox="1">
              <a:spLocks noChangeArrowheads="1"/>
            </p:cNvSpPr>
            <p:nvPr/>
          </p:nvSpPr>
          <p:spPr bwMode="auto">
            <a:xfrm>
              <a:off x="1056" y="1248"/>
              <a:ext cx="370"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Si K</a:t>
              </a:r>
              <a:r>
                <a:rPr lang="en-US" sz="1600" dirty="0">
                  <a:solidFill>
                    <a:schemeClr val="bg1"/>
                  </a:solidFill>
                  <a:latin typeface="Symbol" pitchFamily="18" charset="2"/>
                </a:rPr>
                <a:t>a</a:t>
              </a:r>
            </a:p>
          </p:txBody>
        </p:sp>
        <p:sp>
          <p:nvSpPr>
            <p:cNvPr id="112648" name="Text Box 6"/>
            <p:cNvSpPr txBox="1">
              <a:spLocks noChangeArrowheads="1"/>
            </p:cNvSpPr>
            <p:nvPr/>
          </p:nvSpPr>
          <p:spPr bwMode="auto">
            <a:xfrm>
              <a:off x="1296" y="1574"/>
              <a:ext cx="370"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Al K</a:t>
              </a:r>
              <a:r>
                <a:rPr lang="en-US" sz="1600" dirty="0">
                  <a:solidFill>
                    <a:schemeClr val="bg1"/>
                  </a:solidFill>
                  <a:latin typeface="Symbol" pitchFamily="18" charset="2"/>
                </a:rPr>
                <a:t>a</a:t>
              </a:r>
            </a:p>
          </p:txBody>
        </p:sp>
        <p:sp>
          <p:nvSpPr>
            <p:cNvPr id="112649" name="Text Box 7"/>
            <p:cNvSpPr txBox="1">
              <a:spLocks noChangeArrowheads="1"/>
            </p:cNvSpPr>
            <p:nvPr/>
          </p:nvSpPr>
          <p:spPr bwMode="auto">
            <a:xfrm>
              <a:off x="1680" y="1728"/>
              <a:ext cx="432"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Mg K</a:t>
              </a:r>
              <a:r>
                <a:rPr lang="en-US" sz="1600" dirty="0">
                  <a:solidFill>
                    <a:schemeClr val="bg1"/>
                  </a:solidFill>
                  <a:latin typeface="Symbol" pitchFamily="18" charset="2"/>
                </a:rPr>
                <a:t>a</a:t>
              </a:r>
            </a:p>
          </p:txBody>
        </p:sp>
        <p:sp>
          <p:nvSpPr>
            <p:cNvPr id="112650" name="Text Box 8"/>
            <p:cNvSpPr txBox="1">
              <a:spLocks noChangeArrowheads="1"/>
            </p:cNvSpPr>
            <p:nvPr/>
          </p:nvSpPr>
          <p:spPr bwMode="auto">
            <a:xfrm>
              <a:off x="2112" y="2208"/>
              <a:ext cx="480"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Na K</a:t>
              </a:r>
              <a:r>
                <a:rPr lang="en-US" sz="1600" dirty="0">
                  <a:solidFill>
                    <a:schemeClr val="bg1"/>
                  </a:solidFill>
                  <a:latin typeface="Symbol" pitchFamily="18" charset="2"/>
                </a:rPr>
                <a:t>a</a:t>
              </a:r>
            </a:p>
          </p:txBody>
        </p:sp>
        <p:sp>
          <p:nvSpPr>
            <p:cNvPr id="112651" name="Text Box 9"/>
            <p:cNvSpPr txBox="1">
              <a:spLocks noChangeArrowheads="1"/>
            </p:cNvSpPr>
            <p:nvPr/>
          </p:nvSpPr>
          <p:spPr bwMode="auto">
            <a:xfrm>
              <a:off x="2592" y="1872"/>
              <a:ext cx="528"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Si K</a:t>
              </a:r>
              <a:r>
                <a:rPr lang="en-US" sz="1600" dirty="0">
                  <a:solidFill>
                    <a:schemeClr val="bg1"/>
                  </a:solidFill>
                  <a:latin typeface="Symbol" pitchFamily="18" charset="2"/>
                </a:rPr>
                <a:t>a II</a:t>
              </a:r>
            </a:p>
          </p:txBody>
        </p:sp>
        <p:sp>
          <p:nvSpPr>
            <p:cNvPr id="112652" name="Text Box 10"/>
            <p:cNvSpPr txBox="1">
              <a:spLocks noChangeArrowheads="1"/>
            </p:cNvSpPr>
            <p:nvPr/>
          </p:nvSpPr>
          <p:spPr bwMode="auto">
            <a:xfrm>
              <a:off x="3120" y="2016"/>
              <a:ext cx="528"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Al K</a:t>
              </a:r>
              <a:r>
                <a:rPr lang="en-US" sz="1600" dirty="0">
                  <a:solidFill>
                    <a:schemeClr val="bg1"/>
                  </a:solidFill>
                  <a:latin typeface="Symbol" pitchFamily="18" charset="2"/>
                </a:rPr>
                <a:t>a II</a:t>
              </a:r>
            </a:p>
          </p:txBody>
        </p:sp>
        <p:sp>
          <p:nvSpPr>
            <p:cNvPr id="112653" name="Text Box 11"/>
            <p:cNvSpPr txBox="1">
              <a:spLocks noChangeArrowheads="1"/>
            </p:cNvSpPr>
            <p:nvPr/>
          </p:nvSpPr>
          <p:spPr bwMode="auto">
            <a:xfrm>
              <a:off x="3792" y="2160"/>
              <a:ext cx="624"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Mg K</a:t>
              </a:r>
              <a:r>
                <a:rPr lang="en-US" sz="1600" dirty="0">
                  <a:solidFill>
                    <a:schemeClr val="bg1"/>
                  </a:solidFill>
                  <a:latin typeface="Symbol" pitchFamily="18" charset="2"/>
                </a:rPr>
                <a:t>a II</a:t>
              </a:r>
            </a:p>
          </p:txBody>
        </p:sp>
        <p:sp>
          <p:nvSpPr>
            <p:cNvPr id="112654" name="Text Box 12"/>
            <p:cNvSpPr txBox="1">
              <a:spLocks noChangeArrowheads="1"/>
            </p:cNvSpPr>
            <p:nvPr/>
          </p:nvSpPr>
          <p:spPr bwMode="auto">
            <a:xfrm>
              <a:off x="3504" y="2688"/>
              <a:ext cx="480"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Fe </a:t>
              </a:r>
              <a:r>
                <a:rPr lang="en-US" sz="1600" dirty="0" err="1">
                  <a:solidFill>
                    <a:schemeClr val="bg1"/>
                  </a:solidFill>
                  <a:latin typeface="Times New Roman" pitchFamily="18" charset="0"/>
                </a:rPr>
                <a:t>L</a:t>
              </a:r>
              <a:r>
                <a:rPr lang="en-US" sz="1600" dirty="0" err="1">
                  <a:solidFill>
                    <a:schemeClr val="bg1"/>
                  </a:solidFill>
                  <a:latin typeface="Symbol" pitchFamily="18" charset="2"/>
                </a:rPr>
                <a:t>a,b</a:t>
              </a:r>
              <a:endParaRPr lang="en-US" sz="1600" dirty="0">
                <a:solidFill>
                  <a:schemeClr val="bg1"/>
                </a:solidFill>
                <a:latin typeface="Symbol" pitchFamily="18" charset="2"/>
              </a:endParaRPr>
            </a:p>
          </p:txBody>
        </p:sp>
        <p:sp>
          <p:nvSpPr>
            <p:cNvPr id="112655" name="Text Box 13"/>
            <p:cNvSpPr txBox="1">
              <a:spLocks noChangeArrowheads="1"/>
            </p:cNvSpPr>
            <p:nvPr/>
          </p:nvSpPr>
          <p:spPr bwMode="auto">
            <a:xfrm>
              <a:off x="4752" y="3024"/>
              <a:ext cx="370"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O K</a:t>
              </a:r>
              <a:r>
                <a:rPr lang="en-US" sz="1600" dirty="0">
                  <a:solidFill>
                    <a:schemeClr val="bg1"/>
                  </a:solidFill>
                  <a:latin typeface="Symbol" pitchFamily="18" charset="2"/>
                </a:rPr>
                <a:t>a</a:t>
              </a:r>
            </a:p>
          </p:txBody>
        </p:sp>
        <p:sp>
          <p:nvSpPr>
            <p:cNvPr id="112656" name="Text Box 14"/>
            <p:cNvSpPr txBox="1">
              <a:spLocks noChangeArrowheads="1"/>
            </p:cNvSpPr>
            <p:nvPr/>
          </p:nvSpPr>
          <p:spPr bwMode="auto">
            <a:xfrm>
              <a:off x="4320" y="2256"/>
              <a:ext cx="528" cy="154"/>
            </a:xfrm>
            <a:prstGeom prst="rect">
              <a:avLst/>
            </a:prstGeom>
            <a:noFill/>
            <a:ln w="12700">
              <a:no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Si K</a:t>
              </a:r>
              <a:r>
                <a:rPr lang="en-US" sz="1600" dirty="0">
                  <a:solidFill>
                    <a:schemeClr val="bg1"/>
                  </a:solidFill>
                  <a:latin typeface="Symbol" pitchFamily="18" charset="2"/>
                </a:rPr>
                <a:t>a III</a:t>
              </a:r>
            </a:p>
          </p:txBody>
        </p:sp>
        <p:sp>
          <p:nvSpPr>
            <p:cNvPr id="112657" name="Text Box 15"/>
            <p:cNvSpPr txBox="1">
              <a:spLocks noChangeArrowheads="1"/>
            </p:cNvSpPr>
            <p:nvPr/>
          </p:nvSpPr>
          <p:spPr bwMode="auto">
            <a:xfrm>
              <a:off x="1536" y="1084"/>
              <a:ext cx="3840" cy="470"/>
            </a:xfrm>
            <a:prstGeom prst="rect">
              <a:avLst/>
            </a:prstGeom>
            <a:solidFill>
              <a:srgbClr val="FFFFFF"/>
            </a:solidFill>
            <a:ln w="12700">
              <a:solidFill>
                <a:schemeClr val="bg1"/>
              </a:solidFill>
              <a:miter lim="800000"/>
              <a:headEnd type="none" w="sm" len="sm"/>
              <a:tailEnd type="none" w="sm" len="sm"/>
            </a:ln>
          </p:spPr>
          <p:txBody>
            <a:bodyPr lIns="45720" tIns="0" rIns="0" bIns="0">
              <a:spAutoFit/>
            </a:bodyPr>
            <a:lstStyle/>
            <a:p>
              <a:pPr>
                <a:spcBef>
                  <a:spcPct val="50000"/>
                </a:spcBef>
              </a:pPr>
              <a:r>
                <a:rPr lang="en-US" sz="1600" dirty="0">
                  <a:solidFill>
                    <a:schemeClr val="bg1"/>
                  </a:solidFill>
                  <a:latin typeface="Times New Roman" pitchFamily="18" charset="0"/>
                </a:rPr>
                <a:t>WDS Spectra show high order reflections (II, III, etc.)</a:t>
              </a:r>
              <a:br>
                <a:rPr lang="en-US" sz="1600" dirty="0">
                  <a:solidFill>
                    <a:schemeClr val="bg1"/>
                  </a:solidFill>
                  <a:latin typeface="Times New Roman" pitchFamily="18" charset="0"/>
                </a:rPr>
              </a:br>
              <a:r>
                <a:rPr lang="en-US" sz="1600" dirty="0">
                  <a:solidFill>
                    <a:schemeClr val="bg1"/>
                  </a:solidFill>
                  <a:latin typeface="Times New Roman" pitchFamily="18" charset="0"/>
                </a:rPr>
                <a:t>and detailed presence of x-ray lines not resolved by EDS</a:t>
              </a:r>
              <a:br>
                <a:rPr lang="en-US" sz="1600" dirty="0">
                  <a:solidFill>
                    <a:schemeClr val="bg1"/>
                  </a:solidFill>
                  <a:latin typeface="Times New Roman" pitchFamily="18" charset="0"/>
                </a:rPr>
              </a:br>
              <a:r>
                <a:rPr lang="en-US" sz="1600" dirty="0">
                  <a:solidFill>
                    <a:schemeClr val="bg1"/>
                  </a:solidFill>
                  <a:latin typeface="Times New Roman" pitchFamily="18" charset="0"/>
                </a:rPr>
                <a:t>WDS Scans must be used for peak overlap and background evaluation</a:t>
              </a:r>
              <a:endParaRPr lang="en-US" sz="1600" dirty="0">
                <a:solidFill>
                  <a:schemeClr val="bg1"/>
                </a:solidFill>
                <a:latin typeface="Symbol" pitchFamily="18" charset="2"/>
              </a:endParaRPr>
            </a:p>
          </p:txBody>
        </p: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Footer Placeholder 3"/>
          <p:cNvSpPr>
            <a:spLocks noGrp="1"/>
          </p:cNvSpPr>
          <p:nvPr>
            <p:ph type="ftr" sz="quarter" idx="10"/>
          </p:nvPr>
        </p:nvSpPr>
        <p:spPr/>
        <p:txBody>
          <a:bodyPr/>
          <a:lstStyle/>
          <a:p>
            <a:r>
              <a:rPr lang="en-US" smtClean="0"/>
              <a:t>Carpenter EPMA Overview 2013</a:t>
            </a:r>
            <a:endParaRPr lang="en-US"/>
          </a:p>
        </p:txBody>
      </p:sp>
      <p:sp>
        <p:nvSpPr>
          <p:cNvPr id="113667" name="Slide Number Placeholder 4"/>
          <p:cNvSpPr>
            <a:spLocks noGrp="1"/>
          </p:cNvSpPr>
          <p:nvPr>
            <p:ph type="sldNum" sz="quarter" idx="11"/>
          </p:nvPr>
        </p:nvSpPr>
        <p:spPr/>
        <p:txBody>
          <a:bodyPr/>
          <a:lstStyle/>
          <a:p>
            <a:fld id="{712C04F6-2093-4D02-A13F-36D898EA3315}" type="slidenum">
              <a:rPr lang="en-US"/>
              <a:pPr/>
              <a:t>92</a:t>
            </a:fld>
            <a:endParaRPr lang="en-US"/>
          </a:p>
        </p:txBody>
      </p:sp>
      <p:sp>
        <p:nvSpPr>
          <p:cNvPr id="113668" name="Rectangle 2"/>
          <p:cNvSpPr>
            <a:spLocks noGrp="1" noChangeArrowheads="1"/>
          </p:cNvSpPr>
          <p:nvPr>
            <p:ph type="title"/>
          </p:nvPr>
        </p:nvSpPr>
        <p:spPr/>
        <p:txBody>
          <a:bodyPr/>
          <a:lstStyle/>
          <a:p>
            <a:r>
              <a:rPr lang="en-US" smtClean="0"/>
              <a:t>WDS Detector: Ar Ionization Counter</a:t>
            </a:r>
          </a:p>
        </p:txBody>
      </p:sp>
      <p:graphicFrame>
        <p:nvGraphicFramePr>
          <p:cNvPr id="870435" name="Group 35"/>
          <p:cNvGraphicFramePr>
            <a:graphicFrameLocks noGrp="1"/>
          </p:cNvGraphicFramePr>
          <p:nvPr>
            <p:ph type="tbl" idx="1"/>
          </p:nvPr>
        </p:nvGraphicFramePr>
        <p:xfrm>
          <a:off x="1828801" y="1989138"/>
          <a:ext cx="4833938" cy="3192464"/>
        </p:xfrm>
        <a:graphic>
          <a:graphicData uri="http://schemas.openxmlformats.org/drawingml/2006/table">
            <a:tbl>
              <a:tblPr/>
              <a:tblGrid>
                <a:gridCol w="1336675"/>
                <a:gridCol w="1719263"/>
                <a:gridCol w="1778000"/>
              </a:tblGrid>
              <a:tr h="88741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Photon</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Energy</a:t>
                      </a:r>
                    </a:p>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eV</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Ar+ per photon</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r>
              <a:tr h="460375">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Be K</a:t>
                      </a:r>
                      <a:r>
                        <a:rPr kumimoji="0" lang="en-US" sz="2000" b="0" i="0" u="none" strike="noStrike" cap="none" normalizeH="0" baseline="0" smtClean="0">
                          <a:ln>
                            <a:noFill/>
                          </a:ln>
                          <a:solidFill>
                            <a:schemeClr val="bg1"/>
                          </a:solidFill>
                          <a:effectLst/>
                          <a:latin typeface="Symbol" pitchFamily="18" charset="2"/>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110</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6196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Mg K</a:t>
                      </a:r>
                      <a:r>
                        <a:rPr kumimoji="0" lang="en-US" sz="2000" b="0" i="0" u="none" strike="noStrike" cap="none" normalizeH="0" baseline="0" smtClean="0">
                          <a:ln>
                            <a:noFill/>
                          </a:ln>
                          <a:solidFill>
                            <a:schemeClr val="bg1"/>
                          </a:solidFill>
                          <a:effectLst/>
                          <a:latin typeface="Symbol" pitchFamily="18" charset="2"/>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1254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46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60375">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Fe K</a:t>
                      </a:r>
                      <a:r>
                        <a:rPr kumimoji="0" lang="en-US" sz="2000" b="0" i="0" u="none" strike="noStrike" cap="none" normalizeH="0" baseline="0" smtClean="0">
                          <a:ln>
                            <a:noFill/>
                          </a:ln>
                          <a:solidFill>
                            <a:schemeClr val="bg1"/>
                          </a:solidFill>
                          <a:effectLst/>
                          <a:latin typeface="Symbol" pitchFamily="18" charset="2"/>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6403</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237</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61963">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Ge K</a:t>
                      </a:r>
                      <a:r>
                        <a:rPr kumimoji="0" lang="en-US" sz="2000" b="0" i="0" u="none" strike="noStrike" cap="none" normalizeH="0" baseline="0" smtClean="0">
                          <a:ln>
                            <a:noFill/>
                          </a:ln>
                          <a:solidFill>
                            <a:schemeClr val="bg1"/>
                          </a:solidFill>
                          <a:effectLst/>
                          <a:latin typeface="Symbol" pitchFamily="18" charset="2"/>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9885</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366</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r h="460375">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Zr K</a:t>
                      </a:r>
                      <a:r>
                        <a:rPr kumimoji="0" lang="en-US" sz="2000" b="0" i="0" u="none" strike="noStrike" cap="none" normalizeH="0" baseline="0" smtClean="0">
                          <a:ln>
                            <a:noFill/>
                          </a:ln>
                          <a:solidFill>
                            <a:schemeClr val="bg1"/>
                          </a:solidFill>
                          <a:effectLst/>
                          <a:latin typeface="Symbol" pitchFamily="18" charset="2"/>
                        </a:rPr>
                        <a:t>a</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rgbClr val="B2B2B2"/>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15774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bg1"/>
                          </a:solidFill>
                          <a:effectLst/>
                          <a:latin typeface="Arial" pitchFamily="34" charset="0"/>
                        </a:rPr>
                        <a:t>584</a:t>
                      </a:r>
                    </a:p>
                  </a:txBody>
                  <a:tcPr horzOverflow="overflow">
                    <a:lnL w="12700" cap="flat" cmpd="sng" algn="ctr">
                      <a:solidFill>
                        <a:schemeClr val="bg1"/>
                      </a:solidFill>
                      <a:prstDash val="solid"/>
                      <a:round/>
                      <a:headEnd type="none" w="sm" len="sm"/>
                      <a:tailEnd type="none" w="sm" len="sm"/>
                    </a:lnL>
                    <a:lnR w="12700" cap="flat" cmpd="sng" algn="ctr">
                      <a:solidFill>
                        <a:schemeClr val="bg1"/>
                      </a:solidFill>
                      <a:prstDash val="solid"/>
                      <a:round/>
                      <a:headEnd type="none" w="sm" len="sm"/>
                      <a:tailEnd type="none" w="sm" len="sm"/>
                    </a:lnR>
                    <a:lnT w="12700" cap="flat" cmpd="sng" algn="ctr">
                      <a:solidFill>
                        <a:schemeClr val="bg1"/>
                      </a:solidFill>
                      <a:prstDash val="solid"/>
                      <a:round/>
                      <a:headEnd type="none" w="sm" len="sm"/>
                      <a:tailEnd type="none" w="sm" len="sm"/>
                    </a:lnT>
                    <a:lnB w="12700" cap="flat" cmpd="sng" algn="ctr">
                      <a:solidFill>
                        <a:schemeClr val="bg1"/>
                      </a:solidFill>
                      <a:prstDash val="solid"/>
                      <a:round/>
                      <a:headEnd type="none" w="sm" len="sm"/>
                      <a:tailEnd type="none" w="sm" len="sm"/>
                    </a:lnB>
                    <a:lnTlToBr>
                      <a:noFill/>
                    </a:lnTlToBr>
                    <a:lnBlToTr>
                      <a:noFill/>
                    </a:lnBlToTr>
                    <a:solidFill>
                      <a:schemeClr val="tx1"/>
                    </a:solidFill>
                  </a:tcPr>
                </a:tc>
              </a:tr>
            </a:tbl>
          </a:graphicData>
        </a:graphic>
      </p:graphicFrame>
      <p:sp>
        <p:nvSpPr>
          <p:cNvPr id="113699" name="Text Box 33"/>
          <p:cNvSpPr txBox="1">
            <a:spLocks noChangeArrowheads="1"/>
          </p:cNvSpPr>
          <p:nvPr/>
        </p:nvSpPr>
        <p:spPr bwMode="auto">
          <a:xfrm>
            <a:off x="685800" y="762000"/>
            <a:ext cx="7566716" cy="1215495"/>
          </a:xfrm>
          <a:prstGeom prst="rect">
            <a:avLst/>
          </a:prstGeom>
          <a:noFill/>
          <a:ln w="12700">
            <a:noFill/>
            <a:miter lim="800000"/>
            <a:headEnd type="none" w="sm" len="sm"/>
            <a:tailEnd type="none" w="sm" len="sm"/>
          </a:ln>
        </p:spPr>
        <p:txBody>
          <a:bodyPr wrap="none" lIns="91432" tIns="45716" rIns="91432" bIns="45716">
            <a:spAutoFit/>
          </a:bodyPr>
          <a:lstStyle/>
          <a:p>
            <a:r>
              <a:rPr lang="en-US">
                <a:solidFill>
                  <a:schemeClr val="bg1"/>
                </a:solidFill>
                <a:latin typeface="Times New Roman" pitchFamily="18" charset="0"/>
              </a:rPr>
              <a:t>Ar ionization energy 27 eV</a:t>
            </a:r>
            <a:br>
              <a:rPr lang="en-US">
                <a:solidFill>
                  <a:schemeClr val="bg1"/>
                </a:solidFill>
                <a:latin typeface="Times New Roman" pitchFamily="18" charset="0"/>
              </a:rPr>
            </a:br>
            <a:r>
              <a:rPr lang="en-US">
                <a:solidFill>
                  <a:schemeClr val="bg1"/>
                </a:solidFill>
                <a:latin typeface="Times New Roman" pitchFamily="18" charset="0"/>
              </a:rPr>
              <a:t>The number of ionizations is:  n = Photon energy / 27 eV</a:t>
            </a:r>
            <a:br>
              <a:rPr lang="en-US">
                <a:solidFill>
                  <a:schemeClr val="bg1"/>
                </a:solidFill>
                <a:latin typeface="Times New Roman" pitchFamily="18" charset="0"/>
              </a:rPr>
            </a:br>
            <a:r>
              <a:rPr lang="en-US">
                <a:solidFill>
                  <a:schemeClr val="bg1"/>
                </a:solidFill>
                <a:latin typeface="Times New Roman" pitchFamily="18" charset="0"/>
              </a:rPr>
              <a:t>Compare with Si EDS 3.8 eV detection process, factor of 7</a:t>
            </a:r>
          </a:p>
        </p:txBody>
      </p:sp>
      <p:sp>
        <p:nvSpPr>
          <p:cNvPr id="113700" name="Text Box 36"/>
          <p:cNvSpPr txBox="1">
            <a:spLocks noChangeArrowheads="1"/>
          </p:cNvSpPr>
          <p:nvPr/>
        </p:nvSpPr>
        <p:spPr bwMode="auto">
          <a:xfrm>
            <a:off x="457201" y="5426075"/>
            <a:ext cx="8393387" cy="841099"/>
          </a:xfrm>
          <a:prstGeom prst="rect">
            <a:avLst/>
          </a:prstGeom>
          <a:noFill/>
          <a:ln w="12700">
            <a:noFill/>
            <a:miter lim="800000"/>
            <a:headEnd type="none" w="sm" len="sm"/>
            <a:tailEnd type="none" w="sm" len="sm"/>
          </a:ln>
        </p:spPr>
        <p:txBody>
          <a:bodyPr wrap="none" lIns="91432" tIns="45716" rIns="91432" bIns="45716">
            <a:spAutoFit/>
          </a:bodyPr>
          <a:lstStyle/>
          <a:p>
            <a:r>
              <a:rPr lang="en-US">
                <a:solidFill>
                  <a:schemeClr val="bg1"/>
                </a:solidFill>
                <a:latin typeface="Times New Roman" pitchFamily="18" charset="0"/>
              </a:rPr>
              <a:t>These low signals are then amplified by the counter which</a:t>
            </a:r>
            <a:br>
              <a:rPr lang="en-US">
                <a:solidFill>
                  <a:schemeClr val="bg1"/>
                </a:solidFill>
                <a:latin typeface="Times New Roman" pitchFamily="18" charset="0"/>
              </a:rPr>
            </a:br>
            <a:r>
              <a:rPr lang="en-US">
                <a:solidFill>
                  <a:schemeClr val="bg1"/>
                </a:solidFill>
                <a:latin typeface="Times New Roman" pitchFamily="18" charset="0"/>
              </a:rPr>
              <a:t>is operated in the proportional mode, with 10</a:t>
            </a:r>
            <a:r>
              <a:rPr lang="en-US" baseline="30000">
                <a:solidFill>
                  <a:schemeClr val="bg1"/>
                </a:solidFill>
                <a:latin typeface="Times New Roman" pitchFamily="18" charset="0"/>
              </a:rPr>
              <a:t>2</a:t>
            </a:r>
            <a:r>
              <a:rPr lang="en-US">
                <a:solidFill>
                  <a:schemeClr val="bg1"/>
                </a:solidFill>
                <a:latin typeface="Times New Roman" pitchFamily="18" charset="0"/>
              </a:rPr>
              <a:t> – 10</a:t>
            </a:r>
            <a:r>
              <a:rPr lang="en-US" baseline="30000">
                <a:solidFill>
                  <a:schemeClr val="bg1"/>
                </a:solidFill>
                <a:latin typeface="Times New Roman" pitchFamily="18" charset="0"/>
              </a:rPr>
              <a:t>5</a:t>
            </a:r>
            <a:r>
              <a:rPr lang="en-US">
                <a:solidFill>
                  <a:schemeClr val="bg1"/>
                </a:solidFill>
                <a:latin typeface="Times New Roman" pitchFamily="18" charset="0"/>
              </a:rPr>
              <a:t> amplification</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Footer Placeholder 2"/>
          <p:cNvSpPr>
            <a:spLocks noGrp="1"/>
          </p:cNvSpPr>
          <p:nvPr>
            <p:ph type="ftr" sz="quarter" idx="10"/>
          </p:nvPr>
        </p:nvSpPr>
        <p:spPr/>
        <p:txBody>
          <a:bodyPr/>
          <a:lstStyle/>
          <a:p>
            <a:r>
              <a:rPr lang="en-US" smtClean="0"/>
              <a:t>Carpenter EPMA Overview 2013</a:t>
            </a:r>
            <a:endParaRPr lang="en-US"/>
          </a:p>
        </p:txBody>
      </p:sp>
      <p:sp>
        <p:nvSpPr>
          <p:cNvPr id="114691" name="Slide Number Placeholder 3"/>
          <p:cNvSpPr>
            <a:spLocks noGrp="1"/>
          </p:cNvSpPr>
          <p:nvPr>
            <p:ph type="sldNum" sz="quarter" idx="11"/>
          </p:nvPr>
        </p:nvSpPr>
        <p:spPr/>
        <p:txBody>
          <a:bodyPr/>
          <a:lstStyle/>
          <a:p>
            <a:fld id="{44751E05-A20C-404D-98B2-54BE3A86F1ED}" type="slidenum">
              <a:rPr lang="en-US"/>
              <a:pPr/>
              <a:t>93</a:t>
            </a:fld>
            <a:endParaRPr lang="en-US"/>
          </a:p>
        </p:txBody>
      </p:sp>
      <p:sp>
        <p:nvSpPr>
          <p:cNvPr id="114692" name="Rectangle 2"/>
          <p:cNvSpPr>
            <a:spLocks noGrp="1" noChangeArrowheads="1"/>
          </p:cNvSpPr>
          <p:nvPr>
            <p:ph type="title"/>
          </p:nvPr>
        </p:nvSpPr>
        <p:spPr/>
        <p:txBody>
          <a:bodyPr/>
          <a:lstStyle/>
          <a:p>
            <a:r>
              <a:rPr lang="en-US" smtClean="0"/>
              <a:t>Pulse-height Analysis: WDS</a:t>
            </a:r>
          </a:p>
        </p:txBody>
      </p:sp>
      <p:pic>
        <p:nvPicPr>
          <p:cNvPr id="114693" name="Picture 4"/>
          <p:cNvPicPr>
            <a:picLocks noChangeAspect="1" noChangeArrowheads="1"/>
          </p:cNvPicPr>
          <p:nvPr/>
        </p:nvPicPr>
        <p:blipFill>
          <a:blip r:embed="rId2" cstate="print"/>
          <a:srcRect/>
          <a:stretch>
            <a:fillRect/>
          </a:stretch>
        </p:blipFill>
        <p:spPr bwMode="auto">
          <a:xfrm>
            <a:off x="609601" y="914400"/>
            <a:ext cx="4038600" cy="2743200"/>
          </a:xfrm>
          <a:prstGeom prst="rect">
            <a:avLst/>
          </a:prstGeom>
          <a:noFill/>
          <a:ln w="12700">
            <a:noFill/>
            <a:miter lim="800000"/>
            <a:headEnd type="none" w="sm" len="sm"/>
            <a:tailEnd type="none" w="sm" len="sm"/>
          </a:ln>
        </p:spPr>
      </p:pic>
      <p:sp>
        <p:nvSpPr>
          <p:cNvPr id="114694" name="Text Box 6"/>
          <p:cNvSpPr txBox="1">
            <a:spLocks noChangeArrowheads="1"/>
          </p:cNvSpPr>
          <p:nvPr/>
        </p:nvSpPr>
        <p:spPr bwMode="auto">
          <a:xfrm>
            <a:off x="609600" y="4343400"/>
            <a:ext cx="4114800" cy="1371600"/>
          </a:xfrm>
          <a:prstGeom prst="rect">
            <a:avLst/>
          </a:prstGeom>
          <a:noFill/>
          <a:ln w="12700">
            <a:noFill/>
            <a:miter lim="800000"/>
            <a:headEnd type="none" w="sm" len="sm"/>
            <a:tailEnd type="none" w="sm" len="sm"/>
          </a:ln>
        </p:spPr>
        <p:txBody>
          <a:bodyPr lIns="91432" tIns="45716" rIns="91432" bIns="45716">
            <a:spAutoFit/>
          </a:bodyPr>
          <a:lstStyle/>
          <a:p>
            <a:pPr>
              <a:spcBef>
                <a:spcPct val="50000"/>
              </a:spcBef>
            </a:pPr>
            <a:r>
              <a:rPr lang="en-US" sz="1200" dirty="0">
                <a:solidFill>
                  <a:schemeClr val="bg1"/>
                </a:solidFill>
                <a:latin typeface="Times New Roman" pitchFamily="18" charset="0"/>
              </a:rPr>
              <a:t>Detector bias scan for Si Ka using 3.9 volt baseline and 0.2 volt window. The bias scan is used to set the detector bias necessary to achieve a 4 volt pulse on an SCA scan (from 0-10 Volts). Bias scans are typically performed in the 1500-1800 Volt range, which is the plateau region of the x-ray detector. This is for uniform application of detector gain and consistent detector deadtime behavior.</a:t>
            </a:r>
          </a:p>
        </p:txBody>
      </p:sp>
      <p:pic>
        <p:nvPicPr>
          <p:cNvPr id="114695" name="Picture 7"/>
          <p:cNvPicPr>
            <a:picLocks noChangeAspect="1" noChangeArrowheads="1"/>
          </p:cNvPicPr>
          <p:nvPr/>
        </p:nvPicPr>
        <p:blipFill>
          <a:blip r:embed="rId3" cstate="print"/>
          <a:srcRect/>
          <a:stretch>
            <a:fillRect/>
          </a:stretch>
        </p:blipFill>
        <p:spPr bwMode="auto">
          <a:xfrm>
            <a:off x="4724400" y="914400"/>
            <a:ext cx="4038600" cy="2743200"/>
          </a:xfrm>
          <a:prstGeom prst="rect">
            <a:avLst/>
          </a:prstGeom>
          <a:noFill/>
          <a:ln w="12700">
            <a:noFill/>
            <a:miter lim="800000"/>
            <a:headEnd type="none" w="sm" len="sm"/>
            <a:tailEnd type="none" w="sm" len="sm"/>
          </a:ln>
        </p:spPr>
      </p:pic>
      <p:sp>
        <p:nvSpPr>
          <p:cNvPr id="114696" name="Text Box 8"/>
          <p:cNvSpPr txBox="1">
            <a:spLocks noChangeArrowheads="1"/>
          </p:cNvSpPr>
          <p:nvPr/>
        </p:nvSpPr>
        <p:spPr bwMode="auto">
          <a:xfrm>
            <a:off x="4876800" y="3657601"/>
            <a:ext cx="3657600" cy="3046980"/>
          </a:xfrm>
          <a:prstGeom prst="rect">
            <a:avLst/>
          </a:prstGeom>
          <a:noFill/>
          <a:ln w="12700">
            <a:noFill/>
            <a:miter lim="800000"/>
            <a:headEnd type="none" w="sm" len="sm"/>
            <a:tailEnd type="none" w="sm" len="sm"/>
          </a:ln>
        </p:spPr>
        <p:txBody>
          <a:bodyPr lIns="91432" tIns="45716" rIns="91432" bIns="45716">
            <a:spAutoFit/>
          </a:bodyPr>
          <a:lstStyle/>
          <a:p>
            <a:pPr>
              <a:spcBef>
                <a:spcPct val="50000"/>
              </a:spcBef>
            </a:pPr>
            <a:r>
              <a:rPr lang="en-US" sz="1200" dirty="0">
                <a:solidFill>
                  <a:schemeClr val="bg1"/>
                </a:solidFill>
                <a:latin typeface="Times New Roman" pitchFamily="18" charset="0"/>
              </a:rPr>
              <a:t>SCA (single channel analyzer) scan over detector voltages produced by entry of Si Ka photons into the gas-flow counter when the WDS is set to the Si Ka peak position. The detector bias is set to the value determined in the bias scan, which ensures that the SCA pulse is at the nominal value (here 4 Volts). An SCA scan is typically performed over the range 0-10 Volts. This uniform application of detector gain enables the use of uniform baseline and window values, and also minimizes the effect of gain variations on deadtime. Note the baseline noise below 0.25 Volts.  At high count rates the pulse will shift to lower values and will eventually merge into the baseline due to inability of the counting electronics to resolve the pulse energy. For this reason it is important to monitor the bias and SCA voltage values used for an element.</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Footer Placeholder 2"/>
          <p:cNvSpPr>
            <a:spLocks noGrp="1"/>
          </p:cNvSpPr>
          <p:nvPr>
            <p:ph type="ftr" sz="quarter" idx="10"/>
          </p:nvPr>
        </p:nvSpPr>
        <p:spPr/>
        <p:txBody>
          <a:bodyPr/>
          <a:lstStyle/>
          <a:p>
            <a:r>
              <a:rPr lang="en-US" smtClean="0"/>
              <a:t>Carpenter EPMA Overview 2013</a:t>
            </a:r>
            <a:endParaRPr lang="en-US"/>
          </a:p>
        </p:txBody>
      </p:sp>
      <p:sp>
        <p:nvSpPr>
          <p:cNvPr id="115715" name="Slide Number Placeholder 3"/>
          <p:cNvSpPr>
            <a:spLocks noGrp="1"/>
          </p:cNvSpPr>
          <p:nvPr>
            <p:ph type="sldNum" sz="quarter" idx="11"/>
          </p:nvPr>
        </p:nvSpPr>
        <p:spPr/>
        <p:txBody>
          <a:bodyPr/>
          <a:lstStyle/>
          <a:p>
            <a:fld id="{9D769BDF-5B48-4637-ADB6-8B6AF4BB4E4D}" type="slidenum">
              <a:rPr lang="en-US"/>
              <a:pPr/>
              <a:t>94</a:t>
            </a:fld>
            <a:endParaRPr lang="en-US"/>
          </a:p>
        </p:txBody>
      </p:sp>
      <p:sp>
        <p:nvSpPr>
          <p:cNvPr id="115716" name="Rectangle 4"/>
          <p:cNvSpPr>
            <a:spLocks noGrp="1" noChangeArrowheads="1"/>
          </p:cNvSpPr>
          <p:nvPr>
            <p:ph type="title"/>
          </p:nvPr>
        </p:nvSpPr>
        <p:spPr/>
        <p:txBody>
          <a:bodyPr/>
          <a:lstStyle/>
          <a:p>
            <a:r>
              <a:rPr lang="en-US" sz="2800" dirty="0" smtClean="0"/>
              <a:t>Deadtime: Time During Which System Cannot Process Additional Pulses</a:t>
            </a:r>
          </a:p>
        </p:txBody>
      </p:sp>
      <p:pic>
        <p:nvPicPr>
          <p:cNvPr id="115717" name="Picture 5"/>
          <p:cNvPicPr>
            <a:picLocks noChangeAspect="1" noChangeArrowheads="1"/>
          </p:cNvPicPr>
          <p:nvPr/>
        </p:nvPicPr>
        <p:blipFill>
          <a:blip r:embed="rId2" cstate="print"/>
          <a:srcRect/>
          <a:stretch>
            <a:fillRect/>
          </a:stretch>
        </p:blipFill>
        <p:spPr bwMode="auto">
          <a:xfrm>
            <a:off x="296865" y="1009650"/>
            <a:ext cx="4351337" cy="2952750"/>
          </a:xfrm>
          <a:prstGeom prst="rect">
            <a:avLst/>
          </a:prstGeom>
          <a:noFill/>
          <a:ln w="12700">
            <a:noFill/>
            <a:miter lim="800000"/>
            <a:headEnd type="none" w="sm" len="sm"/>
            <a:tailEnd type="none" w="sm" len="sm"/>
          </a:ln>
        </p:spPr>
      </p:pic>
      <p:pic>
        <p:nvPicPr>
          <p:cNvPr id="115718" name="Picture 6"/>
          <p:cNvPicPr>
            <a:picLocks noChangeAspect="1" noChangeArrowheads="1"/>
          </p:cNvPicPr>
          <p:nvPr/>
        </p:nvPicPr>
        <p:blipFill>
          <a:blip r:embed="rId3" cstate="print"/>
          <a:srcRect/>
          <a:stretch>
            <a:fillRect/>
          </a:stretch>
        </p:blipFill>
        <p:spPr bwMode="auto">
          <a:xfrm>
            <a:off x="4572000" y="1000125"/>
            <a:ext cx="4351338" cy="2952750"/>
          </a:xfrm>
          <a:prstGeom prst="rect">
            <a:avLst/>
          </a:prstGeom>
          <a:noFill/>
          <a:ln w="12700">
            <a:noFill/>
            <a:miter lim="800000"/>
            <a:headEnd type="none" w="sm" len="sm"/>
            <a:tailEnd type="none" w="sm" len="sm"/>
          </a:ln>
        </p:spPr>
      </p:pic>
      <p:sp>
        <p:nvSpPr>
          <p:cNvPr id="115719" name="Text Box 7"/>
          <p:cNvSpPr txBox="1">
            <a:spLocks noChangeArrowheads="1"/>
          </p:cNvSpPr>
          <p:nvPr/>
        </p:nvSpPr>
        <p:spPr bwMode="auto">
          <a:xfrm>
            <a:off x="381000" y="4191001"/>
            <a:ext cx="8458200" cy="1923595"/>
          </a:xfrm>
          <a:prstGeom prst="rect">
            <a:avLst/>
          </a:prstGeom>
          <a:noFill/>
          <a:ln w="12700">
            <a:noFill/>
            <a:miter lim="800000"/>
            <a:headEnd type="none" w="sm" len="sm"/>
            <a:tailEnd type="none" w="sm" len="sm"/>
          </a:ln>
        </p:spPr>
        <p:txBody>
          <a:bodyPr lIns="91432" tIns="45716" rIns="91432" bIns="45716">
            <a:spAutoFit/>
          </a:bodyPr>
          <a:lstStyle/>
          <a:p>
            <a:pPr>
              <a:spcBef>
                <a:spcPct val="50000"/>
              </a:spcBef>
            </a:pPr>
            <a:r>
              <a:rPr lang="en-US" sz="1400" dirty="0">
                <a:solidFill>
                  <a:schemeClr val="bg1"/>
                </a:solidFill>
                <a:latin typeface="Times New Roman" pitchFamily="18" charset="0"/>
              </a:rPr>
              <a:t>Left: </a:t>
            </a:r>
            <a:r>
              <a:rPr lang="en-US" sz="1400" dirty="0" err="1">
                <a:solidFill>
                  <a:schemeClr val="bg1"/>
                </a:solidFill>
                <a:latin typeface="Times New Roman" pitchFamily="18" charset="0"/>
              </a:rPr>
              <a:t>Nonextending</a:t>
            </a:r>
            <a:r>
              <a:rPr lang="en-US" sz="1400" dirty="0">
                <a:solidFill>
                  <a:schemeClr val="bg1"/>
                </a:solidFill>
                <a:latin typeface="Times New Roman" pitchFamily="18" charset="0"/>
              </a:rPr>
              <a:t> and Extending deadtime relations expressed for normalized count rates. For extending deadtime, each additional pulse extends the deadtime and ultimately causes </a:t>
            </a:r>
            <a:r>
              <a:rPr lang="en-US" sz="1400" dirty="0" err="1">
                <a:solidFill>
                  <a:schemeClr val="bg1"/>
                </a:solidFill>
                <a:latin typeface="Times New Roman" pitchFamily="18" charset="0"/>
              </a:rPr>
              <a:t>paralyzable</a:t>
            </a:r>
            <a:r>
              <a:rPr lang="en-US" sz="1400" dirty="0">
                <a:solidFill>
                  <a:schemeClr val="bg1"/>
                </a:solidFill>
                <a:latin typeface="Times New Roman" pitchFamily="18" charset="0"/>
              </a:rPr>
              <a:t> behavior similar to EDS counting systems. Non-extending deadtime exhibits a continual decrease in efficiency without </a:t>
            </a:r>
            <a:r>
              <a:rPr lang="en-US" sz="1400" dirty="0" err="1">
                <a:solidFill>
                  <a:schemeClr val="bg1"/>
                </a:solidFill>
                <a:latin typeface="Times New Roman" pitchFamily="18" charset="0"/>
              </a:rPr>
              <a:t>paralyzable</a:t>
            </a:r>
            <a:r>
              <a:rPr lang="en-US" sz="1400" dirty="0">
                <a:solidFill>
                  <a:schemeClr val="bg1"/>
                </a:solidFill>
                <a:latin typeface="Times New Roman" pitchFamily="18" charset="0"/>
              </a:rPr>
              <a:t> behavior.</a:t>
            </a:r>
          </a:p>
          <a:p>
            <a:pPr>
              <a:spcBef>
                <a:spcPct val="50000"/>
              </a:spcBef>
            </a:pPr>
            <a:r>
              <a:rPr lang="en-US" sz="1400" dirty="0">
                <a:solidFill>
                  <a:schemeClr val="bg1"/>
                </a:solidFill>
                <a:latin typeface="Times New Roman" pitchFamily="18" charset="0"/>
              </a:rPr>
              <a:t>Right: Calculated deadtime losses plotted as percent correction. Note that at 10K cps, there is a loss of 1% for each increment in deadtime constant. This means there is a 1% correction for 1 </a:t>
            </a:r>
            <a:r>
              <a:rPr lang="en-US" sz="1400" dirty="0" err="1">
                <a:solidFill>
                  <a:schemeClr val="bg1"/>
                </a:solidFill>
                <a:latin typeface="Symbol" pitchFamily="18" charset="2"/>
              </a:rPr>
              <a:t>m</a:t>
            </a:r>
            <a:r>
              <a:rPr lang="en-US" sz="1400" dirty="0" err="1">
                <a:solidFill>
                  <a:schemeClr val="bg1"/>
                </a:solidFill>
                <a:latin typeface="Times New Roman" pitchFamily="18" charset="0"/>
              </a:rPr>
              <a:t>sec</a:t>
            </a:r>
            <a:r>
              <a:rPr lang="en-US" sz="1400" dirty="0">
                <a:solidFill>
                  <a:schemeClr val="bg1"/>
                </a:solidFill>
                <a:latin typeface="Times New Roman" pitchFamily="18" charset="0"/>
              </a:rPr>
              <a:t> constant at 10K cps (bottom line), and a 5% correction for a 5 </a:t>
            </a:r>
            <a:r>
              <a:rPr lang="en-US" sz="1400" dirty="0" err="1">
                <a:solidFill>
                  <a:schemeClr val="bg1"/>
                </a:solidFill>
                <a:latin typeface="Symbol" pitchFamily="18" charset="2"/>
              </a:rPr>
              <a:t>m</a:t>
            </a:r>
            <a:r>
              <a:rPr lang="en-US" sz="1400" dirty="0" err="1">
                <a:solidFill>
                  <a:schemeClr val="bg1"/>
                </a:solidFill>
                <a:latin typeface="Times New Roman" pitchFamily="18" charset="0"/>
              </a:rPr>
              <a:t>sec</a:t>
            </a:r>
            <a:r>
              <a:rPr lang="en-US" sz="1400" dirty="0">
                <a:solidFill>
                  <a:schemeClr val="bg1"/>
                </a:solidFill>
                <a:latin typeface="Times New Roman" pitchFamily="18" charset="0"/>
              </a:rPr>
              <a:t> constant at the same count rate (next to top line). That is a systematic error that affects standard and sample to the extent of the count rates, and must be considered as the minimum error prior to evaluation of counting statistics and sample heterogeneity. </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Footer Placeholder 2"/>
          <p:cNvSpPr>
            <a:spLocks noGrp="1"/>
          </p:cNvSpPr>
          <p:nvPr>
            <p:ph type="ftr" sz="quarter" idx="10"/>
          </p:nvPr>
        </p:nvSpPr>
        <p:spPr/>
        <p:txBody>
          <a:bodyPr/>
          <a:lstStyle/>
          <a:p>
            <a:r>
              <a:rPr lang="en-US" smtClean="0"/>
              <a:t>Carpenter EPMA Overview 2013</a:t>
            </a:r>
            <a:endParaRPr lang="en-US"/>
          </a:p>
        </p:txBody>
      </p:sp>
      <p:sp>
        <p:nvSpPr>
          <p:cNvPr id="116739" name="Slide Number Placeholder 3"/>
          <p:cNvSpPr>
            <a:spLocks noGrp="1"/>
          </p:cNvSpPr>
          <p:nvPr>
            <p:ph type="sldNum" sz="quarter" idx="11"/>
          </p:nvPr>
        </p:nvSpPr>
        <p:spPr/>
        <p:txBody>
          <a:bodyPr/>
          <a:lstStyle/>
          <a:p>
            <a:fld id="{7DA5DEAD-F762-46A6-B4E8-F3134E1D2F70}" type="slidenum">
              <a:rPr lang="en-US"/>
              <a:pPr/>
              <a:t>95</a:t>
            </a:fld>
            <a:endParaRPr lang="en-US"/>
          </a:p>
        </p:txBody>
      </p:sp>
      <p:pic>
        <p:nvPicPr>
          <p:cNvPr id="116740" name="Picture 10"/>
          <p:cNvPicPr>
            <a:picLocks noChangeAspect="1" noChangeArrowheads="1"/>
          </p:cNvPicPr>
          <p:nvPr/>
        </p:nvPicPr>
        <p:blipFill>
          <a:blip r:embed="rId2" cstate="print"/>
          <a:srcRect/>
          <a:stretch>
            <a:fillRect/>
          </a:stretch>
        </p:blipFill>
        <p:spPr bwMode="auto">
          <a:xfrm>
            <a:off x="101601" y="609601"/>
            <a:ext cx="4699000" cy="3198813"/>
          </a:xfrm>
          <a:prstGeom prst="rect">
            <a:avLst/>
          </a:prstGeom>
          <a:solidFill>
            <a:schemeClr val="tx1"/>
          </a:solidFill>
          <a:ln w="12700">
            <a:noFill/>
            <a:miter lim="800000"/>
            <a:headEnd type="none" w="sm" len="sm"/>
            <a:tailEnd type="none" w="sm" len="sm"/>
          </a:ln>
        </p:spPr>
      </p:pic>
      <p:sp>
        <p:nvSpPr>
          <p:cNvPr id="116741" name="Rectangle 4"/>
          <p:cNvSpPr>
            <a:spLocks noGrp="1" noChangeArrowheads="1"/>
          </p:cNvSpPr>
          <p:nvPr>
            <p:ph type="title"/>
          </p:nvPr>
        </p:nvSpPr>
        <p:spPr/>
        <p:txBody>
          <a:bodyPr/>
          <a:lstStyle/>
          <a:p>
            <a:r>
              <a:rPr lang="en-US" smtClean="0"/>
              <a:t>Measurement of WDS Deadtime Constant</a:t>
            </a:r>
          </a:p>
        </p:txBody>
      </p:sp>
      <p:pic>
        <p:nvPicPr>
          <p:cNvPr id="116742" name="Picture 6"/>
          <p:cNvPicPr>
            <a:picLocks noChangeAspect="1" noChangeArrowheads="1"/>
          </p:cNvPicPr>
          <p:nvPr/>
        </p:nvPicPr>
        <p:blipFill>
          <a:blip r:embed="rId3" cstate="print"/>
          <a:srcRect/>
          <a:stretch>
            <a:fillRect/>
          </a:stretch>
        </p:blipFill>
        <p:spPr bwMode="auto">
          <a:xfrm>
            <a:off x="1135064" y="3505200"/>
            <a:ext cx="6408737" cy="2857500"/>
          </a:xfrm>
          <a:prstGeom prst="rect">
            <a:avLst/>
          </a:prstGeom>
          <a:noFill/>
          <a:ln w="12700">
            <a:noFill/>
            <a:miter lim="800000"/>
            <a:headEnd type="none" w="sm" len="sm"/>
            <a:tailEnd type="none" w="sm" len="sm"/>
          </a:ln>
        </p:spPr>
      </p:pic>
      <p:pic>
        <p:nvPicPr>
          <p:cNvPr id="116743" name="Picture 7"/>
          <p:cNvPicPr>
            <a:picLocks noChangeAspect="1" noChangeArrowheads="1"/>
          </p:cNvPicPr>
          <p:nvPr/>
        </p:nvPicPr>
        <p:blipFill>
          <a:blip r:embed="rId4" cstate="print"/>
          <a:srcRect/>
          <a:stretch>
            <a:fillRect/>
          </a:stretch>
        </p:blipFill>
        <p:spPr bwMode="auto">
          <a:xfrm>
            <a:off x="4572000" y="685801"/>
            <a:ext cx="1295400" cy="587375"/>
          </a:xfrm>
          <a:prstGeom prst="rect">
            <a:avLst/>
          </a:prstGeom>
          <a:noFill/>
          <a:ln w="12700">
            <a:noFill/>
            <a:miter lim="800000"/>
            <a:headEnd type="none" w="sm" len="sm"/>
            <a:tailEnd type="none" w="sm" len="sm"/>
          </a:ln>
        </p:spPr>
      </p:pic>
      <p:pic>
        <p:nvPicPr>
          <p:cNvPr id="116744" name="Picture 8"/>
          <p:cNvPicPr>
            <a:picLocks noChangeAspect="1" noChangeArrowheads="1"/>
          </p:cNvPicPr>
          <p:nvPr/>
        </p:nvPicPr>
        <p:blipFill>
          <a:blip r:embed="rId5" cstate="print"/>
          <a:srcRect/>
          <a:stretch>
            <a:fillRect/>
          </a:stretch>
        </p:blipFill>
        <p:spPr bwMode="auto">
          <a:xfrm>
            <a:off x="4572000" y="1447800"/>
            <a:ext cx="1447800" cy="539750"/>
          </a:xfrm>
          <a:prstGeom prst="rect">
            <a:avLst/>
          </a:prstGeom>
          <a:noFill/>
          <a:ln w="12700">
            <a:noFill/>
            <a:miter lim="800000"/>
            <a:headEnd type="none" w="sm" len="sm"/>
            <a:tailEnd type="none" w="sm" len="sm"/>
          </a:ln>
        </p:spPr>
      </p:pic>
      <p:pic>
        <p:nvPicPr>
          <p:cNvPr id="116745" name="Picture 9"/>
          <p:cNvPicPr>
            <a:picLocks noChangeAspect="1" noChangeArrowheads="1"/>
          </p:cNvPicPr>
          <p:nvPr/>
        </p:nvPicPr>
        <p:blipFill>
          <a:blip r:embed="rId6" cstate="print"/>
          <a:srcRect/>
          <a:stretch>
            <a:fillRect/>
          </a:stretch>
        </p:blipFill>
        <p:spPr bwMode="auto">
          <a:xfrm>
            <a:off x="762001" y="2057401"/>
            <a:ext cx="1760538" cy="517525"/>
          </a:xfrm>
          <a:prstGeom prst="rect">
            <a:avLst/>
          </a:prstGeom>
          <a:solidFill>
            <a:schemeClr val="tx1"/>
          </a:solidFill>
          <a:ln w="12700">
            <a:solidFill>
              <a:schemeClr val="accent2"/>
            </a:solidFill>
            <a:miter lim="800000"/>
            <a:headEnd type="none" w="sm" len="sm"/>
            <a:tailEnd type="none" w="sm" len="sm"/>
          </a:ln>
        </p:spPr>
      </p:pic>
      <p:sp>
        <p:nvSpPr>
          <p:cNvPr id="116746" name="Text Box 11"/>
          <p:cNvSpPr txBox="1">
            <a:spLocks noChangeArrowheads="1"/>
          </p:cNvSpPr>
          <p:nvPr/>
        </p:nvSpPr>
        <p:spPr bwMode="auto">
          <a:xfrm>
            <a:off x="4572000" y="2346327"/>
            <a:ext cx="4343400" cy="1077210"/>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sz="1600" dirty="0">
                <a:solidFill>
                  <a:schemeClr val="bg1"/>
                </a:solidFill>
                <a:latin typeface="Times New Roman" pitchFamily="18" charset="0"/>
              </a:rPr>
              <a:t>True count rate N (unknown), measured rate N</a:t>
            </a:r>
            <a:r>
              <a:rPr lang="en-US" sz="1600" baseline="-25000" dirty="0">
                <a:solidFill>
                  <a:schemeClr val="bg1"/>
                </a:solidFill>
                <a:latin typeface="Times New Roman" pitchFamily="18" charset="0"/>
              </a:rPr>
              <a:t>m</a:t>
            </a:r>
            <a:r>
              <a:rPr lang="en-US" sz="1600" dirty="0">
                <a:solidFill>
                  <a:schemeClr val="bg1"/>
                </a:solidFill>
                <a:latin typeface="Times New Roman" pitchFamily="18" charset="0"/>
              </a:rPr>
              <a:t/>
            </a:r>
            <a:br>
              <a:rPr lang="en-US" sz="1600" dirty="0">
                <a:solidFill>
                  <a:schemeClr val="bg1"/>
                </a:solidFill>
                <a:latin typeface="Times New Roman" pitchFamily="18" charset="0"/>
              </a:rPr>
            </a:br>
            <a:r>
              <a:rPr lang="en-US" sz="1600" dirty="0">
                <a:solidFill>
                  <a:schemeClr val="bg1"/>
                </a:solidFill>
                <a:latin typeface="Times New Roman" pitchFamily="18" charset="0"/>
              </a:rPr>
              <a:t>Assume count rate proportional to probe current </a:t>
            </a:r>
            <a:r>
              <a:rPr lang="en-US" sz="1600" dirty="0" err="1">
                <a:solidFill>
                  <a:schemeClr val="bg1"/>
                </a:solidFill>
                <a:latin typeface="Times New Roman" pitchFamily="18" charset="0"/>
              </a:rPr>
              <a:t>i</a:t>
            </a:r>
            <a:r>
              <a:rPr lang="en-US" sz="1600" dirty="0">
                <a:solidFill>
                  <a:schemeClr val="bg1"/>
                </a:solidFill>
                <a:latin typeface="Times New Roman" pitchFamily="18" charset="0"/>
              </a:rPr>
              <a:t/>
            </a:r>
            <a:br>
              <a:rPr lang="en-US" sz="1600" dirty="0">
                <a:solidFill>
                  <a:schemeClr val="bg1"/>
                </a:solidFill>
                <a:latin typeface="Times New Roman" pitchFamily="18" charset="0"/>
              </a:rPr>
            </a:br>
            <a:r>
              <a:rPr lang="en-US" sz="1600" dirty="0">
                <a:solidFill>
                  <a:schemeClr val="bg1"/>
                </a:solidFill>
                <a:latin typeface="Times New Roman" pitchFamily="18" charset="0"/>
              </a:rPr>
              <a:t>Plot of cps vs. cps/</a:t>
            </a:r>
            <a:r>
              <a:rPr lang="en-US" sz="1600" dirty="0" err="1">
                <a:solidFill>
                  <a:schemeClr val="bg1"/>
                </a:solidFill>
                <a:latin typeface="Times New Roman" pitchFamily="18" charset="0"/>
              </a:rPr>
              <a:t>nA</a:t>
            </a:r>
            <a:r>
              <a:rPr lang="en-US" sz="1600" dirty="0">
                <a:solidFill>
                  <a:schemeClr val="bg1"/>
                </a:solidFill>
                <a:latin typeface="Times New Roman" pitchFamily="18" charset="0"/>
              </a:rPr>
              <a:t> used to calculate </a:t>
            </a:r>
            <a:r>
              <a:rPr lang="en-US" sz="1600" dirty="0">
                <a:solidFill>
                  <a:schemeClr val="bg1"/>
                </a:solidFill>
                <a:latin typeface="Symbol" pitchFamily="18" charset="2"/>
              </a:rPr>
              <a:t>t</a:t>
            </a:r>
            <a:r>
              <a:rPr lang="en-US" sz="1600" dirty="0">
                <a:solidFill>
                  <a:schemeClr val="bg1"/>
                </a:solidFill>
                <a:latin typeface="Times New Roman" pitchFamily="18" charset="0"/>
              </a:rPr>
              <a:t/>
            </a:r>
            <a:br>
              <a:rPr lang="en-US" sz="1600" dirty="0">
                <a:solidFill>
                  <a:schemeClr val="bg1"/>
                </a:solidFill>
                <a:latin typeface="Times New Roman" pitchFamily="18" charset="0"/>
              </a:rPr>
            </a:br>
            <a:r>
              <a:rPr lang="en-US" sz="1600" dirty="0">
                <a:solidFill>
                  <a:schemeClr val="bg1"/>
                </a:solidFill>
                <a:latin typeface="Times New Roman" pitchFamily="18" charset="0"/>
              </a:rPr>
              <a:t>Excel sheet used for discrete vs. LSQ fit for </a:t>
            </a:r>
            <a:r>
              <a:rPr lang="en-US" sz="1600" dirty="0">
                <a:solidFill>
                  <a:schemeClr val="bg1"/>
                </a:solidFill>
                <a:latin typeface="Symbol" pitchFamily="18" charset="2"/>
              </a:rPr>
              <a:t>t</a:t>
            </a:r>
          </a:p>
        </p:txBody>
      </p:sp>
      <p:sp>
        <p:nvSpPr>
          <p:cNvPr id="116747" name="Text Box 12"/>
          <p:cNvSpPr txBox="1">
            <a:spLocks noChangeArrowheads="1"/>
          </p:cNvSpPr>
          <p:nvPr/>
        </p:nvSpPr>
        <p:spPr bwMode="auto">
          <a:xfrm>
            <a:off x="6172200" y="1447801"/>
            <a:ext cx="2438400" cy="596928"/>
          </a:xfrm>
          <a:prstGeom prst="rect">
            <a:avLst/>
          </a:prstGeom>
          <a:noFill/>
          <a:ln w="12700">
            <a:noFill/>
            <a:miter lim="800000"/>
            <a:headEnd type="none" w="sm" len="sm"/>
            <a:tailEnd type="none" w="sm" len="sm"/>
          </a:ln>
        </p:spPr>
        <p:txBody>
          <a:bodyPr lIns="91432" tIns="45716" rIns="91432" bIns="45716">
            <a:spAutoFit/>
          </a:bodyPr>
          <a:lstStyle/>
          <a:p>
            <a:pPr>
              <a:spcBef>
                <a:spcPct val="50000"/>
              </a:spcBef>
            </a:pPr>
            <a:r>
              <a:rPr lang="en-US" sz="1600" dirty="0">
                <a:solidFill>
                  <a:schemeClr val="bg1"/>
                </a:solidFill>
                <a:latin typeface="Times New Roman" pitchFamily="18" charset="0"/>
              </a:rPr>
              <a:t>Form y = </a:t>
            </a:r>
            <a:r>
              <a:rPr lang="en-US" sz="1600" dirty="0" err="1">
                <a:solidFill>
                  <a:schemeClr val="bg1"/>
                </a:solidFill>
                <a:latin typeface="Times New Roman" pitchFamily="18" charset="0"/>
              </a:rPr>
              <a:t>mx</a:t>
            </a:r>
            <a:r>
              <a:rPr lang="en-US" sz="1600" dirty="0">
                <a:solidFill>
                  <a:schemeClr val="bg1"/>
                </a:solidFill>
                <a:latin typeface="Times New Roman" pitchFamily="18" charset="0"/>
              </a:rPr>
              <a:t> + b:</a:t>
            </a:r>
            <a:br>
              <a:rPr lang="en-US" sz="1600" dirty="0">
                <a:solidFill>
                  <a:schemeClr val="bg1"/>
                </a:solidFill>
                <a:latin typeface="Times New Roman" pitchFamily="18" charset="0"/>
              </a:rPr>
            </a:br>
            <a:r>
              <a:rPr lang="en-US" sz="1600" dirty="0">
                <a:solidFill>
                  <a:schemeClr val="bg1"/>
                </a:solidFill>
                <a:latin typeface="Times New Roman" pitchFamily="18" charset="0"/>
              </a:rPr>
              <a:t>y = N</a:t>
            </a:r>
            <a:r>
              <a:rPr lang="en-US" sz="1600" baseline="-25000" dirty="0">
                <a:solidFill>
                  <a:schemeClr val="bg1"/>
                </a:solidFill>
                <a:latin typeface="Times New Roman" pitchFamily="18" charset="0"/>
              </a:rPr>
              <a:t>m</a:t>
            </a:r>
            <a:r>
              <a:rPr lang="en-US" sz="1600" dirty="0">
                <a:solidFill>
                  <a:schemeClr val="bg1"/>
                </a:solidFill>
                <a:latin typeface="Times New Roman" pitchFamily="18" charset="0"/>
              </a:rPr>
              <a:t>/</a:t>
            </a:r>
            <a:r>
              <a:rPr lang="en-US" sz="1600" dirty="0" err="1">
                <a:solidFill>
                  <a:schemeClr val="bg1"/>
                </a:solidFill>
                <a:latin typeface="Times New Roman" pitchFamily="18" charset="0"/>
              </a:rPr>
              <a:t>i</a:t>
            </a:r>
            <a:r>
              <a:rPr lang="en-US" sz="1600" dirty="0">
                <a:solidFill>
                  <a:schemeClr val="bg1"/>
                </a:solidFill>
                <a:latin typeface="Times New Roman" pitchFamily="18" charset="0"/>
              </a:rPr>
              <a:t>, x = N</a:t>
            </a:r>
            <a:r>
              <a:rPr lang="en-US" sz="1600" baseline="-25000" dirty="0">
                <a:solidFill>
                  <a:schemeClr val="bg1"/>
                </a:solidFill>
                <a:latin typeface="Times New Roman" pitchFamily="18" charset="0"/>
              </a:rPr>
              <a:t>m</a:t>
            </a:r>
            <a:r>
              <a:rPr lang="en-US" sz="1600" dirty="0">
                <a:solidFill>
                  <a:schemeClr val="bg1"/>
                </a:solidFill>
                <a:latin typeface="Times New Roman" pitchFamily="18" charset="0"/>
              </a:rPr>
              <a:t>, b = c</a:t>
            </a:r>
          </a:p>
        </p:txBody>
      </p:sp>
      <p:sp>
        <p:nvSpPr>
          <p:cNvPr id="116748" name="Text Box 13"/>
          <p:cNvSpPr txBox="1">
            <a:spLocks noChangeArrowheads="1"/>
          </p:cNvSpPr>
          <p:nvPr/>
        </p:nvSpPr>
        <p:spPr bwMode="auto">
          <a:xfrm>
            <a:off x="771524" y="2609850"/>
            <a:ext cx="1600201" cy="336478"/>
          </a:xfrm>
          <a:prstGeom prst="rect">
            <a:avLst/>
          </a:prstGeom>
          <a:solidFill>
            <a:schemeClr val="tx1"/>
          </a:solidFill>
          <a:ln w="12700">
            <a:solidFill>
              <a:schemeClr val="accent2"/>
            </a:solidFill>
            <a:miter lim="800000"/>
            <a:headEnd type="none" w="sm" len="sm"/>
            <a:tailEnd type="none" w="sm" len="sm"/>
          </a:ln>
        </p:spPr>
        <p:txBody>
          <a:bodyPr lIns="91432" tIns="45716" rIns="91432" bIns="45716">
            <a:spAutoFit/>
          </a:bodyPr>
          <a:lstStyle/>
          <a:p>
            <a:pPr>
              <a:spcBef>
                <a:spcPct val="50000"/>
              </a:spcBef>
            </a:pPr>
            <a:r>
              <a:rPr lang="en-US" sz="1600" dirty="0">
                <a:solidFill>
                  <a:srgbClr val="000000"/>
                </a:solidFill>
                <a:latin typeface="Symbol" pitchFamily="18" charset="2"/>
                <a:cs typeface="Times New Roman" pitchFamily="18" charset="0"/>
              </a:rPr>
              <a:t>t</a:t>
            </a:r>
            <a:r>
              <a:rPr lang="en-US" sz="1600" dirty="0">
                <a:solidFill>
                  <a:srgbClr val="000000"/>
                </a:solidFill>
                <a:latin typeface="Times New Roman" pitchFamily="18" charset="0"/>
                <a:cs typeface="Times New Roman" pitchFamily="18" charset="0"/>
              </a:rPr>
              <a:t> = (1 – y / b) / x</a:t>
            </a:r>
            <a:r>
              <a:rPr lang="en-US" sz="1600" dirty="0">
                <a:solidFill>
                  <a:schemeClr val="bg1"/>
                </a:solidFill>
                <a:latin typeface="Times New Roman" pitchFamily="18" charset="0"/>
              </a:rPr>
              <a:t> </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Footer Placeholder 1"/>
          <p:cNvSpPr>
            <a:spLocks noGrp="1"/>
          </p:cNvSpPr>
          <p:nvPr>
            <p:ph type="ftr" sz="quarter" idx="10"/>
          </p:nvPr>
        </p:nvSpPr>
        <p:spPr/>
        <p:txBody>
          <a:bodyPr/>
          <a:lstStyle/>
          <a:p>
            <a:r>
              <a:rPr lang="en-US" smtClean="0"/>
              <a:t>Carpenter EPMA Overview 2013</a:t>
            </a:r>
            <a:endParaRPr lang="en-US"/>
          </a:p>
        </p:txBody>
      </p:sp>
      <p:sp>
        <p:nvSpPr>
          <p:cNvPr id="117763" name="Slide Number Placeholder 2"/>
          <p:cNvSpPr>
            <a:spLocks noGrp="1"/>
          </p:cNvSpPr>
          <p:nvPr>
            <p:ph type="sldNum" sz="quarter" idx="11"/>
          </p:nvPr>
        </p:nvSpPr>
        <p:spPr/>
        <p:txBody>
          <a:bodyPr/>
          <a:lstStyle/>
          <a:p>
            <a:fld id="{C1CCA7EF-3178-4AFC-AE6B-5131EE4000B4}" type="slidenum">
              <a:rPr lang="en-US"/>
              <a:pPr/>
              <a:t>96</a:t>
            </a:fld>
            <a:endParaRPr lang="en-US"/>
          </a:p>
        </p:txBody>
      </p:sp>
      <p:sp>
        <p:nvSpPr>
          <p:cNvPr id="117764" name="Rectangle 4"/>
          <p:cNvSpPr>
            <a:spLocks noGrp="1" noChangeArrowheads="1"/>
          </p:cNvSpPr>
          <p:nvPr>
            <p:ph type="title" idx="4294967295"/>
          </p:nvPr>
        </p:nvSpPr>
        <p:spPr/>
        <p:txBody>
          <a:bodyPr lIns="91432" tIns="45716" rIns="91432" bIns="45716" anchor="ctr"/>
          <a:lstStyle/>
          <a:p>
            <a:pPr eaLnBrk="1" hangingPunct="1"/>
            <a:r>
              <a:rPr lang="en-US" smtClean="0"/>
              <a:t>Energy Resolution EDS vs. WDS</a:t>
            </a:r>
          </a:p>
        </p:txBody>
      </p:sp>
      <p:pic>
        <p:nvPicPr>
          <p:cNvPr id="117765" name="Picture 5"/>
          <p:cNvPicPr>
            <a:picLocks noChangeAspect="1" noChangeArrowheads="1"/>
          </p:cNvPicPr>
          <p:nvPr/>
        </p:nvPicPr>
        <p:blipFill>
          <a:blip r:embed="rId2" cstate="print"/>
          <a:srcRect/>
          <a:stretch>
            <a:fillRect/>
          </a:stretch>
        </p:blipFill>
        <p:spPr bwMode="auto">
          <a:xfrm>
            <a:off x="76200" y="1143001"/>
            <a:ext cx="4203700" cy="5484813"/>
          </a:xfrm>
          <a:prstGeom prst="rect">
            <a:avLst/>
          </a:prstGeom>
          <a:noFill/>
          <a:ln w="9525">
            <a:noFill/>
            <a:miter lim="800000"/>
            <a:headEnd/>
            <a:tailEnd/>
          </a:ln>
        </p:spPr>
      </p:pic>
      <p:pic>
        <p:nvPicPr>
          <p:cNvPr id="117766" name="Picture 6"/>
          <p:cNvPicPr>
            <a:picLocks noChangeAspect="1" noChangeArrowheads="1"/>
          </p:cNvPicPr>
          <p:nvPr/>
        </p:nvPicPr>
        <p:blipFill>
          <a:blip r:embed="rId3" cstate="print"/>
          <a:srcRect/>
          <a:stretch>
            <a:fillRect/>
          </a:stretch>
        </p:blipFill>
        <p:spPr bwMode="auto">
          <a:xfrm>
            <a:off x="4191001" y="1143001"/>
            <a:ext cx="4471988" cy="5484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Footer Placeholder 2"/>
          <p:cNvSpPr>
            <a:spLocks noGrp="1"/>
          </p:cNvSpPr>
          <p:nvPr>
            <p:ph type="ftr" sz="quarter" idx="10"/>
          </p:nvPr>
        </p:nvSpPr>
        <p:spPr/>
        <p:txBody>
          <a:bodyPr/>
          <a:lstStyle/>
          <a:p>
            <a:r>
              <a:rPr lang="en-US" smtClean="0"/>
              <a:t>Carpenter EPMA Overview 2013</a:t>
            </a:r>
            <a:endParaRPr lang="en-US"/>
          </a:p>
        </p:txBody>
      </p:sp>
      <p:sp>
        <p:nvSpPr>
          <p:cNvPr id="118787" name="Slide Number Placeholder 3"/>
          <p:cNvSpPr>
            <a:spLocks noGrp="1"/>
          </p:cNvSpPr>
          <p:nvPr>
            <p:ph type="sldNum" sz="quarter" idx="11"/>
          </p:nvPr>
        </p:nvSpPr>
        <p:spPr/>
        <p:txBody>
          <a:bodyPr/>
          <a:lstStyle/>
          <a:p>
            <a:fld id="{8180CF3B-9AC7-495A-91E3-3A137A2F2D0D}" type="slidenum">
              <a:rPr lang="en-US"/>
              <a:pPr/>
              <a:t>97</a:t>
            </a:fld>
            <a:endParaRPr lang="en-US"/>
          </a:p>
        </p:txBody>
      </p:sp>
      <p:sp>
        <p:nvSpPr>
          <p:cNvPr id="118788" name="Rectangle 2"/>
          <p:cNvSpPr>
            <a:spLocks noGrp="1" noChangeArrowheads="1"/>
          </p:cNvSpPr>
          <p:nvPr>
            <p:ph type="title"/>
          </p:nvPr>
        </p:nvSpPr>
        <p:spPr/>
        <p:txBody>
          <a:bodyPr/>
          <a:lstStyle/>
          <a:p>
            <a:r>
              <a:rPr lang="en-US" smtClean="0"/>
              <a:t>WDS Exhibits Superior Peak Resolution, P/B, Precision for Typical Systems</a:t>
            </a:r>
          </a:p>
        </p:txBody>
      </p:sp>
      <p:pic>
        <p:nvPicPr>
          <p:cNvPr id="118789" name="Picture 3"/>
          <p:cNvPicPr>
            <a:picLocks noChangeAspect="1" noChangeArrowheads="1"/>
          </p:cNvPicPr>
          <p:nvPr/>
        </p:nvPicPr>
        <p:blipFill>
          <a:blip r:embed="rId2" cstate="print"/>
          <a:srcRect/>
          <a:stretch>
            <a:fillRect/>
          </a:stretch>
        </p:blipFill>
        <p:spPr bwMode="auto">
          <a:xfrm>
            <a:off x="914401" y="1447802"/>
            <a:ext cx="3344863" cy="4435475"/>
          </a:xfrm>
          <a:prstGeom prst="rect">
            <a:avLst/>
          </a:prstGeom>
          <a:noFill/>
          <a:ln w="12700">
            <a:noFill/>
            <a:miter lim="800000"/>
            <a:headEnd type="none" w="sm" len="sm"/>
            <a:tailEnd type="none" w="sm" len="sm"/>
          </a:ln>
        </p:spPr>
      </p:pic>
      <p:pic>
        <p:nvPicPr>
          <p:cNvPr id="118790" name="Picture 4"/>
          <p:cNvPicPr>
            <a:picLocks noChangeAspect="1" noChangeArrowheads="1"/>
          </p:cNvPicPr>
          <p:nvPr/>
        </p:nvPicPr>
        <p:blipFill>
          <a:blip r:embed="rId3" cstate="print"/>
          <a:srcRect/>
          <a:stretch>
            <a:fillRect/>
          </a:stretch>
        </p:blipFill>
        <p:spPr bwMode="auto">
          <a:xfrm>
            <a:off x="4876800" y="1447801"/>
            <a:ext cx="3246438" cy="4664075"/>
          </a:xfrm>
          <a:prstGeom prst="rect">
            <a:avLst/>
          </a:prstGeom>
          <a:noFill/>
          <a:ln w="12700">
            <a:noFill/>
            <a:miter lim="800000"/>
            <a:headEnd type="none" w="sm" len="sm"/>
            <a:tailEnd type="none" w="sm" len="sm"/>
          </a:ln>
        </p:spPr>
      </p:pic>
      <p:sp>
        <p:nvSpPr>
          <p:cNvPr id="118791" name="Text Box 5"/>
          <p:cNvSpPr txBox="1">
            <a:spLocks noChangeArrowheads="1"/>
          </p:cNvSpPr>
          <p:nvPr/>
        </p:nvSpPr>
        <p:spPr bwMode="auto">
          <a:xfrm>
            <a:off x="7315200" y="6324600"/>
            <a:ext cx="1219200" cy="304800"/>
          </a:xfrm>
          <a:prstGeom prst="rect">
            <a:avLst/>
          </a:prstGeom>
          <a:noFill/>
          <a:ln w="12700">
            <a:noFill/>
            <a:miter lim="800000"/>
            <a:headEnd type="none" w="sm" len="sm"/>
            <a:tailEnd type="none" w="sm" len="sm"/>
          </a:ln>
        </p:spPr>
        <p:txBody>
          <a:bodyPr lIns="91432" tIns="45716" rIns="91432" bIns="45716">
            <a:spAutoFit/>
          </a:bodyPr>
          <a:lstStyle/>
          <a:p>
            <a:pPr>
              <a:spcBef>
                <a:spcPct val="50000"/>
              </a:spcBef>
            </a:pPr>
            <a:r>
              <a:rPr lang="en-US" sz="1400" dirty="0" err="1">
                <a:solidFill>
                  <a:schemeClr val="bg1"/>
                </a:solidFill>
              </a:rPr>
              <a:t>McSwiggen</a:t>
            </a:r>
            <a:endParaRPr lang="en-US" sz="1400" dirty="0">
              <a:solidFill>
                <a:schemeClr val="bg1"/>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Footer Placeholder 2"/>
          <p:cNvSpPr>
            <a:spLocks noGrp="1"/>
          </p:cNvSpPr>
          <p:nvPr>
            <p:ph type="ftr" sz="quarter" idx="10"/>
          </p:nvPr>
        </p:nvSpPr>
        <p:spPr/>
        <p:txBody>
          <a:bodyPr/>
          <a:lstStyle/>
          <a:p>
            <a:r>
              <a:rPr lang="en-US" smtClean="0"/>
              <a:t>Carpenter EPMA Overview 2013</a:t>
            </a:r>
            <a:endParaRPr lang="en-US"/>
          </a:p>
        </p:txBody>
      </p:sp>
      <p:sp>
        <p:nvSpPr>
          <p:cNvPr id="120835" name="Slide Number Placeholder 3"/>
          <p:cNvSpPr>
            <a:spLocks noGrp="1"/>
          </p:cNvSpPr>
          <p:nvPr>
            <p:ph type="sldNum" sz="quarter" idx="11"/>
          </p:nvPr>
        </p:nvSpPr>
        <p:spPr/>
        <p:txBody>
          <a:bodyPr/>
          <a:lstStyle/>
          <a:p>
            <a:fld id="{93CBDD11-3EDE-497C-85B7-7E15C9EEEBA2}" type="slidenum">
              <a:rPr lang="en-US"/>
              <a:pPr/>
              <a:t>98</a:t>
            </a:fld>
            <a:endParaRPr lang="en-US"/>
          </a:p>
        </p:txBody>
      </p:sp>
      <p:sp>
        <p:nvSpPr>
          <p:cNvPr id="120836" name="Rectangle 4"/>
          <p:cNvSpPr>
            <a:spLocks noGrp="1" noChangeArrowheads="1"/>
          </p:cNvSpPr>
          <p:nvPr>
            <p:ph type="title"/>
          </p:nvPr>
        </p:nvSpPr>
        <p:spPr/>
        <p:txBody>
          <a:bodyPr/>
          <a:lstStyle/>
          <a:p>
            <a:r>
              <a:rPr lang="en-US" sz="2800" dirty="0" smtClean="0"/>
              <a:t>WDS Scan: </a:t>
            </a:r>
            <a:r>
              <a:rPr lang="en-US" sz="2800" dirty="0" err="1" smtClean="0"/>
              <a:t>LiF</a:t>
            </a:r>
            <a:r>
              <a:rPr lang="en-US" sz="2800" dirty="0" smtClean="0"/>
              <a:t> on JEOL 733 w/ sealed </a:t>
            </a:r>
            <a:r>
              <a:rPr lang="en-US" sz="2800" dirty="0" err="1" smtClean="0"/>
              <a:t>Xe</a:t>
            </a:r>
            <a:r>
              <a:rPr lang="en-US" sz="2800" dirty="0" smtClean="0"/>
              <a:t> counter</a:t>
            </a:r>
            <a:br>
              <a:rPr lang="en-US" sz="2800" dirty="0" smtClean="0"/>
            </a:br>
            <a:r>
              <a:rPr lang="en-US" sz="2800" dirty="0" smtClean="0"/>
              <a:t>Corning 95IR trace element glasses (~0.79 wt% oxide)</a:t>
            </a:r>
          </a:p>
        </p:txBody>
      </p:sp>
      <p:pic>
        <p:nvPicPr>
          <p:cNvPr id="120837" name="Picture 5"/>
          <p:cNvPicPr>
            <a:picLocks noChangeAspect="1" noChangeArrowheads="1"/>
          </p:cNvPicPr>
          <p:nvPr/>
        </p:nvPicPr>
        <p:blipFill>
          <a:blip r:embed="rId2" cstate="print"/>
          <a:srcRect/>
          <a:stretch>
            <a:fillRect/>
          </a:stretch>
        </p:blipFill>
        <p:spPr bwMode="auto">
          <a:xfrm>
            <a:off x="139701" y="1282700"/>
            <a:ext cx="8089900" cy="5499100"/>
          </a:xfrm>
          <a:prstGeom prst="rect">
            <a:avLst/>
          </a:prstGeom>
          <a:noFill/>
          <a:ln w="9525">
            <a:noFill/>
            <a:miter lim="800000"/>
            <a:headEnd/>
            <a:tailEnd/>
          </a:ln>
        </p:spPr>
      </p:pic>
      <p:sp>
        <p:nvSpPr>
          <p:cNvPr id="120838" name="Text Box 6"/>
          <p:cNvSpPr txBox="1">
            <a:spLocks noChangeArrowheads="1"/>
          </p:cNvSpPr>
          <p:nvPr/>
        </p:nvSpPr>
        <p:spPr bwMode="auto">
          <a:xfrm>
            <a:off x="685800" y="1143001"/>
            <a:ext cx="8153400" cy="1199217"/>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pPr>
              <a:spcBef>
                <a:spcPct val="50000"/>
              </a:spcBef>
            </a:pPr>
            <a:r>
              <a:rPr lang="en-US" sz="1800" dirty="0" err="1">
                <a:solidFill>
                  <a:schemeClr val="bg1"/>
                </a:solidFill>
                <a:latin typeface="Times New Roman" pitchFamily="18" charset="0"/>
              </a:rPr>
              <a:t>LiF</a:t>
            </a:r>
            <a:r>
              <a:rPr lang="en-US" sz="1800" dirty="0">
                <a:solidFill>
                  <a:schemeClr val="bg1"/>
                </a:solidFill>
                <a:latin typeface="Times New Roman" pitchFamily="18" charset="0"/>
              </a:rPr>
              <a:t> crystal preferred for trace element EPMA: P/B and resolution</a:t>
            </a:r>
            <a:br>
              <a:rPr lang="en-US" sz="1800" dirty="0">
                <a:solidFill>
                  <a:schemeClr val="bg1"/>
                </a:solidFill>
                <a:latin typeface="Times New Roman" pitchFamily="18" charset="0"/>
              </a:rPr>
            </a:br>
            <a:r>
              <a:rPr lang="en-US" sz="1800" dirty="0">
                <a:solidFill>
                  <a:schemeClr val="bg1"/>
                </a:solidFill>
                <a:latin typeface="Times New Roman" pitchFamily="18" charset="0"/>
              </a:rPr>
              <a:t>Note: 2</a:t>
            </a:r>
            <a:r>
              <a:rPr lang="en-US" sz="1800" baseline="30000" dirty="0">
                <a:solidFill>
                  <a:schemeClr val="bg1"/>
                </a:solidFill>
                <a:latin typeface="Times New Roman" pitchFamily="18" charset="0"/>
              </a:rPr>
              <a:t>nd</a:t>
            </a:r>
            <a:r>
              <a:rPr lang="en-US" sz="1800" dirty="0">
                <a:solidFill>
                  <a:schemeClr val="bg1"/>
                </a:solidFill>
                <a:latin typeface="Times New Roman" pitchFamily="18" charset="0"/>
              </a:rPr>
              <a:t> order peaks from ~5000ppm elements, </a:t>
            </a:r>
            <a:r>
              <a:rPr lang="en-US" sz="1800" dirty="0" err="1">
                <a:solidFill>
                  <a:schemeClr val="bg1"/>
                </a:solidFill>
                <a:latin typeface="Times New Roman" pitchFamily="18" charset="0"/>
              </a:rPr>
              <a:t>Xe</a:t>
            </a:r>
            <a:r>
              <a:rPr lang="en-US" sz="1800" dirty="0">
                <a:solidFill>
                  <a:schemeClr val="bg1"/>
                </a:solidFill>
                <a:latin typeface="Times New Roman" pitchFamily="18" charset="0"/>
              </a:rPr>
              <a:t> edge</a:t>
            </a:r>
            <a:br>
              <a:rPr lang="en-US" sz="1800" dirty="0">
                <a:solidFill>
                  <a:schemeClr val="bg1"/>
                </a:solidFill>
                <a:latin typeface="Times New Roman" pitchFamily="18" charset="0"/>
              </a:rPr>
            </a:br>
            <a:r>
              <a:rPr lang="en-US" sz="1800" dirty="0">
                <a:solidFill>
                  <a:schemeClr val="bg1"/>
                </a:solidFill>
                <a:latin typeface="Times New Roman" pitchFamily="18" charset="0"/>
              </a:rPr>
              <a:t>Interferences Ti K</a:t>
            </a:r>
            <a:r>
              <a:rPr lang="en-US" sz="1800" dirty="0">
                <a:solidFill>
                  <a:schemeClr val="bg1"/>
                </a:solidFill>
                <a:latin typeface="Symbol" pitchFamily="18" charset="2"/>
              </a:rPr>
              <a:t>b</a:t>
            </a:r>
            <a:r>
              <a:rPr lang="en-US" sz="1800" dirty="0">
                <a:solidFill>
                  <a:schemeClr val="bg1"/>
                </a:solidFill>
                <a:latin typeface="Times New Roman" pitchFamily="18" charset="0"/>
              </a:rPr>
              <a:t> – V K</a:t>
            </a:r>
            <a:r>
              <a:rPr lang="en-US" sz="1800" dirty="0">
                <a:solidFill>
                  <a:schemeClr val="bg1"/>
                </a:solidFill>
                <a:latin typeface="Symbol" pitchFamily="18" charset="2"/>
              </a:rPr>
              <a:t>a</a:t>
            </a:r>
            <a:r>
              <a:rPr lang="en-US" sz="1800" dirty="0">
                <a:solidFill>
                  <a:schemeClr val="bg1"/>
                </a:solidFill>
                <a:latin typeface="Times New Roman" pitchFamily="18" charset="0"/>
              </a:rPr>
              <a:t>, </a:t>
            </a:r>
            <a:r>
              <a:rPr lang="en-US" sz="1800" dirty="0" err="1">
                <a:solidFill>
                  <a:schemeClr val="bg1"/>
                </a:solidFill>
                <a:latin typeface="Times New Roman" pitchFamily="18" charset="0"/>
              </a:rPr>
              <a:t>Ba</a:t>
            </a:r>
            <a:r>
              <a:rPr lang="en-US" sz="1800" dirty="0">
                <a:solidFill>
                  <a:schemeClr val="bg1"/>
                </a:solidFill>
                <a:latin typeface="Times New Roman" pitchFamily="18" charset="0"/>
              </a:rPr>
              <a:t> L</a:t>
            </a:r>
            <a:r>
              <a:rPr lang="en-US" sz="1800" dirty="0">
                <a:solidFill>
                  <a:schemeClr val="bg1"/>
                </a:solidFill>
                <a:latin typeface="Symbol" pitchFamily="18" charset="2"/>
              </a:rPr>
              <a:t>b</a:t>
            </a:r>
            <a:r>
              <a:rPr lang="en-US" sz="1800" dirty="0">
                <a:solidFill>
                  <a:schemeClr val="bg1"/>
                </a:solidFill>
                <a:latin typeface="Times New Roman" pitchFamily="18" charset="0"/>
              </a:rPr>
              <a:t>1 – </a:t>
            </a:r>
            <a:r>
              <a:rPr lang="en-US" sz="1800" dirty="0" err="1">
                <a:solidFill>
                  <a:schemeClr val="bg1"/>
                </a:solidFill>
                <a:latin typeface="Times New Roman" pitchFamily="18" charset="0"/>
              </a:rPr>
              <a:t>Ce</a:t>
            </a:r>
            <a:r>
              <a:rPr lang="en-US" sz="1800" dirty="0">
                <a:solidFill>
                  <a:schemeClr val="bg1"/>
                </a:solidFill>
                <a:latin typeface="Times New Roman" pitchFamily="18" charset="0"/>
              </a:rPr>
              <a:t> L</a:t>
            </a:r>
            <a:r>
              <a:rPr lang="en-US" sz="1800" dirty="0">
                <a:solidFill>
                  <a:schemeClr val="bg1"/>
                </a:solidFill>
                <a:latin typeface="Symbol" pitchFamily="18" charset="2"/>
              </a:rPr>
              <a:t>a</a:t>
            </a:r>
            <a:r>
              <a:rPr lang="en-US" sz="1800" dirty="0">
                <a:solidFill>
                  <a:schemeClr val="bg1"/>
                </a:solidFill>
                <a:latin typeface="Times New Roman" pitchFamily="18" charset="0"/>
              </a:rPr>
              <a:t>, La </a:t>
            </a:r>
            <a:r>
              <a:rPr lang="en-US" sz="1800" dirty="0" err="1">
                <a:solidFill>
                  <a:schemeClr val="bg1"/>
                </a:solidFill>
                <a:latin typeface="Times New Roman" pitchFamily="18" charset="0"/>
              </a:rPr>
              <a:t>L</a:t>
            </a:r>
            <a:r>
              <a:rPr lang="en-US" sz="1800" dirty="0" err="1">
                <a:solidFill>
                  <a:schemeClr val="bg1"/>
                </a:solidFill>
                <a:latin typeface="Symbol" pitchFamily="18" charset="2"/>
              </a:rPr>
              <a:t>a</a:t>
            </a:r>
            <a:r>
              <a:rPr lang="en-US" sz="1800" dirty="0">
                <a:solidFill>
                  <a:schemeClr val="bg1"/>
                </a:solidFill>
                <a:latin typeface="Times New Roman" pitchFamily="18" charset="0"/>
              </a:rPr>
              <a:t> – Cs L</a:t>
            </a:r>
            <a:r>
              <a:rPr lang="en-US" sz="1800" dirty="0">
                <a:solidFill>
                  <a:schemeClr val="bg1"/>
                </a:solidFill>
                <a:latin typeface="Symbol" pitchFamily="18" charset="2"/>
              </a:rPr>
              <a:t>b</a:t>
            </a:r>
            <a:r>
              <a:rPr lang="en-US" sz="1800" dirty="0">
                <a:solidFill>
                  <a:schemeClr val="bg1"/>
                </a:solidFill>
                <a:latin typeface="Times New Roman" pitchFamily="18" charset="0"/>
              </a:rPr>
              <a:t>1 (unresolved, 95IRW) Ti K</a:t>
            </a:r>
            <a:r>
              <a:rPr lang="en-US" sz="1800" dirty="0">
                <a:solidFill>
                  <a:schemeClr val="bg1"/>
                </a:solidFill>
                <a:latin typeface="Symbol" pitchFamily="18" charset="2"/>
              </a:rPr>
              <a:t>a</a:t>
            </a:r>
            <a:r>
              <a:rPr lang="en-US" sz="1800" dirty="0">
                <a:solidFill>
                  <a:schemeClr val="bg1"/>
                </a:solidFill>
                <a:latin typeface="Times New Roman" pitchFamily="18" charset="0"/>
              </a:rPr>
              <a:t> – </a:t>
            </a:r>
            <a:r>
              <a:rPr lang="en-US" sz="1800" dirty="0" err="1">
                <a:solidFill>
                  <a:schemeClr val="bg1"/>
                </a:solidFill>
                <a:latin typeface="Times New Roman" pitchFamily="18" charset="0"/>
              </a:rPr>
              <a:t>Ba</a:t>
            </a:r>
            <a:r>
              <a:rPr lang="en-US" sz="1800" dirty="0">
                <a:solidFill>
                  <a:schemeClr val="bg1"/>
                </a:solidFill>
                <a:latin typeface="Times New Roman" pitchFamily="18" charset="0"/>
              </a:rPr>
              <a:t> L</a:t>
            </a:r>
            <a:r>
              <a:rPr lang="en-US" sz="1800" dirty="0">
                <a:solidFill>
                  <a:schemeClr val="bg1"/>
                </a:solidFill>
                <a:latin typeface="Symbol" pitchFamily="18" charset="2"/>
              </a:rPr>
              <a:t>a</a:t>
            </a:r>
            <a:r>
              <a:rPr lang="en-US" sz="1800" dirty="0">
                <a:solidFill>
                  <a:schemeClr val="bg1"/>
                </a:solidFill>
                <a:latin typeface="Times New Roman" pitchFamily="18" charset="0"/>
              </a:rPr>
              <a:t>, Zn K</a:t>
            </a:r>
            <a:r>
              <a:rPr lang="en-US" sz="1800" dirty="0">
                <a:solidFill>
                  <a:schemeClr val="bg1"/>
                </a:solidFill>
                <a:latin typeface="Symbol" pitchFamily="18" charset="2"/>
              </a:rPr>
              <a:t>a</a:t>
            </a:r>
            <a:r>
              <a:rPr lang="en-US" sz="1800" dirty="0">
                <a:solidFill>
                  <a:schemeClr val="bg1"/>
                </a:solidFill>
                <a:latin typeface="Times New Roman" pitchFamily="18" charset="0"/>
              </a:rPr>
              <a:t> II – Cs L</a:t>
            </a:r>
            <a:r>
              <a:rPr lang="en-US" sz="1800" dirty="0">
                <a:solidFill>
                  <a:schemeClr val="bg1"/>
                </a:solidFill>
                <a:latin typeface="Symbol" pitchFamily="18" charset="2"/>
              </a:rPr>
              <a:t>a</a:t>
            </a:r>
          </a:p>
        </p:txBody>
      </p:sp>
      <p:sp>
        <p:nvSpPr>
          <p:cNvPr id="120839" name="Text Box 7"/>
          <p:cNvSpPr txBox="1">
            <a:spLocks noChangeArrowheads="1"/>
          </p:cNvSpPr>
          <p:nvPr/>
        </p:nvSpPr>
        <p:spPr bwMode="auto">
          <a:xfrm>
            <a:off x="6019800" y="3429001"/>
            <a:ext cx="3124200" cy="714375"/>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pPr>
              <a:spcBef>
                <a:spcPct val="50000"/>
              </a:spcBef>
            </a:pPr>
            <a:r>
              <a:rPr lang="en-US" sz="2000" dirty="0">
                <a:solidFill>
                  <a:schemeClr val="bg1"/>
                </a:solidFill>
                <a:latin typeface="Times New Roman" pitchFamily="18" charset="0"/>
              </a:rPr>
              <a:t>Superimposed WDS scans</a:t>
            </a:r>
            <a:br>
              <a:rPr lang="en-US" sz="2000" dirty="0">
                <a:solidFill>
                  <a:schemeClr val="bg1"/>
                </a:solidFill>
                <a:latin typeface="Times New Roman" pitchFamily="18" charset="0"/>
              </a:rPr>
            </a:br>
            <a:r>
              <a:rPr lang="en-US" sz="2000" dirty="0">
                <a:solidFill>
                  <a:schemeClr val="bg1"/>
                </a:solidFill>
                <a:latin typeface="Times New Roman" pitchFamily="18" charset="0"/>
              </a:rPr>
              <a:t>95IRV, 95IRW, and 95IRX</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Footer Placeholder 2"/>
          <p:cNvSpPr>
            <a:spLocks noGrp="1"/>
          </p:cNvSpPr>
          <p:nvPr>
            <p:ph type="ftr" sz="quarter" idx="10"/>
          </p:nvPr>
        </p:nvSpPr>
        <p:spPr/>
        <p:txBody>
          <a:bodyPr/>
          <a:lstStyle/>
          <a:p>
            <a:r>
              <a:rPr lang="en-US" smtClean="0"/>
              <a:t>Carpenter EPMA Overview 2013</a:t>
            </a:r>
            <a:endParaRPr lang="en-US"/>
          </a:p>
        </p:txBody>
      </p:sp>
      <p:sp>
        <p:nvSpPr>
          <p:cNvPr id="121859" name="Slide Number Placeholder 3"/>
          <p:cNvSpPr>
            <a:spLocks noGrp="1"/>
          </p:cNvSpPr>
          <p:nvPr>
            <p:ph type="sldNum" sz="quarter" idx="11"/>
          </p:nvPr>
        </p:nvSpPr>
        <p:spPr/>
        <p:txBody>
          <a:bodyPr/>
          <a:lstStyle/>
          <a:p>
            <a:fld id="{A8B4A8A3-2B2C-419B-9B9F-48C51194D279}" type="slidenum">
              <a:rPr lang="en-US"/>
              <a:pPr/>
              <a:t>99</a:t>
            </a:fld>
            <a:endParaRPr lang="en-US"/>
          </a:p>
        </p:txBody>
      </p:sp>
      <p:sp>
        <p:nvSpPr>
          <p:cNvPr id="121860" name="Rectangle 2"/>
          <p:cNvSpPr>
            <a:spLocks noGrp="1" noChangeArrowheads="1"/>
          </p:cNvSpPr>
          <p:nvPr>
            <p:ph type="title"/>
          </p:nvPr>
        </p:nvSpPr>
        <p:spPr/>
        <p:txBody>
          <a:bodyPr/>
          <a:lstStyle/>
          <a:p>
            <a:r>
              <a:rPr lang="en-US" sz="2800" dirty="0" smtClean="0"/>
              <a:t>WDS Scan: PET on JEOL 733</a:t>
            </a:r>
            <a:br>
              <a:rPr lang="en-US" sz="2800" dirty="0" smtClean="0"/>
            </a:br>
            <a:r>
              <a:rPr lang="en-US" sz="2800" dirty="0" smtClean="0"/>
              <a:t>Corning 95IR trace element glasses (~0.79 wt% oxide)</a:t>
            </a:r>
          </a:p>
        </p:txBody>
      </p:sp>
      <p:pic>
        <p:nvPicPr>
          <p:cNvPr id="121861" name="Picture 4"/>
          <p:cNvPicPr>
            <a:picLocks noChangeAspect="1" noChangeArrowheads="1"/>
          </p:cNvPicPr>
          <p:nvPr/>
        </p:nvPicPr>
        <p:blipFill>
          <a:blip r:embed="rId2" cstate="print"/>
          <a:srcRect/>
          <a:stretch>
            <a:fillRect/>
          </a:stretch>
        </p:blipFill>
        <p:spPr bwMode="auto">
          <a:xfrm>
            <a:off x="754064" y="1054100"/>
            <a:ext cx="7932737" cy="5499100"/>
          </a:xfrm>
          <a:prstGeom prst="rect">
            <a:avLst/>
          </a:prstGeom>
          <a:noFill/>
          <a:ln w="9525">
            <a:noFill/>
            <a:miter lim="800000"/>
            <a:headEnd/>
            <a:tailEnd/>
          </a:ln>
        </p:spPr>
      </p:pic>
      <p:sp>
        <p:nvSpPr>
          <p:cNvPr id="121862" name="Text Box 5"/>
          <p:cNvSpPr txBox="1">
            <a:spLocks noChangeArrowheads="1"/>
          </p:cNvSpPr>
          <p:nvPr/>
        </p:nvSpPr>
        <p:spPr bwMode="auto">
          <a:xfrm>
            <a:off x="914402" y="1066802"/>
            <a:ext cx="7543799" cy="1015655"/>
          </a:xfrm>
          <a:prstGeom prst="rect">
            <a:avLst/>
          </a:prstGeom>
          <a:solidFill>
            <a:srgbClr val="FFFFFF"/>
          </a:solidFill>
          <a:ln w="12700">
            <a:solidFill>
              <a:srgbClr val="000000"/>
            </a:solidFill>
            <a:miter lim="800000"/>
            <a:headEnd type="none" w="sm" len="sm"/>
            <a:tailEnd type="none" w="sm" len="sm"/>
          </a:ln>
        </p:spPr>
        <p:txBody>
          <a:bodyPr lIns="91432" tIns="45716" rIns="91432" bIns="45716">
            <a:spAutoFit/>
          </a:bodyPr>
          <a:lstStyle/>
          <a:p>
            <a:pPr>
              <a:spcBef>
                <a:spcPct val="50000"/>
              </a:spcBef>
            </a:pPr>
            <a:r>
              <a:rPr lang="en-US" sz="2000" dirty="0">
                <a:solidFill>
                  <a:schemeClr val="bg1"/>
                </a:solidFill>
                <a:latin typeface="Times New Roman" pitchFamily="18" charset="0"/>
              </a:rPr>
              <a:t>PET not preferred for trace element EPMA (if </a:t>
            </a:r>
            <a:r>
              <a:rPr lang="en-US" sz="2000" dirty="0" err="1">
                <a:solidFill>
                  <a:schemeClr val="bg1"/>
                </a:solidFill>
                <a:latin typeface="Times New Roman" pitchFamily="18" charset="0"/>
              </a:rPr>
              <a:t>LiF</a:t>
            </a:r>
            <a:r>
              <a:rPr lang="en-US" sz="2000" dirty="0">
                <a:solidFill>
                  <a:schemeClr val="bg1"/>
                </a:solidFill>
                <a:latin typeface="Times New Roman" pitchFamily="18" charset="0"/>
              </a:rPr>
              <a:t> applicable)</a:t>
            </a:r>
            <a:br>
              <a:rPr lang="en-US" sz="2000" dirty="0">
                <a:solidFill>
                  <a:schemeClr val="bg1"/>
                </a:solidFill>
                <a:latin typeface="Times New Roman" pitchFamily="18" charset="0"/>
              </a:rPr>
            </a:br>
            <a:r>
              <a:rPr lang="en-US" sz="2000" dirty="0">
                <a:solidFill>
                  <a:schemeClr val="bg1"/>
                </a:solidFill>
                <a:latin typeface="Times New Roman" pitchFamily="18" charset="0"/>
              </a:rPr>
              <a:t>Interferences V K</a:t>
            </a:r>
            <a:r>
              <a:rPr lang="en-US" sz="2000" dirty="0">
                <a:solidFill>
                  <a:schemeClr val="bg1"/>
                </a:solidFill>
                <a:latin typeface="Symbol" pitchFamily="18" charset="2"/>
              </a:rPr>
              <a:t>b</a:t>
            </a:r>
            <a:r>
              <a:rPr lang="en-US" sz="2000" dirty="0">
                <a:solidFill>
                  <a:schemeClr val="bg1"/>
                </a:solidFill>
                <a:latin typeface="Times New Roman" pitchFamily="18" charset="0"/>
              </a:rPr>
              <a:t> – Cr K</a:t>
            </a:r>
            <a:r>
              <a:rPr lang="en-US" sz="2000" dirty="0">
                <a:solidFill>
                  <a:schemeClr val="bg1"/>
                </a:solidFill>
                <a:latin typeface="Symbol" pitchFamily="18" charset="2"/>
              </a:rPr>
              <a:t>a</a:t>
            </a:r>
            <a:r>
              <a:rPr lang="en-US" sz="2000" dirty="0">
                <a:solidFill>
                  <a:schemeClr val="bg1"/>
                </a:solidFill>
                <a:latin typeface="Times New Roman" pitchFamily="18" charset="0"/>
              </a:rPr>
              <a:t>, Ti K</a:t>
            </a:r>
            <a:r>
              <a:rPr lang="en-US" sz="2000" dirty="0">
                <a:solidFill>
                  <a:schemeClr val="bg1"/>
                </a:solidFill>
                <a:latin typeface="Symbol" pitchFamily="18" charset="2"/>
              </a:rPr>
              <a:t>b</a:t>
            </a:r>
            <a:r>
              <a:rPr lang="en-US" sz="2000" dirty="0">
                <a:solidFill>
                  <a:schemeClr val="bg1"/>
                </a:solidFill>
                <a:latin typeface="Times New Roman" pitchFamily="18" charset="0"/>
              </a:rPr>
              <a:t> – V K</a:t>
            </a:r>
            <a:r>
              <a:rPr lang="en-US" sz="2000" dirty="0">
                <a:solidFill>
                  <a:schemeClr val="bg1"/>
                </a:solidFill>
                <a:latin typeface="Symbol" pitchFamily="18" charset="2"/>
              </a:rPr>
              <a:t>a</a:t>
            </a:r>
            <a:r>
              <a:rPr lang="en-US" sz="2000" dirty="0">
                <a:solidFill>
                  <a:schemeClr val="bg1"/>
                </a:solidFill>
                <a:latin typeface="Times New Roman" pitchFamily="18" charset="0"/>
              </a:rPr>
              <a:t>, </a:t>
            </a:r>
            <a:r>
              <a:rPr lang="en-US" sz="2000" dirty="0" err="1">
                <a:solidFill>
                  <a:schemeClr val="bg1"/>
                </a:solidFill>
                <a:latin typeface="Times New Roman" pitchFamily="18" charset="0"/>
              </a:rPr>
              <a:t>Ba</a:t>
            </a:r>
            <a:r>
              <a:rPr lang="en-US" sz="2000" dirty="0">
                <a:solidFill>
                  <a:schemeClr val="bg1"/>
                </a:solidFill>
                <a:latin typeface="Times New Roman" pitchFamily="18" charset="0"/>
              </a:rPr>
              <a:t> L</a:t>
            </a:r>
            <a:r>
              <a:rPr lang="en-US" sz="2000" dirty="0">
                <a:solidFill>
                  <a:schemeClr val="bg1"/>
                </a:solidFill>
                <a:latin typeface="Symbol" pitchFamily="18" charset="2"/>
              </a:rPr>
              <a:t>b</a:t>
            </a:r>
            <a:r>
              <a:rPr lang="en-US" sz="2000" dirty="0">
                <a:solidFill>
                  <a:schemeClr val="bg1"/>
                </a:solidFill>
                <a:latin typeface="Times New Roman" pitchFamily="18" charset="0"/>
              </a:rPr>
              <a:t>1 – </a:t>
            </a:r>
            <a:r>
              <a:rPr lang="en-US" sz="2000" dirty="0" err="1">
                <a:solidFill>
                  <a:schemeClr val="bg1"/>
                </a:solidFill>
                <a:latin typeface="Times New Roman" pitchFamily="18" charset="0"/>
              </a:rPr>
              <a:t>Ce</a:t>
            </a:r>
            <a:r>
              <a:rPr lang="en-US" sz="2000" dirty="0">
                <a:solidFill>
                  <a:schemeClr val="bg1"/>
                </a:solidFill>
                <a:latin typeface="Times New Roman" pitchFamily="18" charset="0"/>
              </a:rPr>
              <a:t> L</a:t>
            </a:r>
            <a:r>
              <a:rPr lang="en-US" sz="2000" dirty="0">
                <a:solidFill>
                  <a:schemeClr val="bg1"/>
                </a:solidFill>
                <a:latin typeface="Symbol" pitchFamily="18" charset="2"/>
              </a:rPr>
              <a:t>a</a:t>
            </a:r>
            <a:r>
              <a:rPr lang="en-US" sz="2000" dirty="0">
                <a:solidFill>
                  <a:schemeClr val="bg1"/>
                </a:solidFill>
                <a:latin typeface="Times New Roman" pitchFamily="18" charset="0"/>
              </a:rPr>
              <a:t>, La </a:t>
            </a:r>
            <a:r>
              <a:rPr lang="en-US" sz="2000" dirty="0" err="1">
                <a:solidFill>
                  <a:schemeClr val="bg1"/>
                </a:solidFill>
                <a:latin typeface="Times New Roman" pitchFamily="18" charset="0"/>
              </a:rPr>
              <a:t>L</a:t>
            </a:r>
            <a:r>
              <a:rPr lang="en-US" sz="2000" dirty="0" err="1">
                <a:solidFill>
                  <a:schemeClr val="bg1"/>
                </a:solidFill>
                <a:latin typeface="Symbol" pitchFamily="18" charset="2"/>
              </a:rPr>
              <a:t>a</a:t>
            </a:r>
            <a:r>
              <a:rPr lang="en-US" sz="2000" dirty="0">
                <a:solidFill>
                  <a:schemeClr val="bg1"/>
                </a:solidFill>
                <a:latin typeface="Times New Roman" pitchFamily="18" charset="0"/>
              </a:rPr>
              <a:t> – Cs L</a:t>
            </a:r>
            <a:r>
              <a:rPr lang="en-US" sz="2000" dirty="0">
                <a:solidFill>
                  <a:schemeClr val="bg1"/>
                </a:solidFill>
                <a:latin typeface="Symbol" pitchFamily="18" charset="2"/>
              </a:rPr>
              <a:t>b</a:t>
            </a:r>
            <a:r>
              <a:rPr lang="en-US" sz="2000" dirty="0">
                <a:solidFill>
                  <a:schemeClr val="bg1"/>
                </a:solidFill>
                <a:latin typeface="Times New Roman" pitchFamily="18" charset="0"/>
              </a:rPr>
              <a:t>1 (unresolved, 95IRW) Ti K</a:t>
            </a:r>
            <a:r>
              <a:rPr lang="en-US" sz="2000" dirty="0">
                <a:solidFill>
                  <a:schemeClr val="bg1"/>
                </a:solidFill>
                <a:latin typeface="Symbol" pitchFamily="18" charset="2"/>
              </a:rPr>
              <a:t>a</a:t>
            </a:r>
            <a:r>
              <a:rPr lang="en-US" sz="2000" dirty="0">
                <a:solidFill>
                  <a:schemeClr val="bg1"/>
                </a:solidFill>
                <a:latin typeface="Times New Roman" pitchFamily="18" charset="0"/>
              </a:rPr>
              <a:t> – </a:t>
            </a:r>
            <a:r>
              <a:rPr lang="en-US" sz="2000" dirty="0" err="1">
                <a:solidFill>
                  <a:schemeClr val="bg1"/>
                </a:solidFill>
                <a:latin typeface="Times New Roman" pitchFamily="18" charset="0"/>
              </a:rPr>
              <a:t>Ba</a:t>
            </a:r>
            <a:r>
              <a:rPr lang="en-US" sz="2000" dirty="0">
                <a:solidFill>
                  <a:schemeClr val="bg1"/>
                </a:solidFill>
                <a:latin typeface="Times New Roman" pitchFamily="18" charset="0"/>
              </a:rPr>
              <a:t> L</a:t>
            </a:r>
            <a:r>
              <a:rPr lang="en-US" sz="2000" dirty="0">
                <a:solidFill>
                  <a:schemeClr val="bg1"/>
                </a:solidFill>
                <a:latin typeface="Symbol" pitchFamily="18" charset="2"/>
              </a:rPr>
              <a:t>a</a:t>
            </a:r>
          </a:p>
        </p:txBody>
      </p:sp>
    </p:spTree>
  </p:cSld>
  <p:clrMapOvr>
    <a:masterClrMapping/>
  </p:clrMapOvr>
</p:sld>
</file>

<file path=ppt/theme/theme1.xml><?xml version="1.0" encoding="utf-8"?>
<a:theme xmlns:a="http://schemas.openxmlformats.org/drawingml/2006/main" name="Lines On Blue">
  <a:themeElements>
    <a:clrScheme name="Lines On Blue 1">
      <a:dk1>
        <a:srgbClr val="000000"/>
      </a:dk1>
      <a:lt1>
        <a:srgbClr val="FFFFFF"/>
      </a:lt1>
      <a:dk2>
        <a:srgbClr val="000000"/>
      </a:dk2>
      <a:lt2>
        <a:srgbClr val="FFFF00"/>
      </a:lt2>
      <a:accent1>
        <a:srgbClr val="FF9933"/>
      </a:accent1>
      <a:accent2>
        <a:srgbClr val="0000FF"/>
      </a:accent2>
      <a:accent3>
        <a:srgbClr val="AAAAAA"/>
      </a:accent3>
      <a:accent4>
        <a:srgbClr val="DADADA"/>
      </a:accent4>
      <a:accent5>
        <a:srgbClr val="FFCAAD"/>
      </a:accent5>
      <a:accent6>
        <a:srgbClr val="0000E7"/>
      </a:accent6>
      <a:hlink>
        <a:srgbClr val="FF33CC"/>
      </a:hlink>
      <a:folHlink>
        <a:srgbClr val="000080"/>
      </a:folHlink>
    </a:clrScheme>
    <a:fontScheme name="Lines On Blu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nes On Blue 1">
        <a:dk1>
          <a:srgbClr val="000000"/>
        </a:dk1>
        <a:lt1>
          <a:srgbClr val="FFFFFF"/>
        </a:lt1>
        <a:dk2>
          <a:srgbClr val="000000"/>
        </a:dk2>
        <a:lt2>
          <a:srgbClr val="FFFF00"/>
        </a:lt2>
        <a:accent1>
          <a:srgbClr val="FF9933"/>
        </a:accent1>
        <a:accent2>
          <a:srgbClr val="0000FF"/>
        </a:accent2>
        <a:accent3>
          <a:srgbClr val="AAAAAA"/>
        </a:accent3>
        <a:accent4>
          <a:srgbClr val="DADADA"/>
        </a:accent4>
        <a:accent5>
          <a:srgbClr val="FFCAAD"/>
        </a:accent5>
        <a:accent6>
          <a:srgbClr val="0000E7"/>
        </a:accent6>
        <a:hlink>
          <a:srgbClr val="FF33CC"/>
        </a:hlink>
        <a:folHlink>
          <a:srgbClr val="000080"/>
        </a:folHlink>
      </a:clrScheme>
      <a:clrMap bg1="dk2" tx1="lt1" bg2="dk1" tx2="lt2" accent1="accent1" accent2="accent2" accent3="accent3" accent4="accent4" accent5="accent5" accent6="accent6" hlink="hlink" folHlink="folHlink"/>
    </a:extraClrScheme>
    <a:extraClrScheme>
      <a:clrScheme name="Lines On Blue 2">
        <a:dk1>
          <a:srgbClr val="000000"/>
        </a:dk1>
        <a:lt1>
          <a:srgbClr val="CCCCFF"/>
        </a:lt1>
        <a:dk2>
          <a:srgbClr val="660066"/>
        </a:dk2>
        <a:lt2>
          <a:srgbClr val="99CCFF"/>
        </a:lt2>
        <a:accent1>
          <a:srgbClr val="33CCFF"/>
        </a:accent1>
        <a:accent2>
          <a:srgbClr val="6699FF"/>
        </a:accent2>
        <a:accent3>
          <a:srgbClr val="E2E2FF"/>
        </a:accent3>
        <a:accent4>
          <a:srgbClr val="000000"/>
        </a:accent4>
        <a:accent5>
          <a:srgbClr val="ADE2FF"/>
        </a:accent5>
        <a:accent6>
          <a:srgbClr val="5C8AE7"/>
        </a:accent6>
        <a:hlink>
          <a:srgbClr val="6666FF"/>
        </a:hlink>
        <a:folHlink>
          <a:srgbClr val="CC99FF"/>
        </a:folHlink>
      </a:clrScheme>
      <a:clrMap bg1="lt1" tx1="dk1" bg2="lt2" tx2="dk2" accent1="accent1" accent2="accent2" accent3="accent3" accent4="accent4" accent5="accent5" accent6="accent6" hlink="hlink" folHlink="folHlink"/>
    </a:extraClrScheme>
    <a:extraClrScheme>
      <a:clrScheme name="Lines On Blue 3">
        <a:dk1>
          <a:srgbClr val="000000"/>
        </a:dk1>
        <a:lt1>
          <a:srgbClr val="FFFFFF"/>
        </a:lt1>
        <a:dk2>
          <a:srgbClr val="000000"/>
        </a:dk2>
        <a:lt2>
          <a:srgbClr val="FFFFFF"/>
        </a:lt2>
        <a:accent1>
          <a:srgbClr val="EAEAEA"/>
        </a:accent1>
        <a:accent2>
          <a:srgbClr val="969696"/>
        </a:accent2>
        <a:accent3>
          <a:srgbClr val="FFFFFF"/>
        </a:accent3>
        <a:accent4>
          <a:srgbClr val="000000"/>
        </a:accent4>
        <a:accent5>
          <a:srgbClr val="F3F3F3"/>
        </a:accent5>
        <a:accent6>
          <a:srgbClr val="878787"/>
        </a:accent6>
        <a:hlink>
          <a:srgbClr val="5F5F5F"/>
        </a:hlink>
        <a:folHlink>
          <a:srgbClr val="CBCBCB"/>
        </a:folHlink>
      </a:clrScheme>
      <a:clrMap bg1="lt1" tx1="dk1" bg2="lt2" tx2="dk2" accent1="accent1" accent2="accent2" accent3="accent3" accent4="accent4" accent5="accent5" accent6="accent6" hlink="hlink" folHlink="folHlink"/>
    </a:extraClrScheme>
    <a:extraClrScheme>
      <a:clrScheme name="Lines On Blue 4">
        <a:dk1>
          <a:srgbClr val="000066"/>
        </a:dk1>
        <a:lt1>
          <a:srgbClr val="EAEAEA"/>
        </a:lt1>
        <a:dk2>
          <a:srgbClr val="660066"/>
        </a:dk2>
        <a:lt2>
          <a:srgbClr val="CBCBCB"/>
        </a:lt2>
        <a:accent1>
          <a:srgbClr val="330099"/>
        </a:accent1>
        <a:accent2>
          <a:srgbClr val="FF7C80"/>
        </a:accent2>
        <a:accent3>
          <a:srgbClr val="B8AAB8"/>
        </a:accent3>
        <a:accent4>
          <a:srgbClr val="C8C8C8"/>
        </a:accent4>
        <a:accent5>
          <a:srgbClr val="ADAACA"/>
        </a:accent5>
        <a:accent6>
          <a:srgbClr val="E77073"/>
        </a:accent6>
        <a:hlink>
          <a:srgbClr val="6666FF"/>
        </a:hlink>
        <a:folHlink>
          <a:srgbClr val="D60093"/>
        </a:folHlink>
      </a:clrScheme>
      <a:clrMap bg1="dk2" tx1="lt1" bg2="dk1" tx2="lt2" accent1="accent1" accent2="accent2" accent3="accent3" accent4="accent4" accent5="accent5" accent6="accent6" hlink="hlink" folHlink="folHlink"/>
    </a:extraClrScheme>
    <a:extraClrScheme>
      <a:clrScheme name="Lines On Blue 5">
        <a:dk1>
          <a:srgbClr val="000080"/>
        </a:dk1>
        <a:lt1>
          <a:srgbClr val="EAEAEA"/>
        </a:lt1>
        <a:dk2>
          <a:srgbClr val="9933FF"/>
        </a:dk2>
        <a:lt2>
          <a:srgbClr val="CBCBCB"/>
        </a:lt2>
        <a:accent1>
          <a:srgbClr val="00CC99"/>
        </a:accent1>
        <a:accent2>
          <a:srgbClr val="00CCFF"/>
        </a:accent2>
        <a:accent3>
          <a:srgbClr val="CAADFF"/>
        </a:accent3>
        <a:accent4>
          <a:srgbClr val="C8C8C8"/>
        </a:accent4>
        <a:accent5>
          <a:srgbClr val="AAE2CA"/>
        </a:accent5>
        <a:accent6>
          <a:srgbClr val="00B9E7"/>
        </a:accent6>
        <a:hlink>
          <a:srgbClr val="6666FF"/>
        </a:hlink>
        <a:folHlink>
          <a:srgbClr val="CC99FF"/>
        </a:folHlink>
      </a:clrScheme>
      <a:clrMap bg1="dk2" tx1="lt1" bg2="dk1" tx2="lt2" accent1="accent1" accent2="accent2" accent3="accent3" accent4="accent4" accent5="accent5" accent6="accent6" hlink="hlink" folHlink="folHlink"/>
    </a:extraClrScheme>
    <a:extraClrScheme>
      <a:clrScheme name="Lines On Blue 6">
        <a:dk1>
          <a:srgbClr val="000000"/>
        </a:dk1>
        <a:lt1>
          <a:srgbClr val="FFFFCC"/>
        </a:lt1>
        <a:dk2>
          <a:srgbClr val="660066"/>
        </a:dk2>
        <a:lt2>
          <a:srgbClr val="FFFFFF"/>
        </a:lt2>
        <a:accent1>
          <a:srgbClr val="99CCFF"/>
        </a:accent1>
        <a:accent2>
          <a:srgbClr val="FFCC99"/>
        </a:accent2>
        <a:accent3>
          <a:srgbClr val="FFFFE2"/>
        </a:accent3>
        <a:accent4>
          <a:srgbClr val="000000"/>
        </a:accent4>
        <a:accent5>
          <a:srgbClr val="CAE2FF"/>
        </a:accent5>
        <a:accent6>
          <a:srgbClr val="E7B98A"/>
        </a:accent6>
        <a:hlink>
          <a:srgbClr val="CCCCFF"/>
        </a:hlink>
        <a:folHlink>
          <a:srgbClr val="FF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
      <a:dk1>
        <a:srgbClr val="FFFFFF"/>
      </a:dk1>
      <a:lt1>
        <a:srgbClr val="FFFFFF"/>
      </a:lt1>
      <a:dk2>
        <a:srgbClr val="FFFF00"/>
      </a:dk2>
      <a:lt2>
        <a:srgbClr val="000000"/>
      </a:lt2>
      <a:accent1>
        <a:srgbClr val="FF9900"/>
      </a:accent1>
      <a:accent2>
        <a:srgbClr val="00FFFF"/>
      </a:accent2>
      <a:accent3>
        <a:srgbClr val="FFFF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500" b="0" i="0" u="none" strike="noStrike" cap="none" normalizeH="0" baseline="0" smtClean="0">
            <a:ln>
              <a:noFill/>
            </a:ln>
            <a:solidFill>
              <a:srgbClr val="E5E0D2"/>
            </a:solidFill>
            <a:effectLst/>
            <a:latin typeface="ITCFranklinGothic LT Demi"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500" b="0" i="0" u="none" strike="noStrike" cap="none" normalizeH="0" baseline="0" smtClean="0">
            <a:ln>
              <a:noFill/>
            </a:ln>
            <a:solidFill>
              <a:srgbClr val="E5E0D2"/>
            </a:solidFill>
            <a:effectLst/>
            <a:latin typeface="ITCFranklinGothic LT Demi"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
      <a:dk1>
        <a:srgbClr val="FFFFFF"/>
      </a:dk1>
      <a:lt1>
        <a:srgbClr val="FFFFFF"/>
      </a:lt1>
      <a:dk2>
        <a:srgbClr val="FFFF00"/>
      </a:dk2>
      <a:lt2>
        <a:srgbClr val="000000"/>
      </a:lt2>
      <a:accent1>
        <a:srgbClr val="FF9900"/>
      </a:accent1>
      <a:accent2>
        <a:srgbClr val="00FFFF"/>
      </a:accent2>
      <a:accent3>
        <a:srgbClr val="FFFF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500" b="0" i="0" u="none" strike="noStrike" cap="none" normalizeH="0" baseline="0" smtClean="0">
            <a:ln>
              <a:noFill/>
            </a:ln>
            <a:solidFill>
              <a:srgbClr val="E5E0D2"/>
            </a:solidFill>
            <a:effectLst/>
            <a:latin typeface="ITCFranklinGothic LT Demi"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500" b="0" i="0" u="none" strike="noStrike" cap="none" normalizeH="0" baseline="0" smtClean="0">
            <a:ln>
              <a:noFill/>
            </a:ln>
            <a:solidFill>
              <a:srgbClr val="E5E0D2"/>
            </a:solidFill>
            <a:effectLst/>
            <a:latin typeface="ITCFranklinGothic LT Demi"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4131</TotalTime>
  <Words>11659</Words>
  <Application>Microsoft Office PowerPoint</Application>
  <PresentationFormat>On-screen Show (4:3)</PresentationFormat>
  <Paragraphs>2193</Paragraphs>
  <Slides>217</Slides>
  <Notes>9</Notes>
  <HiddenSlides>0</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217</vt:i4>
      </vt:variant>
    </vt:vector>
  </HeadingPairs>
  <TitlesOfParts>
    <vt:vector size="223" baseType="lpstr">
      <vt:lpstr>Lines On Blue</vt:lpstr>
      <vt:lpstr>Default Design</vt:lpstr>
      <vt:lpstr>1_Default Design</vt:lpstr>
      <vt:lpstr>Image</vt:lpstr>
      <vt:lpstr>Equation</vt:lpstr>
      <vt:lpstr>Chart</vt:lpstr>
      <vt:lpstr>Electron-Probe Microanalysis Refresher Course</vt:lpstr>
      <vt:lpstr>Summary of EPMA</vt:lpstr>
      <vt:lpstr>Commercial Electron Microprobe Instruments JEOL JXA-8200/8500F, Cameca SX-100</vt:lpstr>
      <vt:lpstr>Microprobe Column with WDS, Stage Port, Optical Microscope</vt:lpstr>
      <vt:lpstr>Electron Microprobe at Washington University STL</vt:lpstr>
      <vt:lpstr>Microprobe Column Cross-section</vt:lpstr>
      <vt:lpstr>Electron Microprobe Essential Characteristics</vt:lpstr>
      <vt:lpstr>Advances in EPMA</vt:lpstr>
      <vt:lpstr>What Materials Are Analyzed by EPMA? Sample Requirements</vt:lpstr>
      <vt:lpstr>Slide 10</vt:lpstr>
      <vt:lpstr>Quantitative Analysis and ZAF Correction</vt:lpstr>
      <vt:lpstr>EPMA Summary: ZAF and X-ray Correction</vt:lpstr>
      <vt:lpstr>EPMA Summary: ZAF and X-ray Correction</vt:lpstr>
      <vt:lpstr>EPMA Summary: ZAF and X-ray Correction</vt:lpstr>
      <vt:lpstr>EPMA Summary: ZAF and X-ray Correction</vt:lpstr>
      <vt:lpstr>EPMA Summary: ZAF and X-ray Correction</vt:lpstr>
      <vt:lpstr>Software Demo -- CalcZAF</vt:lpstr>
      <vt:lpstr>Summary of EPMA, cont.</vt:lpstr>
      <vt:lpstr>Resources</vt:lpstr>
      <vt:lpstr>Books on EPMA and Quantitative Analysis</vt:lpstr>
      <vt:lpstr>Journals on X-ray Spectrometry, Microscopy, and Quantitative Analysis</vt:lpstr>
      <vt:lpstr>Microanalysis Software Free or Shareware</vt:lpstr>
      <vt:lpstr>Microanalysis Software Free or Shareware</vt:lpstr>
      <vt:lpstr>Electron-specimen interaction and X-ray Generation</vt:lpstr>
      <vt:lpstr>Electron – Specimen Interactions</vt:lpstr>
      <vt:lpstr>Electron-Specimen Interaction and Signals Produced</vt:lpstr>
      <vt:lpstr>When an energetic beam electron (1-30 keV) strikes the specimen (atoms)…Scattering happens</vt:lpstr>
      <vt:lpstr>What is the “resolution” of the analytical volume?</vt:lpstr>
      <vt:lpstr>Monte Carlo Modeling</vt:lpstr>
      <vt:lpstr>Calculating the Electron-Specimen Interaction</vt:lpstr>
      <vt:lpstr>Monte Carlo Calculations: X-rays</vt:lpstr>
      <vt:lpstr>Casino Monte Carlo Program</vt:lpstr>
      <vt:lpstr>Monte Carlo Simulation Effect of Varying Accelerating Voltage</vt:lpstr>
      <vt:lpstr>Monte Carlo Simulation Effect of Varying Atomic Number Z @ 25 keV</vt:lpstr>
      <vt:lpstr>Electron Range (Kanaya &amp; Okayama)</vt:lpstr>
      <vt:lpstr>Energy Deposition: Experiment vs. Monte Carlo</vt:lpstr>
      <vt:lpstr>Range of Characteristic X-ray Production</vt:lpstr>
      <vt:lpstr>Contrast Mechanism</vt:lpstr>
      <vt:lpstr>Atomic Number Contrast</vt:lpstr>
      <vt:lpstr>Characteristics of Backscattered Electrons: Effect of Specimen Composition,  vs. Z</vt:lpstr>
      <vt:lpstr>Backscattered Electrons: Energy Distribution</vt:lpstr>
      <vt:lpstr>Mean Atomic Number of Minerals</vt:lpstr>
      <vt:lpstr>Compositional Mapping</vt:lpstr>
      <vt:lpstr>Lunar Meteorite SaU 169 BSE Mosaic</vt:lpstr>
      <vt:lpstr>Lunar Meteorite SaU 169 SDD X-ray Maps </vt:lpstr>
      <vt:lpstr>Backscattered Electrons: Summary</vt:lpstr>
      <vt:lpstr>Probabilities of Scattering Events</vt:lpstr>
      <vt:lpstr>The Physics Underlying the Spectrometries</vt:lpstr>
      <vt:lpstr>Families of X-rays – Characteristic</vt:lpstr>
      <vt:lpstr>K-Family X-ray Spectra (EDS) Generated Spectra Using DTSA-II, E0 = 15 keV</vt:lpstr>
      <vt:lpstr>L-Family X-ray Spectra (EDS) Generated Using DTSA-II, E0 = 15 keV</vt:lpstr>
      <vt:lpstr>M-Family X-ray Spectra (EDS) Generated Using DTSA-II, E0 = 15 keV</vt:lpstr>
      <vt:lpstr>Uranium M-Family X-ray Spectrum (EDS) Generated Using DTSA-II, E0 = 15 keV</vt:lpstr>
      <vt:lpstr>EPMA analytical conditions Selection of kV and relation to overvoltage</vt:lpstr>
      <vt:lpstr>Characteristic X-ray Energy vs. Z</vt:lpstr>
      <vt:lpstr>Fluorescence Yield w vs. Z</vt:lpstr>
      <vt:lpstr>X-ray Ionization Cross Section Q</vt:lpstr>
      <vt:lpstr>Ionization Cross Section: Bethe Form</vt:lpstr>
      <vt:lpstr>Plot of Ionization Cross Section QE2 vs. Overvoltage</vt:lpstr>
      <vt:lpstr>Cross Section for Inner Shell Ionization</vt:lpstr>
      <vt:lpstr>K Shell Fluorescence Yield</vt:lpstr>
      <vt:lpstr>Continuum (Bremsstrahlung) X-rays</vt:lpstr>
      <vt:lpstr>Continuum X-rays</vt:lpstr>
      <vt:lpstr>Schematic Energy-Dispersive Spectrum</vt:lpstr>
      <vt:lpstr>NIST SRM 482  Cu40Au60 Alloy</vt:lpstr>
      <vt:lpstr>Duane – Hunt Limit: Detction of Charging and Eo Measurement</vt:lpstr>
      <vt:lpstr>DH Limit of X-ray Bremsstrahlung (Continuum)</vt:lpstr>
      <vt:lpstr>Casino MC Simulation of F(rz) Experiment</vt:lpstr>
      <vt:lpstr>X-ray absorption depends on path length and m/r</vt:lpstr>
      <vt:lpstr>Effect of X-ray Absorption:  Trace Al in Cu @ 20 keV</vt:lpstr>
      <vt:lpstr>Casino F(rz) Curves Calculated for Fe3C</vt:lpstr>
      <vt:lpstr>Different spatial volumes sampled in microanalysis Smaller to larger volume</vt:lpstr>
      <vt:lpstr>Casino simulation 10 kV pure Cu</vt:lpstr>
      <vt:lpstr>Wavelength-dispersive Spectrometry</vt:lpstr>
      <vt:lpstr>Wavelength-Dispersive Spectrometry (WDS) Summary</vt:lpstr>
      <vt:lpstr>WDS Spectrometry: Advances</vt:lpstr>
      <vt:lpstr>WDS Checklist for Analysts: Measurement</vt:lpstr>
      <vt:lpstr>WDS Checklist for Analysts: Analysis</vt:lpstr>
      <vt:lpstr>WDS Anatomy</vt:lpstr>
      <vt:lpstr>WDS Schematic JEOL Electron Microprobe</vt:lpstr>
      <vt:lpstr>WDS Spectrometer</vt:lpstr>
      <vt:lpstr>Electron Microprobe Column Spectrometer Alignment: Baseplate and Crystal</vt:lpstr>
      <vt:lpstr>WDS Defocusing: Vertical Spectrometer Sample Displacement along Z-axis</vt:lpstr>
      <vt:lpstr>WDS Defocusing: Vertical Spectrometer Electron Beam Deflection along X-axis</vt:lpstr>
      <vt:lpstr>WDS Defocusing: Vertical Spectrometer Effect of Beam Diameter</vt:lpstr>
      <vt:lpstr>WDS Spectrometer Units</vt:lpstr>
      <vt:lpstr>Diffracting Crystal Element Ranges</vt:lpstr>
      <vt:lpstr>LDE Diffracting Crystal Element Ranges</vt:lpstr>
      <vt:lpstr>L-Value X-ray Peak Positions for JEOL Microprobe</vt:lpstr>
      <vt:lpstr>WDS and EDS Comparison: Kakanui Hornblende WDS TAP GFC, SiLi EDS, Energy Scale</vt:lpstr>
      <vt:lpstr>WDS Wavelength Scan TAP Spec 2 25 KV 300 nA 70 - 266 mm 10 sec per point 0.1 / .09 mm step</vt:lpstr>
      <vt:lpstr>WDS Detector: Ar Ionization Counter</vt:lpstr>
      <vt:lpstr>Pulse-height Analysis: WDS</vt:lpstr>
      <vt:lpstr>Deadtime: Time During Which System Cannot Process Additional Pulses</vt:lpstr>
      <vt:lpstr>Measurement of WDS Deadtime Constant</vt:lpstr>
      <vt:lpstr>Energy Resolution EDS vs. WDS</vt:lpstr>
      <vt:lpstr>WDS Exhibits Superior Peak Resolution, P/B, Precision for Typical Systems</vt:lpstr>
      <vt:lpstr>WDS Scan: LiF on JEOL 733 w/ sealed Xe counter Corning 95IR trace element glasses (~0.79 wt% oxide)</vt:lpstr>
      <vt:lpstr>WDS Scan: PET on JEOL 733 Corning 95IR trace element glasses (~0.79 wt% oxide)</vt:lpstr>
      <vt:lpstr>Comparison of C Ka Full Peak on Graphite w Fe3C</vt:lpstr>
      <vt:lpstr>Experimental WDS Scans Carbon in Steel LDE2: No Reflections &gt; 2nd order</vt:lpstr>
      <vt:lpstr>EPMA Light Element Analysis: Effect of Carbon Thickness on O Ka Emitted Intensity</vt:lpstr>
      <vt:lpstr>Beam Sensitive Materials</vt:lpstr>
      <vt:lpstr>Beam Diameter vs. Probe Current: FE-EPMA Kimura et. al., Microchim Acta, 155, 175-178 (2006)</vt:lpstr>
      <vt:lpstr>Beam-sensitive Materials: Time-dependent X-ray Count Rate</vt:lpstr>
      <vt:lpstr>Accuracy WDS vs. EDS</vt:lpstr>
      <vt:lpstr>CMASTF Silicate Standards Geological materials are multicomponent</vt:lpstr>
      <vt:lpstr>CMASTF Stds: Natural &amp; Synthetic Minerals Composition in Wt% Oxide</vt:lpstr>
      <vt:lpstr>Pouchou Experimental Binary K-ratio Data Set (n=756) F(rz) Algorithm – No silicates or multi-element materials</vt:lpstr>
      <vt:lpstr>Ag La NIST SRM 481 AgAu Alloy (y=40)</vt:lpstr>
      <vt:lpstr>Accuracy Study for EPMA Comparison of Measured to Calculated K-ratio</vt:lpstr>
      <vt:lpstr>Historical CMAS Data Caltech MAC Probe, Circa 1980’s</vt:lpstr>
      <vt:lpstr>Caltech JEOL 733 1990’s Spectrometer 1 TAP for Mg Al Si (Ca PET)</vt:lpstr>
      <vt:lpstr>WU JXA-8200 CMASTF Data Set All WDS Data Superimposed</vt:lpstr>
      <vt:lpstr>EPMA: What’s New and Important About Energy-Dispersive Spectrometry Silicon Drift EDS Detectors</vt:lpstr>
      <vt:lpstr>EDS Analyzer System</vt:lpstr>
      <vt:lpstr>Conventional SiLi EDS Detector</vt:lpstr>
      <vt:lpstr>Silicon Drift Detector</vt:lpstr>
      <vt:lpstr>Washington University Earth and Planetary Sciences JEOL JXA-8200 SDD</vt:lpstr>
      <vt:lpstr>JEOL 8200 Stage Maps: Lunar Meteorite SAU169 WDS vs. SDD Mg @ 15KV, 120nA, 25ms dwell </vt:lpstr>
      <vt:lpstr>Lunar Meteorite SAU169 Stage map 1024x1024, 25 ms, 8 hr run</vt:lpstr>
      <vt:lpstr>Lunar Meteorite SAU169 Stage map 1024x1024, 25 ms, 8 hr run: Ca Ka SDD</vt:lpstr>
      <vt:lpstr>WU8200 JEOL SDD 55Fe Source Mn Ka Resolution 130 eV</vt:lpstr>
      <vt:lpstr>SiLi vs. SDD Detector Efficiency</vt:lpstr>
      <vt:lpstr>Washington University JXA-8200 SDD Corning 95IRV: K, Ti, Cr, Fe, Ce, Hf</vt:lpstr>
      <vt:lpstr>Washington University JXA-8200 SDD Corning 95IRW: V, Mn, Co, Cu, Cs, Ba, La, Th</vt:lpstr>
      <vt:lpstr>Washington University JEOL JXA-8200 SDD Quantitative Analysis Data</vt:lpstr>
      <vt:lpstr>CMASTF Standard Analyses WU8200 SDD LLSQ 120 sec. Acquisition T3</vt:lpstr>
      <vt:lpstr>CMASTF Standard Analyses WU8200 SDD LLSQ 60 sec. Acquisition T3</vt:lpstr>
      <vt:lpstr>CMASTF Standard Analyses WU8200 SDD LLSQ 3 sec. Acquisition T3</vt:lpstr>
      <vt:lpstr>Average Kmeas / Kcalc for CMASTF Standards WU8200 SDD Data @ 120, 60, 3 s acquisition T3</vt:lpstr>
      <vt:lpstr>Fast Discriminator</vt:lpstr>
      <vt:lpstr> Quantitative Analysis Peak Intensity Measurement Precision and Accuracy Matrix Effects -- ZAF Correction Case Studies</vt:lpstr>
      <vt:lpstr>Quantitative Analysis Summary</vt:lpstr>
      <vt:lpstr>Intensity Measurement: K-ratio</vt:lpstr>
      <vt:lpstr>Peak Intensity Measurement</vt:lpstr>
      <vt:lpstr>How to Extract Peak from Background?</vt:lpstr>
      <vt:lpstr>Matrix Effects and Quantitative Analysis</vt:lpstr>
      <vt:lpstr>Matrix Effects and X-ray Correction</vt:lpstr>
      <vt:lpstr>Matrix Effects—Fe Ni Alloy Similar Z, Absorption and Fluorescence</vt:lpstr>
      <vt:lpstr>Matrix Effects—Cu-Au Alloy Different Z, Stopping Power &amp; Backscattering</vt:lpstr>
      <vt:lpstr>CalcZAF Example of Absorption Case (predominant) Anorthite CaAl2Si2O8</vt:lpstr>
      <vt:lpstr>CalcZAF Output for Anorthite: Absorption Example 15kV, 40 deg Armstrong F(rz), FFAST macs</vt:lpstr>
      <vt:lpstr>CalcZAF Output for Anorthite: Absorption Example 15kV, 40 deg Armstrong F(rz), FFAST macs</vt:lpstr>
      <vt:lpstr>CalcZAF Output for Fe10Ni90: Fluorescence Example 15kV, 40 deg Armstrong F(rz), FFAST macs</vt:lpstr>
      <vt:lpstr>CalcZAF Output for Cu20Au80: Atomic Number Example 15kV, 40 deg Armstrong F(rz), FFAST macs</vt:lpstr>
      <vt:lpstr>Electron – Specimen Interactions</vt:lpstr>
      <vt:lpstr>Stopping Power S</vt:lpstr>
      <vt:lpstr>Backscatter Correction R</vt:lpstr>
      <vt:lpstr>Backscatter Correction R</vt:lpstr>
      <vt:lpstr>Atomic Number Correction Z</vt:lpstr>
      <vt:lpstr>Energy Loss of Electrons</vt:lpstr>
      <vt:lpstr>Backscattering vs. Beam Energy</vt:lpstr>
      <vt:lpstr>Backscattered Electrons: Energy Distribution</vt:lpstr>
      <vt:lpstr>Absorption Correction A</vt:lpstr>
      <vt:lpstr>X-ray absorption discontinuities -- Edges</vt:lpstr>
      <vt:lpstr>Mass Absorption Coefficients for Ni Absorber</vt:lpstr>
      <vt:lpstr>Ni Absorption edge in Ni EDS Spectrum</vt:lpstr>
      <vt:lpstr>Absorption Correction A</vt:lpstr>
      <vt:lpstr>Absorption Correction A</vt:lpstr>
      <vt:lpstr>X-ray absorption depends on path length and m/r</vt:lpstr>
      <vt:lpstr>Mass Absorption Coefficients</vt:lpstr>
      <vt:lpstr>Mass Absorption Coefficients</vt:lpstr>
      <vt:lpstr>CalcZAF: mac data</vt:lpstr>
      <vt:lpstr>Mass Absorption Coefficient Plots</vt:lpstr>
      <vt:lpstr>Mass Absorption Coefficients: Si Ka</vt:lpstr>
      <vt:lpstr>Mass Absorption Coefficients: Au La</vt:lpstr>
      <vt:lpstr>Mass Absorption Coefficients: Au Ma</vt:lpstr>
      <vt:lpstr>Characteristic Fluorescence Correction F</vt:lpstr>
      <vt:lpstr>Secondary Fluorescence Due to Characteristic X-rays</vt:lpstr>
      <vt:lpstr>Matrix Corrections: X-ray Fluorescence</vt:lpstr>
      <vt:lpstr>Secondary Fluorescence: Ti Ka by Cu Ka and Cu La by Ti Ka</vt:lpstr>
      <vt:lpstr>Fluorescence by the Continuum</vt:lpstr>
      <vt:lpstr>Continuum Fluorescence</vt:lpstr>
      <vt:lpstr>What is the F(z) method?</vt:lpstr>
      <vt:lpstr>Casino MC Simulation of F(rz) Experiment</vt:lpstr>
      <vt:lpstr>How Do the F(rz) and ZAF Methods Differ?</vt:lpstr>
      <vt:lpstr>Iteration Procedure for Correction</vt:lpstr>
      <vt:lpstr>ZAF Example — EDS Anorthite CaAl2Si2O8</vt:lpstr>
      <vt:lpstr>ZAF Example — EDS Anorthite CaAl2Si2O8</vt:lpstr>
      <vt:lpstr>ZAF Example — EDS Anorthite CaAl2Si2O8</vt:lpstr>
      <vt:lpstr>Al2O3 Standard for Al Ka</vt:lpstr>
      <vt:lpstr>CaSiO3 Standard for Si Ka and Ca Ka</vt:lpstr>
      <vt:lpstr>Anorthite Spectrum with ROI’s</vt:lpstr>
      <vt:lpstr>Anorthite Spectrum w. Oxygen (L) and Al (R) Peaks Stripped</vt:lpstr>
      <vt:lpstr>Anorthite Residual Spectrum</vt:lpstr>
      <vt:lpstr>Anorthite m/r vs. Energy</vt:lpstr>
      <vt:lpstr>Anorthite f(c) vs. Energy f(c) = emitted / generated intensity</vt:lpstr>
      <vt:lpstr>ZAF Example—Standards</vt:lpstr>
      <vt:lpstr>ZAF Example—Anorthite CaAl2Si2O8</vt:lpstr>
      <vt:lpstr>Precision and Accuracy in Microanalysis</vt:lpstr>
      <vt:lpstr>Precision vs. Accuracy</vt:lpstr>
      <vt:lpstr>What is the Precision of Analysis?</vt:lpstr>
      <vt:lpstr>Counting Statistics—Gaussian Distribution</vt:lpstr>
      <vt:lpstr>Relative Precision as a Function of Number of X-rays Counted</vt:lpstr>
      <vt:lpstr>Precision of X-ray Counting</vt:lpstr>
      <vt:lpstr>Actual Standard Deviation</vt:lpstr>
      <vt:lpstr>Are These Peaks Real?</vt:lpstr>
      <vt:lpstr>Detection Limit</vt:lpstr>
      <vt:lpstr>Detection Limit</vt:lpstr>
      <vt:lpstr>Detection Limit EDS vs. WDS</vt:lpstr>
      <vt:lpstr>What is the Accuracy of Microanalysis?</vt:lpstr>
      <vt:lpstr>How Can Accuracy Be Determined?</vt:lpstr>
      <vt:lpstr>Error Distribution for Matrix Corrections with  ZAF/Standards (Pure Elements,Binary Compounds)</vt:lpstr>
      <vt:lpstr>What Does This Error Distribution Mean?</vt:lpstr>
      <vt:lpstr>What If the F(Z)/standards Method Is Used Instead of ZAF/standards?</vt:lpstr>
      <vt:lpstr>Heinrich 1966 vs. 1986 Mass Absorption Coefficients</vt:lpstr>
      <vt:lpstr>How to Evaluate Accuracy?</vt:lpstr>
      <vt:lpstr>Experimental Binary Data</vt:lpstr>
      <vt:lpstr>Quantitative Electron Probe Microanalysis by Energy Dispersive X-ray Spectrometry</vt:lpstr>
      <vt:lpstr>Alpha Factors</vt:lpstr>
      <vt:lpstr>Alpha Factors in Binary Systems</vt:lpstr>
      <vt:lpstr>Extraction of a-factors from Experimental Measurements</vt:lpstr>
      <vt:lpstr>Compositional End Members in Binary Systems</vt:lpstr>
      <vt:lpstr>Ag La NIST SRM 481 AgAu Alloy (y=40)</vt:lpstr>
      <vt:lpstr>Ag La NIST SRM 481 AgAu Alloy (y=40)</vt:lpstr>
      <vt:lpstr>END</vt:lpstr>
    </vt:vector>
  </TitlesOfParts>
  <Company>Washington University in St. Louis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Electron-probe Microanalysis</dc:title>
  <dc:creator>Paul Carpenter</dc:creator>
  <cp:lastModifiedBy>Carpenter</cp:lastModifiedBy>
  <cp:revision>223</cp:revision>
  <dcterms:created xsi:type="dcterms:W3CDTF">2000-07-28T21:55:51Z</dcterms:created>
  <dcterms:modified xsi:type="dcterms:W3CDTF">2013-01-29T23:47:07Z</dcterms:modified>
</cp:coreProperties>
</file>