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</p:sldMasterIdLst>
  <p:notesMasterIdLst>
    <p:notesMasterId r:id="rId21"/>
  </p:notesMasterIdLst>
  <p:handoutMasterIdLst>
    <p:handoutMasterId r:id="rId22"/>
  </p:handoutMasterIdLst>
  <p:sldIdLst>
    <p:sldId id="265" r:id="rId2"/>
    <p:sldId id="795" r:id="rId3"/>
    <p:sldId id="880" r:id="rId4"/>
    <p:sldId id="851" r:id="rId5"/>
    <p:sldId id="865" r:id="rId6"/>
    <p:sldId id="867" r:id="rId7"/>
    <p:sldId id="866" r:id="rId8"/>
    <p:sldId id="876" r:id="rId9"/>
    <p:sldId id="868" r:id="rId10"/>
    <p:sldId id="877" r:id="rId11"/>
    <p:sldId id="878" r:id="rId12"/>
    <p:sldId id="869" r:id="rId13"/>
    <p:sldId id="871" r:id="rId14"/>
    <p:sldId id="870" r:id="rId15"/>
    <p:sldId id="872" r:id="rId16"/>
    <p:sldId id="873" r:id="rId17"/>
    <p:sldId id="875" r:id="rId18"/>
    <p:sldId id="879" r:id="rId19"/>
    <p:sldId id="874" r:id="rId20"/>
  </p:sldIdLst>
  <p:sldSz cx="9144000" cy="6858000" type="screen4x3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B2B2B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86" autoAdjust="0"/>
  </p:normalViewPr>
  <p:slideViewPr>
    <p:cSldViewPr>
      <p:cViewPr>
        <p:scale>
          <a:sx n="50" d="100"/>
          <a:sy n="50" d="100"/>
        </p:scale>
        <p:origin x="-1778" y="-43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23"/>
    </p:cViewPr>
  </p:sorterViewPr>
  <p:notesViewPr>
    <p:cSldViewPr>
      <p:cViewPr varScale="1">
        <p:scale>
          <a:sx n="66" d="100"/>
          <a:sy n="66" d="100"/>
        </p:scale>
        <p:origin x="-1291" y="-101"/>
      </p:cViewPr>
      <p:guideLst>
        <p:guide orient="horz" pos="3024"/>
        <p:guide pos="230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182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43" tIns="48272" rIns="96543" bIns="48272" numCol="1" anchor="t" anchorCtr="0" compatLnSpc="1">
            <a:prstTxWarp prst="textNoShape">
              <a:avLst/>
            </a:prstTxWarp>
          </a:bodyPr>
          <a:lstStyle>
            <a:lvl1pPr defTabSz="965200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182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43" tIns="48272" rIns="96543" bIns="48272" numCol="1" anchor="t" anchorCtr="0" compatLnSpc="1">
            <a:prstTxWarp prst="textNoShape">
              <a:avLst/>
            </a:prstTxWarp>
          </a:bodyPr>
          <a:lstStyle>
            <a:lvl1pPr algn="r" defTabSz="965200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775"/>
            <a:ext cx="317182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43" tIns="48272" rIns="96543" bIns="48272" numCol="1" anchor="b" anchorCtr="0" compatLnSpc="1">
            <a:prstTxWarp prst="textNoShape">
              <a:avLst/>
            </a:prstTxWarp>
          </a:bodyPr>
          <a:lstStyle>
            <a:lvl1pPr defTabSz="965200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1775"/>
            <a:ext cx="317182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43" tIns="48272" rIns="96543" bIns="48272" numCol="1" anchor="b" anchorCtr="0" compatLnSpc="1">
            <a:prstTxWarp prst="textNoShape">
              <a:avLst/>
            </a:prstTxWarp>
          </a:bodyPr>
          <a:lstStyle>
            <a:lvl1pPr algn="r" defTabSz="965200">
              <a:defRPr sz="1200" smtClean="0"/>
            </a:lvl1pPr>
          </a:lstStyle>
          <a:p>
            <a:pPr>
              <a:defRPr/>
            </a:pPr>
            <a:fld id="{AA006538-AB31-425C-BFA9-3BA8CA0F52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079" tIns="47540" rIns="95079" bIns="47540" numCol="1" anchor="t" anchorCtr="0" compatLnSpc="1">
            <a:prstTxWarp prst="textNoShape">
              <a:avLst/>
            </a:prstTxWarp>
          </a:bodyPr>
          <a:lstStyle>
            <a:lvl1pPr defTabSz="95091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079" tIns="47540" rIns="95079" bIns="47540" numCol="1" anchor="t" anchorCtr="0" compatLnSpc="1">
            <a:prstTxWarp prst="textNoShape">
              <a:avLst/>
            </a:prstTxWarp>
          </a:bodyPr>
          <a:lstStyle>
            <a:lvl1pPr algn="r" defTabSz="95091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71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079" tIns="47540" rIns="95079" bIns="475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788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079" tIns="47540" rIns="95079" bIns="47540" numCol="1" anchor="b" anchorCtr="0" compatLnSpc="1">
            <a:prstTxWarp prst="textNoShape">
              <a:avLst/>
            </a:prstTxWarp>
          </a:bodyPr>
          <a:lstStyle>
            <a:lvl1pPr defTabSz="95091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88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079" tIns="47540" rIns="95079" bIns="47540" numCol="1" anchor="b" anchorCtr="0" compatLnSpc="1">
            <a:prstTxWarp prst="textNoShape">
              <a:avLst/>
            </a:prstTxWarp>
          </a:bodyPr>
          <a:lstStyle>
            <a:lvl1pPr algn="r" defTabSz="95091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CADF463D-EAC9-49B2-A36D-D07D99BA8C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6" name="Rectangle 20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117" name="Rectangle 2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noFill/>
        </p:spPr>
        <p:txBody>
          <a:bodyPr/>
          <a:lstStyle>
            <a:lvl1pPr marL="0" indent="0" algn="ctr">
              <a:buFont typeface="Monotype Sort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22"/>
          <p:cNvSpPr>
            <a:spLocks noGrp="1" noChangeArrowheads="1"/>
          </p:cNvSpPr>
          <p:nvPr>
            <p:ph type="dt" sz="quarter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24600"/>
            <a:ext cx="2895600" cy="457200"/>
          </a:xfrm>
          <a:noFill/>
        </p:spPr>
        <p:txBody>
          <a:bodyPr/>
          <a:lstStyle>
            <a:lvl1pPr algn="ctr">
              <a:defRPr sz="1400" smtClean="0"/>
            </a:lvl1pPr>
          </a:lstStyle>
          <a:p>
            <a:pPr>
              <a:defRPr/>
            </a:pPr>
            <a:r>
              <a:rPr lang="en-US" smtClean="0"/>
              <a:t>Carpenter Thin Film EPMA 2012</a:t>
            </a:r>
            <a:endParaRPr lang="en-US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162800" y="6324600"/>
            <a:ext cx="1905000" cy="457200"/>
          </a:xfrm>
          <a:noFill/>
        </p:spPr>
        <p:txBody>
          <a:bodyPr/>
          <a:lstStyle>
            <a:lvl1pPr>
              <a:defRPr sz="1400" smtClean="0"/>
            </a:lvl1pPr>
          </a:lstStyle>
          <a:p>
            <a:pPr>
              <a:defRPr/>
            </a:pPr>
            <a:fld id="{EBCCF82C-552F-4637-9CCA-F8877BC4B0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Carpenter Thin Film EPMA 2012</a:t>
            </a:r>
            <a:endParaRPr lang="en-US"/>
          </a:p>
        </p:txBody>
      </p:sp>
      <p:sp>
        <p:nvSpPr>
          <p:cNvPr id="5" name="Rectangle 2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FDD7E0-C838-4BF2-B0D7-BC2E4A9145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90488"/>
            <a:ext cx="2152650" cy="60817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7013" y="90488"/>
            <a:ext cx="6307137" cy="60817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Carpenter Thin Film EPMA 2012</a:t>
            </a:r>
            <a:endParaRPr lang="en-US"/>
          </a:p>
        </p:txBody>
      </p:sp>
      <p:sp>
        <p:nvSpPr>
          <p:cNvPr id="5" name="Rectangle 2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A10E25-272B-469F-BA3A-1D2C4B16AC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90488"/>
            <a:ext cx="8610600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04800" y="1371600"/>
            <a:ext cx="8534400" cy="48006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Carpenter Thin Film EPMA 2012</a:t>
            </a:r>
            <a:endParaRPr lang="en-US"/>
          </a:p>
        </p:txBody>
      </p:sp>
      <p:sp>
        <p:nvSpPr>
          <p:cNvPr id="5" name="Rectangle 2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F2B5E5-E7AF-48F4-8861-156001F05E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90488"/>
            <a:ext cx="8610600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04800" y="1371600"/>
            <a:ext cx="4191000" cy="4800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191000" cy="4800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Carpenter Thin Film EPMA 2012</a:t>
            </a:r>
            <a:endParaRPr lang="en-US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6EB07F-2A80-4E57-A9D1-47917B0282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90488"/>
            <a:ext cx="8610600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371600"/>
            <a:ext cx="4191000" cy="4800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371600"/>
            <a:ext cx="4191000" cy="4800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Carpenter Thin Film EPMA 2012</a:t>
            </a:r>
            <a:endParaRPr lang="en-US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40ED60-5093-413F-B4A2-B075BBFA7A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Carpenter Thin Film EPMA 2012</a:t>
            </a:r>
            <a:endParaRPr lang="en-US"/>
          </a:p>
        </p:txBody>
      </p:sp>
      <p:sp>
        <p:nvSpPr>
          <p:cNvPr id="5" name="Rectangle 2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31C5B9-00B8-41DB-9138-C0683C2BB7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Carpenter Thin Film EPMA 2012</a:t>
            </a:r>
            <a:endParaRPr lang="en-US"/>
          </a:p>
        </p:txBody>
      </p:sp>
      <p:sp>
        <p:nvSpPr>
          <p:cNvPr id="5" name="Rectangle 2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0D4ED7-B1B5-479A-94F1-2754953BD5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371600"/>
            <a:ext cx="41910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1910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Carpenter Thin Film EPMA 2012</a:t>
            </a:r>
            <a:endParaRPr lang="en-US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6B240C-E89D-4739-81C8-81FB473244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Carpenter Thin Film EPMA 2012</a:t>
            </a:r>
            <a:endParaRPr lang="en-US"/>
          </a:p>
        </p:txBody>
      </p:sp>
      <p:sp>
        <p:nvSpPr>
          <p:cNvPr id="8" name="Rectangle 2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62CC2-5B3C-459E-BAF1-514354E9A5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Carpenter Thin Film EPMA 2012</a:t>
            </a:r>
            <a:endParaRPr lang="en-US"/>
          </a:p>
        </p:txBody>
      </p:sp>
      <p:sp>
        <p:nvSpPr>
          <p:cNvPr id="4" name="Rectangle 2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9A1511-5CCB-47F9-9F45-71379B7DEE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Carpenter Thin Film EPMA 2012</a:t>
            </a:r>
            <a:endParaRPr lang="en-US"/>
          </a:p>
        </p:txBody>
      </p:sp>
      <p:sp>
        <p:nvSpPr>
          <p:cNvPr id="3" name="Rectangle 2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DD388B-8858-4FB2-B83B-398BF4EF6E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Carpenter Thin Film EPMA 2012</a:t>
            </a:r>
            <a:endParaRPr lang="en-US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76E36F-9F11-45D6-9DCE-8B8C09F85D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Carpenter Thin Film EPMA 2012</a:t>
            </a:r>
            <a:endParaRPr lang="en-US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C4F9D5-B117-4C74-95F2-3752C8A267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227013" y="90488"/>
            <a:ext cx="8610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1507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371600"/>
            <a:ext cx="8534400" cy="48006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93" name="Rectangle 2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6400800"/>
            <a:ext cx="2895600" cy="457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0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Carpenter Thin Film EPMA 2012</a:t>
            </a:r>
            <a:endParaRPr lang="en-US"/>
          </a:p>
        </p:txBody>
      </p:sp>
      <p:sp>
        <p:nvSpPr>
          <p:cNvPr id="3094" name="Rectangle 2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400800"/>
            <a:ext cx="1905000" cy="457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0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D5B765AF-FA63-44B5-A990-94738EF4CE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8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Monotype Sorts" pitchFamily="2" charset="2"/>
        <a:buChar char="u"/>
        <a:defRPr sz="2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Monotype Sorts" pitchFamily="2" charset="2"/>
        <a:buChar char="v"/>
        <a:defRPr sz="16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14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1200">
          <a:solidFill>
            <a:schemeClr val="bg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12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12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12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12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457200"/>
            <a:ext cx="8229600" cy="1752600"/>
          </a:xfrm>
          <a:solidFill>
            <a:schemeClr val="tx1"/>
          </a:solidFill>
          <a:ln w="38100" cmpd="dbl">
            <a:solidFill>
              <a:schemeClr val="accent2"/>
            </a:solidFill>
          </a:ln>
        </p:spPr>
        <p:txBody>
          <a:bodyPr lIns="90488" tIns="91440" rIns="90488" bIns="44450" anchor="t"/>
          <a:lstStyle/>
          <a:p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Thin Film Microanalysis</a:t>
            </a:r>
            <a:br>
              <a:rPr lang="en-US" sz="2800" dirty="0" smtClean="0"/>
            </a:br>
            <a:r>
              <a:rPr lang="en-US" sz="2800" dirty="0" smtClean="0"/>
              <a:t>Using the Electron Microprobe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endParaRPr lang="en-US" sz="1400" dirty="0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429000"/>
            <a:ext cx="4114800" cy="2819400"/>
          </a:xfrm>
          <a:noFill/>
        </p:spPr>
        <p:txBody>
          <a:bodyPr/>
          <a:lstStyle/>
          <a:p>
            <a:pPr algn="l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sz="1800" smtClean="0">
                <a:latin typeface="Times New Roman" pitchFamily="18" charset="0"/>
              </a:rPr>
              <a:t>Paul Carpenter</a:t>
            </a:r>
          </a:p>
          <a:p>
            <a:pPr algn="l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sz="1800" smtClean="0">
                <a:latin typeface="Times New Roman" pitchFamily="18" charset="0"/>
              </a:rPr>
              <a:t>Earth and Planetary Sciences CB 1169</a:t>
            </a:r>
          </a:p>
          <a:p>
            <a:pPr algn="l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sz="1800" smtClean="0">
                <a:latin typeface="Times New Roman" pitchFamily="18" charset="0"/>
              </a:rPr>
              <a:t>Washington University</a:t>
            </a:r>
            <a:br>
              <a:rPr lang="en-US" sz="1800" smtClean="0">
                <a:latin typeface="Times New Roman" pitchFamily="18" charset="0"/>
              </a:rPr>
            </a:br>
            <a:r>
              <a:rPr lang="en-US" sz="1800" smtClean="0">
                <a:latin typeface="Times New Roman" pitchFamily="18" charset="0"/>
              </a:rPr>
              <a:t>1 Brookings Drive</a:t>
            </a:r>
          </a:p>
          <a:p>
            <a:pPr algn="l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sz="1800" smtClean="0">
                <a:latin typeface="Times New Roman" pitchFamily="18" charset="0"/>
              </a:rPr>
              <a:t>St. Louis, MO 63130</a:t>
            </a:r>
          </a:p>
          <a:p>
            <a:pPr algn="l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sz="1800" smtClean="0">
              <a:latin typeface="Times New Roman" pitchFamily="18" charset="0"/>
            </a:endParaRPr>
          </a:p>
          <a:p>
            <a:pPr algn="l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sz="1800" smtClean="0">
                <a:latin typeface="Times New Roman" pitchFamily="18" charset="0"/>
              </a:rPr>
              <a:t>paulc@levee.wustl.edu</a:t>
            </a:r>
            <a:endParaRPr lang="en-US" sz="1800" smtClean="0"/>
          </a:p>
        </p:txBody>
      </p:sp>
      <p:pic>
        <p:nvPicPr>
          <p:cNvPr id="2355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2819400"/>
            <a:ext cx="260667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762000"/>
            <a:ext cx="58102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GMRfilm</a:t>
            </a:r>
            <a:r>
              <a:rPr lang="en-US" dirty="0" smtClean="0"/>
              <a:t> output: 250 nm Al on Fe substrate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Carpenter Thin Film EPMA 2012</a:t>
            </a:r>
            <a:endParaRPr lang="en-US"/>
          </a:p>
        </p:txBody>
      </p:sp>
      <p:sp>
        <p:nvSpPr>
          <p:cNvPr id="5" name="Text Box 21"/>
          <p:cNvSpPr txBox="1">
            <a:spLocks noChangeArrowheads="1"/>
          </p:cNvSpPr>
          <p:nvPr/>
        </p:nvSpPr>
        <p:spPr bwMode="auto">
          <a:xfrm>
            <a:off x="304800" y="3810000"/>
            <a:ext cx="8001000" cy="2308324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lIns="45720" rIns="45720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</a:rPr>
              <a:t>  </a:t>
            </a:r>
            <a:r>
              <a:rPr lang="en-US" sz="1800" dirty="0" err="1" smtClean="0">
                <a:solidFill>
                  <a:schemeClr val="bg1"/>
                </a:solidFill>
                <a:latin typeface="Times New Roman" pitchFamily="18" charset="0"/>
              </a:rPr>
              <a:t>GMRfilm</a:t>
            </a:r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</a:rPr>
              <a:t>  output for 2500 Angstrom Al layer on Fe substrate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</a:rPr>
              <a:t>  Here the structure is described and expected k-ratio is calculated for Al and Fe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</a:rPr>
              <a:t>  That is, from the Al film we should observe 20% emitted intensity relative to pure Al standard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</a:rPr>
              <a:t>  Run the program for multiple kV to get data for comparison with </a:t>
            </a:r>
            <a:r>
              <a:rPr lang="en-US" sz="1800" dirty="0" err="1" smtClean="0">
                <a:solidFill>
                  <a:schemeClr val="bg1"/>
                </a:solidFill>
                <a:latin typeface="Times New Roman" pitchFamily="18" charset="0"/>
              </a:rPr>
              <a:t>AlFe</a:t>
            </a:r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</a:rPr>
              <a:t> bulk sample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endParaRPr lang="en-US" sz="18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2362200" y="2209800"/>
            <a:ext cx="2514600" cy="1066800"/>
          </a:xfrm>
          <a:prstGeom prst="rect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TF Al on Fe vs. Al</a:t>
            </a:r>
            <a:r>
              <a:rPr lang="en-US" baseline="-25000" dirty="0" smtClean="0"/>
              <a:t>50</a:t>
            </a:r>
            <a:r>
              <a:rPr lang="en-US" dirty="0" smtClean="0"/>
              <a:t>-Fe</a:t>
            </a:r>
            <a:r>
              <a:rPr lang="en-US" baseline="-25000" dirty="0" smtClean="0"/>
              <a:t>50</a:t>
            </a:r>
            <a:r>
              <a:rPr lang="en-US" dirty="0" smtClean="0"/>
              <a:t> bulk sample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Carpenter Thin Film EPMA 2012</a:t>
            </a:r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762000"/>
            <a:ext cx="5105400" cy="345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21"/>
          <p:cNvSpPr txBox="1">
            <a:spLocks noChangeArrowheads="1"/>
          </p:cNvSpPr>
          <p:nvPr/>
        </p:nvSpPr>
        <p:spPr bwMode="auto">
          <a:xfrm>
            <a:off x="381000" y="4343400"/>
            <a:ext cx="8001000" cy="2339102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lIns="45720" rIns="45720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</a:rPr>
              <a:t>  </a:t>
            </a:r>
            <a:r>
              <a:rPr lang="en-US" sz="1600" dirty="0" err="1" smtClean="0">
                <a:solidFill>
                  <a:schemeClr val="bg1"/>
                </a:solidFill>
                <a:latin typeface="Times New Roman" pitchFamily="18" charset="0"/>
              </a:rPr>
              <a:t>GMRfilm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</a:rPr>
              <a:t>  k-ratios for 2500 Angstrom Al layer on Fe substrate, compared with </a:t>
            </a:r>
            <a:r>
              <a:rPr lang="en-US" sz="1600" dirty="0" err="1" smtClean="0">
                <a:solidFill>
                  <a:schemeClr val="bg1"/>
                </a:solidFill>
                <a:latin typeface="Times New Roman" pitchFamily="18" charset="0"/>
              </a:rPr>
              <a:t>CalcZAF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</a:rPr>
              <a:t> k-ratios for Al-Fe bulk sample (Al 32.6, Fe 67.4 wt%)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</a:rPr>
              <a:t>  Stratified sample: k-ratio function of kV, some low kV where topmost layer is sampled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</a:rPr>
              <a:t>  Bulk sample k-ratio is not strong function of kV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</a:rPr>
              <a:t>  Greatest sensitivity of k-ratio to film thickness is observed when scattering volume transits the layer structure (5-15kV). 20-25 kV data not good for accurate film measurement of Al on Fe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</a:rPr>
              <a:t>  This modeling procedure also used by Stratagem—best results from multiple kV data</a:t>
            </a:r>
            <a:endParaRPr lang="en-US" sz="16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762000"/>
            <a:ext cx="2868190" cy="2286000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</p:pic>
      <p:sp>
        <p:nvSpPr>
          <p:cNvPr id="7" name="Text Box 21"/>
          <p:cNvSpPr txBox="1">
            <a:spLocks noChangeArrowheads="1"/>
          </p:cNvSpPr>
          <p:nvPr/>
        </p:nvSpPr>
        <p:spPr bwMode="auto">
          <a:xfrm>
            <a:off x="4343400" y="3124200"/>
            <a:ext cx="4572000" cy="91440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45720" rIns="4572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1800" b="1" dirty="0" smtClean="0">
                <a:solidFill>
                  <a:schemeClr val="bg1"/>
                </a:solidFill>
                <a:latin typeface="Times New Roman" pitchFamily="18" charset="0"/>
              </a:rPr>
              <a:t>In practice, TF programs calculate thickness and composition from single or multiple kV measurements</a:t>
            </a:r>
            <a:endParaRPr lang="en-US" sz="18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DTSA-II Program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762000"/>
            <a:ext cx="8534400" cy="2057400"/>
          </a:xfrm>
        </p:spPr>
        <p:txBody>
          <a:bodyPr/>
          <a:lstStyle/>
          <a:p>
            <a:r>
              <a:rPr lang="en-US" dirty="0" smtClean="0"/>
              <a:t>Simulation of EDS spectra and scattering volume using </a:t>
            </a:r>
            <a:r>
              <a:rPr lang="en-US" dirty="0" smtClean="0">
                <a:latin typeface="SymbolPS" pitchFamily="18" charset="2"/>
              </a:rPr>
              <a:t>F</a:t>
            </a:r>
            <a:r>
              <a:rPr lang="en-US" dirty="0" smtClean="0"/>
              <a:t>(</a:t>
            </a:r>
            <a:r>
              <a:rPr lang="en-US" dirty="0" err="1" smtClean="0">
                <a:latin typeface="SymbolPS" pitchFamily="18" charset="2"/>
              </a:rPr>
              <a:t>r</a:t>
            </a:r>
            <a:r>
              <a:rPr lang="en-US" dirty="0" err="1" smtClean="0"/>
              <a:t>z</a:t>
            </a:r>
            <a:r>
              <a:rPr lang="en-US" dirty="0" smtClean="0"/>
              <a:t>) and Monte Carlo codes</a:t>
            </a:r>
          </a:p>
          <a:p>
            <a:r>
              <a:rPr lang="en-US" dirty="0" smtClean="0"/>
              <a:t>Geometries:</a:t>
            </a:r>
            <a:br>
              <a:rPr lang="en-US" dirty="0" smtClean="0"/>
            </a:br>
            <a:r>
              <a:rPr lang="en-US" dirty="0" smtClean="0"/>
              <a:t>Bulk, Multilayer thin film, Sphere/cube </a:t>
            </a:r>
            <a:r>
              <a:rPr lang="en-US" i="1" dirty="0" smtClean="0"/>
              <a:t>on</a:t>
            </a:r>
            <a:r>
              <a:rPr lang="en-US" dirty="0" smtClean="0"/>
              <a:t> substrate, Cube embedded </a:t>
            </a:r>
            <a:r>
              <a:rPr lang="en-US" i="1" dirty="0" smtClean="0"/>
              <a:t>in</a:t>
            </a:r>
            <a:r>
              <a:rPr lang="en-US" dirty="0" smtClean="0"/>
              <a:t> substrate, Interface (grain boundary)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Carpenter Thin Film EPMA 2012</a:t>
            </a:r>
            <a:endParaRPr lang="en-US"/>
          </a:p>
        </p:txBody>
      </p:sp>
      <p:pic>
        <p:nvPicPr>
          <p:cNvPr id="165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2400" y="2971800"/>
            <a:ext cx="4905375" cy="308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2" name="Group 41"/>
          <p:cNvGrpSpPr/>
          <p:nvPr/>
        </p:nvGrpSpPr>
        <p:grpSpPr>
          <a:xfrm>
            <a:off x="544350" y="3129675"/>
            <a:ext cx="838200" cy="1143000"/>
            <a:chOff x="381000" y="3276600"/>
            <a:chExt cx="838200" cy="1143000"/>
          </a:xfrm>
        </p:grpSpPr>
        <p:grpSp>
          <p:nvGrpSpPr>
            <p:cNvPr id="26" name="Group 25"/>
            <p:cNvGrpSpPr/>
            <p:nvPr/>
          </p:nvGrpSpPr>
          <p:grpSpPr>
            <a:xfrm>
              <a:off x="381000" y="3276600"/>
              <a:ext cx="838200" cy="914400"/>
              <a:chOff x="381000" y="3276600"/>
              <a:chExt cx="838200" cy="914400"/>
            </a:xfrm>
          </p:grpSpPr>
          <p:sp>
            <p:nvSpPr>
              <p:cNvPr id="7" name="Rectangle 6"/>
              <p:cNvSpPr/>
              <p:nvPr/>
            </p:nvSpPr>
            <p:spPr bwMode="auto">
              <a:xfrm>
                <a:off x="381000" y="3733800"/>
                <a:ext cx="838200" cy="45720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8" name="Teardrop 7"/>
              <p:cNvSpPr>
                <a:spLocks noChangeAspect="1"/>
              </p:cNvSpPr>
              <p:nvPr/>
            </p:nvSpPr>
            <p:spPr bwMode="auto">
              <a:xfrm rot="18777576">
                <a:off x="682226" y="3778322"/>
                <a:ext cx="219389" cy="224522"/>
              </a:xfrm>
              <a:prstGeom prst="teardrop">
                <a:avLst/>
              </a:prstGeom>
              <a:solidFill>
                <a:srgbClr val="92D050"/>
              </a:solidFill>
              <a:ln w="12700" cap="flat" cmpd="sng" algn="ctr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</a:endParaRPr>
              </a:p>
            </p:txBody>
          </p:sp>
          <p:cxnSp>
            <p:nvCxnSpPr>
              <p:cNvPr id="10" name="Straight Arrow Connector 9"/>
              <p:cNvCxnSpPr/>
              <p:nvPr/>
            </p:nvCxnSpPr>
            <p:spPr bwMode="auto">
              <a:xfrm>
                <a:off x="791880" y="3276600"/>
                <a:ext cx="0" cy="457200"/>
              </a:xfrm>
              <a:prstGeom prst="straightConnector1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sm" len="sm"/>
                <a:tailEnd type="triangle"/>
              </a:ln>
              <a:effectLst/>
            </p:spPr>
          </p:cxnSp>
        </p:grpSp>
        <p:sp>
          <p:nvSpPr>
            <p:cNvPr id="30" name="TextBox 29"/>
            <p:cNvSpPr txBox="1"/>
            <p:nvPr/>
          </p:nvSpPr>
          <p:spPr>
            <a:xfrm>
              <a:off x="533400" y="4183684"/>
              <a:ext cx="533400" cy="23591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>
                  <a:lumMod val="65000"/>
                  <a:lumOff val="3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 anchor="ctr" anchorCtr="0">
              <a:no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Bulk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2754150" y="3124200"/>
            <a:ext cx="918888" cy="1143000"/>
            <a:chOff x="1524000" y="3276600"/>
            <a:chExt cx="918888" cy="1143000"/>
          </a:xfrm>
        </p:grpSpPr>
        <p:grpSp>
          <p:nvGrpSpPr>
            <p:cNvPr id="27" name="Group 26"/>
            <p:cNvGrpSpPr/>
            <p:nvPr/>
          </p:nvGrpSpPr>
          <p:grpSpPr>
            <a:xfrm>
              <a:off x="1524000" y="3276600"/>
              <a:ext cx="918888" cy="914400"/>
              <a:chOff x="1524000" y="3276600"/>
              <a:chExt cx="918888" cy="914400"/>
            </a:xfrm>
          </p:grpSpPr>
          <p:sp>
            <p:nvSpPr>
              <p:cNvPr id="14" name="Rectangle 13"/>
              <p:cNvSpPr/>
              <p:nvPr/>
            </p:nvSpPr>
            <p:spPr bwMode="auto">
              <a:xfrm>
                <a:off x="1524000" y="3733800"/>
                <a:ext cx="457200" cy="457200"/>
              </a:xfrm>
              <a:prstGeom prst="rect">
                <a:avLst/>
              </a:prstGeom>
              <a:solidFill>
                <a:srgbClr val="00B0F0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 bwMode="auto">
              <a:xfrm>
                <a:off x="1985688" y="3733800"/>
                <a:ext cx="457200" cy="457200"/>
              </a:xfrm>
              <a:prstGeom prst="rect">
                <a:avLst/>
              </a:prstGeom>
              <a:solidFill>
                <a:schemeClr val="tx1">
                  <a:lumMod val="65000"/>
                </a:schemeClr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6" name="Teardrop 15"/>
              <p:cNvSpPr>
                <a:spLocks noChangeAspect="1"/>
              </p:cNvSpPr>
              <p:nvPr/>
            </p:nvSpPr>
            <p:spPr bwMode="auto">
              <a:xfrm rot="18777576">
                <a:off x="1876018" y="3778322"/>
                <a:ext cx="219389" cy="224522"/>
              </a:xfrm>
              <a:prstGeom prst="teardrop">
                <a:avLst/>
              </a:prstGeom>
              <a:solidFill>
                <a:srgbClr val="92D050"/>
              </a:solidFill>
              <a:ln w="12700" cap="flat" cmpd="sng" algn="ctr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</a:endParaRPr>
              </a:p>
            </p:txBody>
          </p:sp>
          <p:cxnSp>
            <p:nvCxnSpPr>
              <p:cNvPr id="17" name="Straight Arrow Connector 16"/>
              <p:cNvCxnSpPr/>
              <p:nvPr/>
            </p:nvCxnSpPr>
            <p:spPr bwMode="auto">
              <a:xfrm>
                <a:off x="1981200" y="3276600"/>
                <a:ext cx="0" cy="457200"/>
              </a:xfrm>
              <a:prstGeom prst="straightConnector1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sm" len="sm"/>
                <a:tailEnd type="triangle"/>
              </a:ln>
              <a:effectLst/>
            </p:spPr>
          </p:cxnSp>
        </p:grpSp>
        <p:sp>
          <p:nvSpPr>
            <p:cNvPr id="32" name="TextBox 31"/>
            <p:cNvSpPr txBox="1"/>
            <p:nvPr/>
          </p:nvSpPr>
          <p:spPr>
            <a:xfrm>
              <a:off x="1575204" y="4191000"/>
              <a:ext cx="863195" cy="2286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>
                  <a:lumMod val="65000"/>
                  <a:lumOff val="3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 anchor="ctr" anchorCtr="0">
              <a:no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Interface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482780" y="4326975"/>
            <a:ext cx="990600" cy="1314295"/>
            <a:chOff x="395630" y="4572000"/>
            <a:chExt cx="990600" cy="1314295"/>
          </a:xfrm>
        </p:grpSpPr>
        <p:grpSp>
          <p:nvGrpSpPr>
            <p:cNvPr id="29" name="Group 28"/>
            <p:cNvGrpSpPr/>
            <p:nvPr/>
          </p:nvGrpSpPr>
          <p:grpSpPr>
            <a:xfrm>
              <a:off x="457200" y="4572000"/>
              <a:ext cx="838200" cy="856128"/>
              <a:chOff x="381000" y="4096872"/>
              <a:chExt cx="838200" cy="856128"/>
            </a:xfrm>
          </p:grpSpPr>
          <p:sp>
            <p:nvSpPr>
              <p:cNvPr id="18" name="Rectangle 17"/>
              <p:cNvSpPr/>
              <p:nvPr/>
            </p:nvSpPr>
            <p:spPr bwMode="auto">
              <a:xfrm>
                <a:off x="381000" y="4724400"/>
                <a:ext cx="838200" cy="22860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9" name="Oval 18"/>
              <p:cNvSpPr/>
              <p:nvPr/>
            </p:nvSpPr>
            <p:spPr bwMode="auto">
              <a:xfrm>
                <a:off x="685800" y="4525680"/>
                <a:ext cx="228600" cy="228600"/>
              </a:xfrm>
              <a:prstGeom prst="ellipse">
                <a:avLst/>
              </a:prstGeom>
              <a:solidFill>
                <a:srgbClr val="FFC000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22" name="Teardrop 21"/>
              <p:cNvSpPr>
                <a:spLocks noChangeAspect="1"/>
              </p:cNvSpPr>
              <p:nvPr/>
            </p:nvSpPr>
            <p:spPr bwMode="auto">
              <a:xfrm rot="18777576">
                <a:off x="738602" y="4557415"/>
                <a:ext cx="134265" cy="137408"/>
              </a:xfrm>
              <a:prstGeom prst="teardrop">
                <a:avLst/>
              </a:prstGeom>
              <a:solidFill>
                <a:srgbClr val="92D050"/>
              </a:solidFill>
              <a:ln w="12700" cap="flat" cmpd="sng" algn="ctr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</a:endParaRPr>
              </a:p>
            </p:txBody>
          </p:sp>
          <p:cxnSp>
            <p:nvCxnSpPr>
              <p:cNvPr id="24" name="Straight Arrow Connector 23"/>
              <p:cNvCxnSpPr/>
              <p:nvPr/>
            </p:nvCxnSpPr>
            <p:spPr bwMode="auto">
              <a:xfrm>
                <a:off x="814296" y="4096872"/>
                <a:ext cx="0" cy="457200"/>
              </a:xfrm>
              <a:prstGeom prst="straightConnector1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sm" len="sm"/>
                <a:tailEnd type="triangle"/>
              </a:ln>
              <a:effectLst/>
            </p:spPr>
          </p:cxnSp>
        </p:grpSp>
        <p:sp>
          <p:nvSpPr>
            <p:cNvPr id="33" name="TextBox 32"/>
            <p:cNvSpPr txBox="1"/>
            <p:nvPr/>
          </p:nvSpPr>
          <p:spPr>
            <a:xfrm>
              <a:off x="395630" y="5429095"/>
              <a:ext cx="990600" cy="4572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>
                  <a:lumMod val="65000"/>
                  <a:lumOff val="3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 anchor="ctr" anchorCtr="0">
              <a:no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Sphere</a:t>
              </a:r>
              <a:br>
                <a:rPr lang="en-US" sz="1200" dirty="0" smtClean="0">
                  <a:solidFill>
                    <a:schemeClr val="bg1"/>
                  </a:solidFill>
                </a:rPr>
              </a:br>
              <a:r>
                <a:rPr lang="en-US" sz="1200" dirty="0" smtClean="0">
                  <a:solidFill>
                    <a:schemeClr val="bg1"/>
                  </a:solidFill>
                </a:rPr>
                <a:t>on substrate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1611150" y="4348875"/>
            <a:ext cx="990600" cy="1295400"/>
            <a:chOff x="1600200" y="4572000"/>
            <a:chExt cx="990600" cy="1295400"/>
          </a:xfrm>
        </p:grpSpPr>
        <p:grpSp>
          <p:nvGrpSpPr>
            <p:cNvPr id="28" name="Group 27"/>
            <p:cNvGrpSpPr/>
            <p:nvPr/>
          </p:nvGrpSpPr>
          <p:grpSpPr>
            <a:xfrm>
              <a:off x="1676400" y="4572000"/>
              <a:ext cx="838200" cy="832224"/>
              <a:chOff x="1459752" y="4114800"/>
              <a:chExt cx="838200" cy="832224"/>
            </a:xfrm>
          </p:grpSpPr>
          <p:sp>
            <p:nvSpPr>
              <p:cNvPr id="20" name="Rectangle 19"/>
              <p:cNvSpPr/>
              <p:nvPr/>
            </p:nvSpPr>
            <p:spPr bwMode="auto">
              <a:xfrm>
                <a:off x="1752600" y="4572000"/>
                <a:ext cx="228600" cy="152400"/>
              </a:xfrm>
              <a:prstGeom prst="rect">
                <a:avLst/>
              </a:prstGeom>
              <a:solidFill>
                <a:srgbClr val="00B0F0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21" name="Rectangle 20"/>
              <p:cNvSpPr/>
              <p:nvPr/>
            </p:nvSpPr>
            <p:spPr bwMode="auto">
              <a:xfrm>
                <a:off x="1459752" y="4718424"/>
                <a:ext cx="838200" cy="22860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23" name="Teardrop 22"/>
              <p:cNvSpPr>
                <a:spLocks noChangeAspect="1"/>
              </p:cNvSpPr>
              <p:nvPr/>
            </p:nvSpPr>
            <p:spPr bwMode="auto">
              <a:xfrm rot="18777576">
                <a:off x="1811377" y="4603734"/>
                <a:ext cx="134265" cy="137408"/>
              </a:xfrm>
              <a:prstGeom prst="teardrop">
                <a:avLst/>
              </a:prstGeom>
              <a:solidFill>
                <a:srgbClr val="92D050"/>
              </a:solidFill>
              <a:ln w="12700" cap="flat" cmpd="sng" algn="ctr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</a:endParaRPr>
              </a:p>
            </p:txBody>
          </p:sp>
          <p:cxnSp>
            <p:nvCxnSpPr>
              <p:cNvPr id="25" name="Straight Arrow Connector 24"/>
              <p:cNvCxnSpPr/>
              <p:nvPr/>
            </p:nvCxnSpPr>
            <p:spPr bwMode="auto">
              <a:xfrm>
                <a:off x="1869144" y="4114800"/>
                <a:ext cx="0" cy="457200"/>
              </a:xfrm>
              <a:prstGeom prst="straightConnector1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sm" len="sm"/>
                <a:tailEnd type="triangle"/>
              </a:ln>
              <a:effectLst/>
            </p:spPr>
          </p:cxnSp>
        </p:grpSp>
        <p:sp>
          <p:nvSpPr>
            <p:cNvPr id="34" name="TextBox 33"/>
            <p:cNvSpPr txBox="1"/>
            <p:nvPr/>
          </p:nvSpPr>
          <p:spPr>
            <a:xfrm>
              <a:off x="1600200" y="5410200"/>
              <a:ext cx="990600" cy="4572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>
                  <a:lumMod val="65000"/>
                  <a:lumOff val="3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 anchor="ctr" anchorCtr="0">
              <a:no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Cube</a:t>
              </a:r>
              <a:br>
                <a:rPr lang="en-US" sz="1200" dirty="0" smtClean="0">
                  <a:solidFill>
                    <a:schemeClr val="bg1"/>
                  </a:solidFill>
                </a:rPr>
              </a:br>
              <a:r>
                <a:rPr lang="en-US" sz="1200" dirty="0" smtClean="0">
                  <a:solidFill>
                    <a:schemeClr val="bg1"/>
                  </a:solidFill>
                </a:rPr>
                <a:t>on substrate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2743200" y="4507251"/>
            <a:ext cx="990600" cy="1137024"/>
            <a:chOff x="2667000" y="4730376"/>
            <a:chExt cx="990600" cy="1137024"/>
          </a:xfrm>
        </p:grpSpPr>
        <p:grpSp>
          <p:nvGrpSpPr>
            <p:cNvPr id="40" name="Group 39"/>
            <p:cNvGrpSpPr/>
            <p:nvPr/>
          </p:nvGrpSpPr>
          <p:grpSpPr>
            <a:xfrm>
              <a:off x="2743200" y="4730376"/>
              <a:ext cx="838200" cy="679824"/>
              <a:chOff x="2743200" y="4800600"/>
              <a:chExt cx="838200" cy="679824"/>
            </a:xfrm>
          </p:grpSpPr>
          <p:sp>
            <p:nvSpPr>
              <p:cNvPr id="37" name="Rectangle 36"/>
              <p:cNvSpPr/>
              <p:nvPr/>
            </p:nvSpPr>
            <p:spPr bwMode="auto">
              <a:xfrm>
                <a:off x="2743200" y="5251824"/>
                <a:ext cx="838200" cy="22860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36" name="Rectangle 35"/>
              <p:cNvSpPr/>
              <p:nvPr/>
            </p:nvSpPr>
            <p:spPr bwMode="auto">
              <a:xfrm>
                <a:off x="3036048" y="5257800"/>
                <a:ext cx="228600" cy="152400"/>
              </a:xfrm>
              <a:prstGeom prst="rect">
                <a:avLst/>
              </a:prstGeom>
              <a:solidFill>
                <a:srgbClr val="00B0F0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38" name="Teardrop 37"/>
              <p:cNvSpPr>
                <a:spLocks noChangeAspect="1"/>
              </p:cNvSpPr>
              <p:nvPr/>
            </p:nvSpPr>
            <p:spPr bwMode="auto">
              <a:xfrm rot="18777576">
                <a:off x="3082873" y="5285889"/>
                <a:ext cx="134265" cy="137408"/>
              </a:xfrm>
              <a:prstGeom prst="teardrop">
                <a:avLst/>
              </a:prstGeom>
              <a:solidFill>
                <a:srgbClr val="92D050"/>
              </a:solidFill>
              <a:ln w="12700" cap="flat" cmpd="sng" algn="ctr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</a:endParaRPr>
              </a:p>
            </p:txBody>
          </p:sp>
          <p:cxnSp>
            <p:nvCxnSpPr>
              <p:cNvPr id="39" name="Straight Arrow Connector 38"/>
              <p:cNvCxnSpPr/>
              <p:nvPr/>
            </p:nvCxnSpPr>
            <p:spPr bwMode="auto">
              <a:xfrm>
                <a:off x="3152592" y="4800600"/>
                <a:ext cx="0" cy="457200"/>
              </a:xfrm>
              <a:prstGeom prst="straightConnector1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sm" len="sm"/>
                <a:tailEnd type="triangle"/>
              </a:ln>
              <a:effectLst/>
            </p:spPr>
          </p:cxnSp>
        </p:grpSp>
        <p:sp>
          <p:nvSpPr>
            <p:cNvPr id="41" name="TextBox 40"/>
            <p:cNvSpPr txBox="1"/>
            <p:nvPr/>
          </p:nvSpPr>
          <p:spPr>
            <a:xfrm>
              <a:off x="2667000" y="5410200"/>
              <a:ext cx="990600" cy="4572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>
                  <a:lumMod val="65000"/>
                  <a:lumOff val="3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 anchor="ctr" anchorCtr="0">
              <a:no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Cube</a:t>
              </a:r>
              <a:br>
                <a:rPr lang="en-US" sz="1200" dirty="0" smtClean="0">
                  <a:solidFill>
                    <a:schemeClr val="bg1"/>
                  </a:solidFill>
                </a:rPr>
              </a:br>
              <a:r>
                <a:rPr lang="en-US" sz="1200" dirty="0" smtClean="0">
                  <a:solidFill>
                    <a:schemeClr val="bg1"/>
                  </a:solidFill>
                </a:rPr>
                <a:t>in substrate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1687350" y="3129675"/>
            <a:ext cx="838200" cy="1148475"/>
            <a:chOff x="1600200" y="3352800"/>
            <a:chExt cx="838200" cy="1148475"/>
          </a:xfrm>
        </p:grpSpPr>
        <p:sp>
          <p:nvSpPr>
            <p:cNvPr id="49" name="TextBox 48"/>
            <p:cNvSpPr txBox="1"/>
            <p:nvPr/>
          </p:nvSpPr>
          <p:spPr>
            <a:xfrm>
              <a:off x="1681425" y="4265359"/>
              <a:ext cx="685800" cy="23591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>
                  <a:lumMod val="65000"/>
                  <a:lumOff val="3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 anchor="ctr" anchorCtr="0">
              <a:no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Multilayer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grpSp>
          <p:nvGrpSpPr>
            <p:cNvPr id="56" name="Group 55"/>
            <p:cNvGrpSpPr/>
            <p:nvPr/>
          </p:nvGrpSpPr>
          <p:grpSpPr>
            <a:xfrm>
              <a:off x="1600200" y="3352800"/>
              <a:ext cx="838200" cy="914400"/>
              <a:chOff x="1600200" y="3352800"/>
              <a:chExt cx="838200" cy="914400"/>
            </a:xfrm>
          </p:grpSpPr>
          <p:sp>
            <p:nvSpPr>
              <p:cNvPr id="50" name="Rectangle 49"/>
              <p:cNvSpPr/>
              <p:nvPr/>
            </p:nvSpPr>
            <p:spPr bwMode="auto">
              <a:xfrm>
                <a:off x="1600200" y="3810000"/>
                <a:ext cx="838200" cy="7620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cxnSp>
            <p:nvCxnSpPr>
              <p:cNvPr id="52" name="Straight Arrow Connector 51"/>
              <p:cNvCxnSpPr/>
              <p:nvPr/>
            </p:nvCxnSpPr>
            <p:spPr bwMode="auto">
              <a:xfrm>
                <a:off x="2011080" y="3352800"/>
                <a:ext cx="0" cy="457200"/>
              </a:xfrm>
              <a:prstGeom prst="straightConnector1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sm" len="sm"/>
                <a:tailEnd type="triangle"/>
              </a:ln>
              <a:effectLst/>
            </p:spPr>
          </p:cxnSp>
          <p:sp>
            <p:nvSpPr>
              <p:cNvPr id="53" name="Rectangle 52"/>
              <p:cNvSpPr/>
              <p:nvPr/>
            </p:nvSpPr>
            <p:spPr bwMode="auto">
              <a:xfrm>
                <a:off x="1600200" y="3886200"/>
                <a:ext cx="838200" cy="76200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54" name="Rectangle 53"/>
              <p:cNvSpPr/>
              <p:nvPr/>
            </p:nvSpPr>
            <p:spPr bwMode="auto">
              <a:xfrm>
                <a:off x="1600200" y="4038600"/>
                <a:ext cx="838200" cy="228600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55" name="Rectangle 54"/>
              <p:cNvSpPr/>
              <p:nvPr/>
            </p:nvSpPr>
            <p:spPr bwMode="auto">
              <a:xfrm>
                <a:off x="1600200" y="3962400"/>
                <a:ext cx="838200" cy="76200"/>
              </a:xfrm>
              <a:prstGeom prst="rect">
                <a:avLst/>
              </a:prstGeom>
              <a:solidFill>
                <a:srgbClr val="00B0F0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51" name="Teardrop 50"/>
              <p:cNvSpPr>
                <a:spLocks noChangeAspect="1"/>
              </p:cNvSpPr>
              <p:nvPr/>
            </p:nvSpPr>
            <p:spPr bwMode="auto">
              <a:xfrm rot="18777576">
                <a:off x="1901426" y="3854522"/>
                <a:ext cx="219389" cy="224522"/>
              </a:xfrm>
              <a:prstGeom prst="teardrop">
                <a:avLst/>
              </a:prstGeom>
              <a:solidFill>
                <a:srgbClr val="92D050"/>
              </a:solidFill>
              <a:ln w="12700" cap="flat" cmpd="sng" algn="ctr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</a:endParaRPr>
              </a:p>
            </p:txBody>
          </p:sp>
        </p:grp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685800"/>
            <a:ext cx="5580279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EDS spectra: ~ 1 </a:t>
            </a:r>
            <a:r>
              <a:rPr lang="en-US" dirty="0" smtClean="0">
                <a:latin typeface="Symbol" pitchFamily="18" charset="2"/>
              </a:rPr>
              <a:t>m</a:t>
            </a:r>
            <a:r>
              <a:rPr lang="en-US" dirty="0" smtClean="0"/>
              <a:t>m </a:t>
            </a:r>
            <a:r>
              <a:rPr lang="en-US" dirty="0" err="1" smtClean="0"/>
              <a:t>ZnTe</a:t>
            </a:r>
            <a:r>
              <a:rPr lang="en-US" dirty="0" smtClean="0"/>
              <a:t> film on </a:t>
            </a:r>
            <a:r>
              <a:rPr lang="en-US" dirty="0" err="1" smtClean="0"/>
              <a:t>GaAs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Carpenter Thin Film EPMA 2012</a:t>
            </a:r>
            <a:endParaRPr lang="en-US"/>
          </a:p>
        </p:txBody>
      </p:sp>
      <p:pic>
        <p:nvPicPr>
          <p:cNvPr id="1679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48" y="2590800"/>
            <a:ext cx="5164852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794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4495800"/>
            <a:ext cx="5196756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Straight Arrow Connector 7"/>
          <p:cNvCxnSpPr/>
          <p:nvPr/>
        </p:nvCxnSpPr>
        <p:spPr bwMode="auto">
          <a:xfrm flipH="1">
            <a:off x="2667000" y="2514600"/>
            <a:ext cx="228600" cy="6858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sm" len="sm"/>
            <a:tailEnd type="triangle"/>
          </a:ln>
          <a:effectLst/>
        </p:spPr>
      </p:cxnSp>
      <p:cxnSp>
        <p:nvCxnSpPr>
          <p:cNvPr id="11" name="Straight Arrow Connector 10"/>
          <p:cNvCxnSpPr/>
          <p:nvPr/>
        </p:nvCxnSpPr>
        <p:spPr bwMode="auto">
          <a:xfrm>
            <a:off x="685800" y="3733800"/>
            <a:ext cx="1143000" cy="16764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sm" len="sm"/>
            <a:tailEnd type="triangle"/>
          </a:ln>
          <a:effectLst/>
        </p:spPr>
      </p:cxnSp>
      <p:cxnSp>
        <p:nvCxnSpPr>
          <p:cNvPr id="14" name="Straight Arrow Connector 13"/>
          <p:cNvCxnSpPr/>
          <p:nvPr/>
        </p:nvCxnSpPr>
        <p:spPr bwMode="auto">
          <a:xfrm>
            <a:off x="685800" y="2514600"/>
            <a:ext cx="0" cy="12192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sm" len="sm"/>
            <a:tailEnd type="none"/>
          </a:ln>
          <a:effectLst/>
        </p:spPr>
      </p:cxn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9800" y="685800"/>
            <a:ext cx="2416486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 Box 21"/>
          <p:cNvSpPr txBox="1">
            <a:spLocks noChangeArrowheads="1"/>
          </p:cNvSpPr>
          <p:nvPr/>
        </p:nvSpPr>
        <p:spPr bwMode="auto">
          <a:xfrm>
            <a:off x="5867400" y="2895600"/>
            <a:ext cx="2971800" cy="338554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lIns="45720" rIns="4572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 err="1" smtClean="0">
                <a:solidFill>
                  <a:schemeClr val="bg1"/>
                </a:solidFill>
                <a:latin typeface="Times New Roman" pitchFamily="18" charset="0"/>
              </a:rPr>
              <a:t>ZnTe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</a:rPr>
              <a:t> on </a:t>
            </a:r>
            <a:r>
              <a:rPr lang="en-US" sz="1600" dirty="0" err="1" smtClean="0">
                <a:solidFill>
                  <a:schemeClr val="bg1"/>
                </a:solidFill>
                <a:latin typeface="Times New Roman" pitchFamily="18" charset="0"/>
              </a:rPr>
              <a:t>GaAs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</a:rPr>
              <a:t> wafer, 1 inch round</a:t>
            </a:r>
          </a:p>
        </p:txBody>
      </p:sp>
      <p:sp>
        <p:nvSpPr>
          <p:cNvPr id="21" name="Text Box 21"/>
          <p:cNvSpPr txBox="1">
            <a:spLocks noChangeArrowheads="1"/>
          </p:cNvSpPr>
          <p:nvPr/>
        </p:nvSpPr>
        <p:spPr bwMode="auto">
          <a:xfrm>
            <a:off x="4191000" y="4648200"/>
            <a:ext cx="4648200" cy="1077218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square" lIns="45720" rIns="4572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 err="1" smtClean="0">
                <a:solidFill>
                  <a:schemeClr val="bg1"/>
                </a:solidFill>
                <a:latin typeface="Times New Roman" pitchFamily="18" charset="0"/>
              </a:rPr>
              <a:t>Ga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</a:rPr>
              <a:t> and As L-lines not observed at any kV</a:t>
            </a:r>
            <a:br>
              <a:rPr lang="en-US" sz="1600" dirty="0" smtClean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en-US" sz="1600" dirty="0" err="1" smtClean="0">
                <a:solidFill>
                  <a:schemeClr val="bg1"/>
                </a:solidFill>
                <a:latin typeface="Times New Roman" pitchFamily="18" charset="0"/>
              </a:rPr>
              <a:t>Ga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</a:rPr>
              <a:t> L</a:t>
            </a:r>
            <a:r>
              <a:rPr lang="en-US" sz="1600" dirty="0" smtClean="0">
                <a:solidFill>
                  <a:schemeClr val="bg1"/>
                </a:solidFill>
                <a:latin typeface="Symbol" pitchFamily="18" charset="2"/>
              </a:rPr>
              <a:t>a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Times New Roman" pitchFamily="18" charset="0"/>
              </a:rPr>
              <a:t>macs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</a:rPr>
              <a:t> by </a:t>
            </a:r>
            <a:r>
              <a:rPr lang="en-US" sz="1600" dirty="0" err="1" smtClean="0">
                <a:solidFill>
                  <a:schemeClr val="bg1"/>
                </a:solidFill>
                <a:latin typeface="Times New Roman" pitchFamily="18" charset="0"/>
              </a:rPr>
              <a:t>ZnTe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</a:rPr>
              <a:t> 8006</a:t>
            </a:r>
            <a:br>
              <a:rPr lang="en-US" sz="1600" dirty="0" smtClean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</a:rPr>
              <a:t>As L</a:t>
            </a:r>
            <a:r>
              <a:rPr lang="en-US" sz="1600" dirty="0" smtClean="0">
                <a:solidFill>
                  <a:schemeClr val="bg1"/>
                </a:solidFill>
                <a:latin typeface="Symbol" pitchFamily="18" charset="2"/>
              </a:rPr>
              <a:t>a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Times New Roman" pitchFamily="18" charset="0"/>
              </a:rPr>
              <a:t>macs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</a:rPr>
              <a:t> by </a:t>
            </a:r>
            <a:r>
              <a:rPr lang="en-US" sz="1600" dirty="0" err="1" smtClean="0">
                <a:solidFill>
                  <a:schemeClr val="bg1"/>
                </a:solidFill>
                <a:latin typeface="Times New Roman" pitchFamily="18" charset="0"/>
              </a:rPr>
              <a:t>ZnTe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</a:rPr>
              <a:t> 5785</a:t>
            </a:r>
            <a:br>
              <a:rPr lang="en-US" sz="1600" dirty="0" smtClean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en-US" sz="1600" dirty="0" err="1" smtClean="0">
                <a:solidFill>
                  <a:schemeClr val="bg1"/>
                </a:solidFill>
                <a:latin typeface="Times New Roman" pitchFamily="18" charset="0"/>
              </a:rPr>
              <a:t>ZnTe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</a:rPr>
              <a:t> overlayer essentially opaque to </a:t>
            </a:r>
            <a:r>
              <a:rPr lang="en-US" sz="1600" dirty="0" err="1" smtClean="0">
                <a:solidFill>
                  <a:schemeClr val="bg1"/>
                </a:solidFill>
                <a:latin typeface="Times New Roman" pitchFamily="18" charset="0"/>
              </a:rPr>
              <a:t>Ga,As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</a:rPr>
              <a:t> L-lines</a:t>
            </a:r>
          </a:p>
        </p:txBody>
      </p:sp>
      <p:sp>
        <p:nvSpPr>
          <p:cNvPr id="24" name="Oval 23"/>
          <p:cNvSpPr/>
          <p:nvPr/>
        </p:nvSpPr>
        <p:spPr bwMode="auto">
          <a:xfrm>
            <a:off x="2438400" y="5410200"/>
            <a:ext cx="990600" cy="914400"/>
          </a:xfrm>
          <a:prstGeom prst="ellipse">
            <a:avLst/>
          </a:prstGeom>
          <a:noFill/>
          <a:ln w="25400" cap="flat" cmpd="sng" algn="ctr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" name="Text Box 21"/>
          <p:cNvSpPr txBox="1">
            <a:spLocks noChangeArrowheads="1"/>
          </p:cNvSpPr>
          <p:nvPr/>
        </p:nvSpPr>
        <p:spPr bwMode="auto">
          <a:xfrm>
            <a:off x="3657600" y="3200400"/>
            <a:ext cx="5181600" cy="838200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square" lIns="45720" rIns="4572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 err="1" smtClean="0">
                <a:solidFill>
                  <a:schemeClr val="bg1"/>
                </a:solidFill>
                <a:latin typeface="Times New Roman" pitchFamily="18" charset="0"/>
              </a:rPr>
              <a:t>Ga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</a:rPr>
              <a:t> and As K-lines observed above ~ 20 kV</a:t>
            </a:r>
            <a:br>
              <a:rPr lang="en-US" sz="1600" dirty="0" smtClean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</a:rPr>
              <a:t>As K</a:t>
            </a:r>
            <a:r>
              <a:rPr lang="en-US" sz="1600" dirty="0" smtClean="0">
                <a:solidFill>
                  <a:schemeClr val="bg1"/>
                </a:solidFill>
                <a:latin typeface="Symbol" pitchFamily="18" charset="2"/>
              </a:rPr>
              <a:t>a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</a:rPr>
              <a:t> absorbed by </a:t>
            </a:r>
            <a:r>
              <a:rPr lang="en-US" sz="1600" dirty="0" err="1" smtClean="0">
                <a:solidFill>
                  <a:schemeClr val="bg1"/>
                </a:solidFill>
                <a:latin typeface="Times New Roman" pitchFamily="18" charset="0"/>
              </a:rPr>
              <a:t>Ga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</a:rPr>
              <a:t> (</a:t>
            </a:r>
            <a:r>
              <a:rPr lang="en-US" sz="1600" dirty="0" err="1" smtClean="0">
                <a:solidFill>
                  <a:schemeClr val="bg1"/>
                </a:solidFill>
                <a:latin typeface="Times New Roman" pitchFamily="18" charset="0"/>
              </a:rPr>
              <a:t>mac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</a:rPr>
              <a:t> ~200)</a:t>
            </a:r>
            <a:br>
              <a:rPr lang="en-US" sz="1600" dirty="0" smtClean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</a:rPr>
              <a:t>But K-lines penetrate easily through </a:t>
            </a:r>
            <a:r>
              <a:rPr lang="en-US" sz="1600" dirty="0" err="1" smtClean="0">
                <a:solidFill>
                  <a:schemeClr val="bg1"/>
                </a:solidFill>
                <a:latin typeface="Times New Roman" pitchFamily="18" charset="0"/>
              </a:rPr>
              <a:t>ZnTe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</a:rPr>
              <a:t> overlayer</a:t>
            </a:r>
          </a:p>
        </p:txBody>
      </p:sp>
      <p:sp>
        <p:nvSpPr>
          <p:cNvPr id="26" name="Text Box 21"/>
          <p:cNvSpPr txBox="1">
            <a:spLocks noChangeArrowheads="1"/>
          </p:cNvSpPr>
          <p:nvPr/>
        </p:nvSpPr>
        <p:spPr bwMode="auto">
          <a:xfrm>
            <a:off x="2057400" y="3048000"/>
            <a:ext cx="304800" cy="27699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lIns="45720" rIns="4572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dirty="0" err="1" smtClean="0">
                <a:solidFill>
                  <a:schemeClr val="bg1"/>
                </a:solidFill>
                <a:latin typeface="Times New Roman" pitchFamily="18" charset="0"/>
              </a:rPr>
              <a:t>Ga</a:t>
            </a:r>
            <a:endParaRPr lang="en-US" sz="1200" dirty="0" smtClean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27" name="Text Box 21"/>
          <p:cNvSpPr txBox="1">
            <a:spLocks noChangeArrowheads="1"/>
          </p:cNvSpPr>
          <p:nvPr/>
        </p:nvSpPr>
        <p:spPr bwMode="auto">
          <a:xfrm>
            <a:off x="3124200" y="3352800"/>
            <a:ext cx="304800" cy="27699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lIns="45720" rIns="4572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</a:rPr>
              <a:t>As</a:t>
            </a:r>
          </a:p>
        </p:txBody>
      </p:sp>
      <p:sp>
        <p:nvSpPr>
          <p:cNvPr id="28" name="Text Box 21"/>
          <p:cNvSpPr txBox="1">
            <a:spLocks noChangeArrowheads="1"/>
          </p:cNvSpPr>
          <p:nvPr/>
        </p:nvSpPr>
        <p:spPr bwMode="auto">
          <a:xfrm>
            <a:off x="1494120" y="2532528"/>
            <a:ext cx="304800" cy="276999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lIns="45720" rIns="4572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</a:rPr>
              <a:t>Zn</a:t>
            </a:r>
          </a:p>
        </p:txBody>
      </p:sp>
      <p:sp>
        <p:nvSpPr>
          <p:cNvPr id="29" name="Text Box 21"/>
          <p:cNvSpPr txBox="1">
            <a:spLocks noChangeArrowheads="1"/>
          </p:cNvSpPr>
          <p:nvPr/>
        </p:nvSpPr>
        <p:spPr bwMode="auto">
          <a:xfrm>
            <a:off x="2320368" y="3406584"/>
            <a:ext cx="304800" cy="276999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lIns="45720" rIns="4572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</a:rPr>
              <a:t>Zn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DTSA-II Simulation: </a:t>
            </a:r>
            <a:r>
              <a:rPr lang="en-US" dirty="0" err="1" smtClean="0"/>
              <a:t>ZnTe</a:t>
            </a:r>
            <a:r>
              <a:rPr lang="en-US" dirty="0" smtClean="0"/>
              <a:t> film on </a:t>
            </a:r>
            <a:r>
              <a:rPr lang="en-US" dirty="0" err="1" smtClean="0"/>
              <a:t>GaAs</a:t>
            </a:r>
            <a:r>
              <a:rPr lang="en-US" dirty="0" smtClean="0"/>
              <a:t> substrate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Carpenter Thin Film EPMA 2012</a:t>
            </a:r>
            <a:endParaRPr lang="en-US"/>
          </a:p>
        </p:txBody>
      </p:sp>
      <p:pic>
        <p:nvPicPr>
          <p:cNvPr id="1669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685800"/>
            <a:ext cx="8001000" cy="2122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691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3228975"/>
            <a:ext cx="3046386" cy="3400425"/>
          </a:xfrm>
          <a:prstGeom prst="rect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6691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2895600"/>
            <a:ext cx="2590800" cy="3753111"/>
          </a:xfrm>
          <a:prstGeom prst="rect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7" name="Text Box 21"/>
          <p:cNvSpPr txBox="1">
            <a:spLocks noChangeArrowheads="1"/>
          </p:cNvSpPr>
          <p:nvPr/>
        </p:nvSpPr>
        <p:spPr bwMode="auto">
          <a:xfrm>
            <a:off x="4343400" y="2819400"/>
            <a:ext cx="4648200" cy="338554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square" lIns="45720" rIns="4572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</a:rPr>
              <a:t>Simulation consistent with ~ 1 </a:t>
            </a:r>
            <a:r>
              <a:rPr lang="en-US" sz="1600" dirty="0" smtClean="0">
                <a:solidFill>
                  <a:schemeClr val="bg1"/>
                </a:solidFill>
                <a:latin typeface="Symbol" pitchFamily="18" charset="2"/>
              </a:rPr>
              <a:t>m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</a:rPr>
              <a:t>m film thickness</a:t>
            </a:r>
          </a:p>
        </p:txBody>
      </p:sp>
      <p:sp>
        <p:nvSpPr>
          <p:cNvPr id="8" name="Text Box 21"/>
          <p:cNvSpPr txBox="1">
            <a:spLocks noChangeArrowheads="1"/>
          </p:cNvSpPr>
          <p:nvPr/>
        </p:nvSpPr>
        <p:spPr bwMode="auto">
          <a:xfrm>
            <a:off x="5181600" y="1371600"/>
            <a:ext cx="304800" cy="276999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lIns="45720" rIns="4572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</a:rPr>
              <a:t>Zn</a:t>
            </a:r>
          </a:p>
        </p:txBody>
      </p:sp>
      <p:sp>
        <p:nvSpPr>
          <p:cNvPr id="9" name="Text Box 21"/>
          <p:cNvSpPr txBox="1">
            <a:spLocks noChangeArrowheads="1"/>
          </p:cNvSpPr>
          <p:nvPr/>
        </p:nvSpPr>
        <p:spPr bwMode="auto">
          <a:xfrm>
            <a:off x="5467866" y="1524000"/>
            <a:ext cx="304800" cy="276999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lIns="45720" rIns="4572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dirty="0" err="1" smtClean="0">
                <a:solidFill>
                  <a:schemeClr val="bg1"/>
                </a:solidFill>
                <a:latin typeface="Times New Roman" pitchFamily="18" charset="0"/>
              </a:rPr>
              <a:t>Ga</a:t>
            </a:r>
            <a:endParaRPr lang="en-US" sz="1200" dirty="0" smtClean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0" name="Text Box 21"/>
          <p:cNvSpPr txBox="1">
            <a:spLocks noChangeArrowheads="1"/>
          </p:cNvSpPr>
          <p:nvPr/>
        </p:nvSpPr>
        <p:spPr bwMode="auto">
          <a:xfrm>
            <a:off x="6096000" y="1676400"/>
            <a:ext cx="304800" cy="276999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lIns="45720" rIns="4572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</a:rPr>
              <a:t>As</a:t>
            </a:r>
          </a:p>
        </p:txBody>
      </p:sp>
      <p:sp>
        <p:nvSpPr>
          <p:cNvPr id="11" name="Text Box 21"/>
          <p:cNvSpPr txBox="1">
            <a:spLocks noChangeArrowheads="1"/>
          </p:cNvSpPr>
          <p:nvPr/>
        </p:nvSpPr>
        <p:spPr bwMode="auto">
          <a:xfrm>
            <a:off x="2971800" y="762000"/>
            <a:ext cx="3581400" cy="338554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square" lIns="45720" rIns="4572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</a:rPr>
              <a:t>Simulation of film thickness  0.1 – 2 </a:t>
            </a:r>
            <a:r>
              <a:rPr lang="en-US" sz="1600" dirty="0" smtClean="0">
                <a:solidFill>
                  <a:schemeClr val="bg1"/>
                </a:solidFill>
                <a:latin typeface="Symbol" pitchFamily="18" charset="2"/>
              </a:rPr>
              <a:t>m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</a:rPr>
              <a:t>m</a:t>
            </a:r>
          </a:p>
        </p:txBody>
      </p:sp>
      <p:sp>
        <p:nvSpPr>
          <p:cNvPr id="12" name="Text Box 21"/>
          <p:cNvSpPr txBox="1">
            <a:spLocks noChangeArrowheads="1"/>
          </p:cNvSpPr>
          <p:nvPr/>
        </p:nvSpPr>
        <p:spPr bwMode="auto">
          <a:xfrm>
            <a:off x="7391400" y="1219200"/>
            <a:ext cx="685800" cy="338554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square" lIns="45720" rIns="4572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</a:rPr>
              <a:t>20 kV</a:t>
            </a:r>
          </a:p>
        </p:txBody>
      </p:sp>
      <p:sp>
        <p:nvSpPr>
          <p:cNvPr id="13" name="Text Box 21"/>
          <p:cNvSpPr txBox="1">
            <a:spLocks noChangeArrowheads="1"/>
          </p:cNvSpPr>
          <p:nvPr/>
        </p:nvSpPr>
        <p:spPr bwMode="auto">
          <a:xfrm>
            <a:off x="2743200" y="3810000"/>
            <a:ext cx="2971800" cy="584775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square" lIns="45720" rIns="4572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</a:rPr>
              <a:t>Experimental EDS spectra do not</a:t>
            </a:r>
            <a:br>
              <a:rPr lang="en-US" sz="1600" dirty="0" smtClean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</a:rPr>
              <a:t>show predicted </a:t>
            </a:r>
            <a:r>
              <a:rPr lang="en-US" sz="1600" dirty="0" err="1" smtClean="0">
                <a:solidFill>
                  <a:schemeClr val="bg1"/>
                </a:solidFill>
                <a:latin typeface="Times New Roman" pitchFamily="18" charset="0"/>
              </a:rPr>
              <a:t>Ga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</a:rPr>
              <a:t> and As L-lines</a:t>
            </a:r>
          </a:p>
        </p:txBody>
      </p:sp>
      <p:sp>
        <p:nvSpPr>
          <p:cNvPr id="14" name="Text Box 21"/>
          <p:cNvSpPr txBox="1">
            <a:spLocks noChangeArrowheads="1"/>
          </p:cNvSpPr>
          <p:nvPr/>
        </p:nvSpPr>
        <p:spPr bwMode="auto">
          <a:xfrm>
            <a:off x="5410200" y="3276600"/>
            <a:ext cx="838200" cy="338554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square" lIns="45720" rIns="4572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</a:rPr>
              <a:t>K Lines</a:t>
            </a:r>
          </a:p>
        </p:txBody>
      </p:sp>
      <p:sp>
        <p:nvSpPr>
          <p:cNvPr id="15" name="Text Box 21"/>
          <p:cNvSpPr txBox="1">
            <a:spLocks noChangeArrowheads="1"/>
          </p:cNvSpPr>
          <p:nvPr/>
        </p:nvSpPr>
        <p:spPr bwMode="auto">
          <a:xfrm>
            <a:off x="685800" y="3048000"/>
            <a:ext cx="838200" cy="338554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square" lIns="45720" rIns="4572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</a:rPr>
              <a:t>L Lines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Pt 1 </a:t>
            </a:r>
            <a:r>
              <a:rPr lang="en-US" dirty="0" smtClean="0">
                <a:latin typeface="SymbolPS" pitchFamily="18" charset="2"/>
              </a:rPr>
              <a:t>m</a:t>
            </a:r>
            <a:r>
              <a:rPr lang="en-US" dirty="0" smtClean="0"/>
              <a:t>m thin film on Ni substrate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Carpenter Thin Film EPMA 2012</a:t>
            </a:r>
            <a:endParaRPr lang="en-US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914400"/>
            <a:ext cx="3962400" cy="3158705"/>
          </a:xfrm>
          <a:prstGeom prst="rect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</p:spPr>
      </p:pic>
      <p:grpSp>
        <p:nvGrpSpPr>
          <p:cNvPr id="20" name="Group 19"/>
          <p:cNvGrpSpPr/>
          <p:nvPr/>
        </p:nvGrpSpPr>
        <p:grpSpPr>
          <a:xfrm>
            <a:off x="1066800" y="762000"/>
            <a:ext cx="2561540" cy="1478895"/>
            <a:chOff x="1019860" y="1538630"/>
            <a:chExt cx="2561540" cy="1478895"/>
          </a:xfrm>
        </p:grpSpPr>
        <p:sp>
          <p:nvSpPr>
            <p:cNvPr id="6" name="Rectangle 5"/>
            <p:cNvSpPr/>
            <p:nvPr/>
          </p:nvSpPr>
          <p:spPr bwMode="auto">
            <a:xfrm>
              <a:off x="1371600" y="2020670"/>
              <a:ext cx="1752600" cy="261257"/>
            </a:xfrm>
            <a:prstGeom prst="rect">
              <a:avLst/>
            </a:prstGeom>
            <a:solidFill>
              <a:schemeClr val="tx1">
                <a:lumMod val="8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" name="Rectangle 6"/>
            <p:cNvSpPr/>
            <p:nvPr/>
          </p:nvSpPr>
          <p:spPr bwMode="auto">
            <a:xfrm>
              <a:off x="1371600" y="2209800"/>
              <a:ext cx="1752600" cy="609600"/>
            </a:xfrm>
            <a:prstGeom prst="rect">
              <a:avLst/>
            </a:prstGeom>
            <a:solidFill>
              <a:srgbClr val="00B0F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019860" y="1981200"/>
              <a:ext cx="304800" cy="228600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bg1">
                  <a:lumMod val="65000"/>
                  <a:lumOff val="3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 anchor="ctr" anchorCtr="0">
              <a:noAutofit/>
            </a:bodyPr>
            <a:lstStyle/>
            <a:p>
              <a:r>
                <a:rPr lang="en-US" sz="1200" dirty="0" smtClean="0">
                  <a:solidFill>
                    <a:schemeClr val="bg1"/>
                  </a:solidFill>
                </a:rPr>
                <a:t>Pt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027175" y="2514599"/>
              <a:ext cx="304800" cy="282855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bg1">
                  <a:lumMod val="65000"/>
                  <a:lumOff val="3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 anchor="ctr" anchorCtr="0">
              <a:noAutofit/>
            </a:bodyPr>
            <a:lstStyle/>
            <a:p>
              <a:r>
                <a:rPr lang="en-US" sz="1200" dirty="0" smtClean="0">
                  <a:solidFill>
                    <a:schemeClr val="bg1"/>
                  </a:solidFill>
                </a:rPr>
                <a:t>Ni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0" name="Oval 9"/>
            <p:cNvSpPr/>
            <p:nvPr/>
          </p:nvSpPr>
          <p:spPr bwMode="auto">
            <a:xfrm>
              <a:off x="1639825" y="2025090"/>
              <a:ext cx="152400" cy="152400"/>
            </a:xfrm>
            <a:prstGeom prst="ellipse">
              <a:avLst/>
            </a:prstGeom>
            <a:solidFill>
              <a:srgbClr val="FF00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cxnSp>
          <p:nvCxnSpPr>
            <p:cNvPr id="12" name="Straight Arrow Connector 11"/>
            <p:cNvCxnSpPr/>
            <p:nvPr/>
          </p:nvCxnSpPr>
          <p:spPr bwMode="auto">
            <a:xfrm>
              <a:off x="1691030" y="1538630"/>
              <a:ext cx="14630" cy="501090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chemeClr val="bg1"/>
              </a:solidFill>
              <a:prstDash val="solid"/>
              <a:round/>
              <a:headEnd type="none" w="sm" len="sm"/>
              <a:tailEnd type="triangle"/>
            </a:ln>
            <a:effectLst/>
          </p:spPr>
        </p:cxnSp>
        <p:sp>
          <p:nvSpPr>
            <p:cNvPr id="13" name="Oval 12"/>
            <p:cNvSpPr/>
            <p:nvPr/>
          </p:nvSpPr>
          <p:spPr bwMode="auto">
            <a:xfrm>
              <a:off x="2416455" y="2035455"/>
              <a:ext cx="228600" cy="228600"/>
            </a:xfrm>
            <a:prstGeom prst="ellipse">
              <a:avLst/>
            </a:prstGeom>
            <a:solidFill>
              <a:srgbClr val="FF00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cxnSp>
          <p:nvCxnSpPr>
            <p:cNvPr id="14" name="Straight Arrow Connector 13"/>
            <p:cNvCxnSpPr/>
            <p:nvPr/>
          </p:nvCxnSpPr>
          <p:spPr bwMode="auto">
            <a:xfrm>
              <a:off x="2514600" y="1541680"/>
              <a:ext cx="14630" cy="501090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chemeClr val="bg1"/>
              </a:solidFill>
              <a:prstDash val="solid"/>
              <a:round/>
              <a:headEnd type="none" w="sm" len="sm"/>
              <a:tailEnd type="triangle"/>
            </a:ln>
            <a:effectLst/>
          </p:spPr>
        </p:cxnSp>
        <p:sp>
          <p:nvSpPr>
            <p:cNvPr id="15" name="TextBox 14"/>
            <p:cNvSpPr txBox="1"/>
            <p:nvPr/>
          </p:nvSpPr>
          <p:spPr>
            <a:xfrm>
              <a:off x="2743200" y="1828800"/>
              <a:ext cx="838200" cy="457200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bg1">
                  <a:lumMod val="65000"/>
                  <a:lumOff val="3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 anchor="ctr" anchorCtr="0">
              <a:noAutofit/>
            </a:bodyPr>
            <a:lstStyle/>
            <a:p>
              <a:r>
                <a:rPr lang="en-US" sz="1200" dirty="0" smtClean="0">
                  <a:solidFill>
                    <a:schemeClr val="bg1"/>
                  </a:solidFill>
                  <a:latin typeface="+mj-lt"/>
                </a:rPr>
                <a:t>Primary</a:t>
              </a:r>
              <a:br>
                <a:rPr lang="en-US" sz="1200" dirty="0" smtClean="0">
                  <a:solidFill>
                    <a:schemeClr val="bg1"/>
                  </a:solidFill>
                  <a:latin typeface="+mj-lt"/>
                </a:rPr>
              </a:br>
              <a:r>
                <a:rPr lang="en-US" sz="1200" dirty="0" smtClean="0">
                  <a:solidFill>
                    <a:schemeClr val="bg1"/>
                  </a:solidFill>
                  <a:latin typeface="+mj-lt"/>
                </a:rPr>
                <a:t>E</a:t>
              </a:r>
              <a:r>
                <a:rPr lang="en-US" sz="1200" baseline="-25000" dirty="0" smtClean="0">
                  <a:solidFill>
                    <a:schemeClr val="bg1"/>
                  </a:solidFill>
                  <a:latin typeface="+mj-lt"/>
                </a:rPr>
                <a:t>0</a:t>
              </a:r>
              <a:r>
                <a:rPr lang="en-US" sz="1200" dirty="0" smtClean="0">
                  <a:solidFill>
                    <a:schemeClr val="bg1"/>
                  </a:solidFill>
                  <a:latin typeface="+mj-lt"/>
                </a:rPr>
                <a:t> &gt; 30 kV</a:t>
              </a:r>
              <a:endParaRPr lang="en-US" sz="1200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16" name="Straight Arrow Connector 15"/>
            <p:cNvCxnSpPr/>
            <p:nvPr/>
          </p:nvCxnSpPr>
          <p:spPr bwMode="auto">
            <a:xfrm>
              <a:off x="1752600" y="2133600"/>
              <a:ext cx="304800" cy="304800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FF0000"/>
              </a:solidFill>
              <a:prstDash val="dash"/>
              <a:round/>
              <a:headEnd type="none" w="sm" len="sm"/>
              <a:tailEnd type="triangle"/>
            </a:ln>
            <a:effectLst/>
          </p:spPr>
        </p:cxnSp>
        <p:sp>
          <p:nvSpPr>
            <p:cNvPr id="19" name="TextBox 18"/>
            <p:cNvSpPr txBox="1"/>
            <p:nvPr/>
          </p:nvSpPr>
          <p:spPr>
            <a:xfrm>
              <a:off x="1433170" y="2560325"/>
              <a:ext cx="1600200" cy="457200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bg1">
                  <a:lumMod val="65000"/>
                  <a:lumOff val="3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 anchor="ctr" anchorCtr="0">
              <a:noAutofit/>
            </a:bodyPr>
            <a:lstStyle/>
            <a:p>
              <a:r>
                <a:rPr lang="en-US" sz="1200" dirty="0" smtClean="0">
                  <a:solidFill>
                    <a:schemeClr val="bg1"/>
                  </a:solidFill>
                  <a:latin typeface="+mj-lt"/>
                </a:rPr>
                <a:t>Secondary fluorescence</a:t>
              </a:r>
              <a:br>
                <a:rPr lang="en-US" sz="1200" dirty="0" smtClean="0">
                  <a:solidFill>
                    <a:schemeClr val="bg1"/>
                  </a:solidFill>
                  <a:latin typeface="+mj-lt"/>
                </a:rPr>
              </a:br>
              <a:r>
                <a:rPr lang="en-US" sz="1200" dirty="0" smtClean="0">
                  <a:solidFill>
                    <a:schemeClr val="bg1"/>
                  </a:solidFill>
                  <a:latin typeface="+mj-lt"/>
                </a:rPr>
                <a:t>E</a:t>
              </a:r>
              <a:r>
                <a:rPr lang="en-US" sz="1200" baseline="-25000" dirty="0" smtClean="0">
                  <a:solidFill>
                    <a:schemeClr val="bg1"/>
                  </a:solidFill>
                  <a:latin typeface="+mj-lt"/>
                </a:rPr>
                <a:t>0</a:t>
              </a:r>
              <a:r>
                <a:rPr lang="en-US" sz="1200" dirty="0" smtClean="0">
                  <a:solidFill>
                    <a:schemeClr val="bg1"/>
                  </a:solidFill>
                  <a:latin typeface="+mj-lt"/>
                </a:rPr>
                <a:t> &gt; 10 kV</a:t>
              </a:r>
              <a:endParaRPr lang="en-US" sz="12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21" name="Text Box 21"/>
          <p:cNvSpPr txBox="1">
            <a:spLocks noChangeArrowheads="1"/>
          </p:cNvSpPr>
          <p:nvPr/>
        </p:nvSpPr>
        <p:spPr bwMode="auto">
          <a:xfrm>
            <a:off x="4601260" y="4169055"/>
            <a:ext cx="4267200" cy="1092607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lIns="45720" rIns="4572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 smtClean="0">
                <a:solidFill>
                  <a:schemeClr val="bg1"/>
                </a:solidFill>
                <a:latin typeface="Times New Roman" pitchFamily="18" charset="0"/>
              </a:rPr>
              <a:t>Excitation of Ni K</a:t>
            </a:r>
            <a:r>
              <a:rPr lang="en-US" sz="1400" dirty="0" smtClean="0">
                <a:solidFill>
                  <a:schemeClr val="bg1"/>
                </a:solidFill>
                <a:latin typeface="Symbol" pitchFamily="18" charset="2"/>
              </a:rPr>
              <a:t>a</a:t>
            </a:r>
            <a:r>
              <a:rPr lang="en-US" sz="1400" dirty="0" smtClean="0">
                <a:solidFill>
                  <a:schemeClr val="bg1"/>
                </a:solidFill>
                <a:latin typeface="Times New Roman" pitchFamily="18" charset="0"/>
              </a:rPr>
              <a:t> in substrate due to:</a:t>
            </a:r>
            <a:br>
              <a:rPr lang="en-US" sz="1400" dirty="0" smtClean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en-US" sz="1400" dirty="0" smtClean="0">
                <a:solidFill>
                  <a:schemeClr val="bg1"/>
                </a:solidFill>
                <a:latin typeface="Times New Roman" pitchFamily="18" charset="0"/>
              </a:rPr>
              <a:t>1. Primary beam penetration through Pt film (&gt; 30kV)</a:t>
            </a:r>
            <a:br>
              <a:rPr lang="en-US" sz="1400" dirty="0" smtClean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en-US" sz="1400" dirty="0" smtClean="0">
                <a:solidFill>
                  <a:schemeClr val="bg1"/>
                </a:solidFill>
                <a:latin typeface="Times New Roman" pitchFamily="18" charset="0"/>
              </a:rPr>
              <a:t>2. Characteristic fluorescence from Pt L</a:t>
            </a:r>
            <a:r>
              <a:rPr lang="en-US" sz="1400" dirty="0" smtClean="0">
                <a:solidFill>
                  <a:schemeClr val="bg1"/>
                </a:solidFill>
                <a:latin typeface="Symbol" pitchFamily="18" charset="2"/>
              </a:rPr>
              <a:t>a </a:t>
            </a:r>
            <a:r>
              <a:rPr lang="en-US" sz="1400" dirty="0" smtClean="0">
                <a:solidFill>
                  <a:schemeClr val="bg1"/>
                </a:solidFill>
                <a:latin typeface="+mj-lt"/>
              </a:rPr>
              <a:t>(&gt; ~12kV)</a:t>
            </a:r>
            <a:r>
              <a:rPr lang="en-US" sz="1400" dirty="0" smtClean="0">
                <a:solidFill>
                  <a:schemeClr val="bg1"/>
                </a:solidFill>
                <a:latin typeface="Times New Roman" pitchFamily="18" charset="0"/>
              </a:rPr>
              <a:t/>
            </a:r>
            <a:br>
              <a:rPr lang="en-US" sz="1400" dirty="0" smtClean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en-US" sz="1400" dirty="0" smtClean="0">
                <a:solidFill>
                  <a:schemeClr val="bg1"/>
                </a:solidFill>
                <a:latin typeface="Times New Roman" pitchFamily="18" charset="0"/>
              </a:rPr>
              <a:t>3. Continuum fluorescence (&gt;</a:t>
            </a:r>
            <a:r>
              <a:rPr lang="en-US" sz="1400" dirty="0" err="1" smtClean="0">
                <a:solidFill>
                  <a:schemeClr val="bg1"/>
                </a:solidFill>
                <a:latin typeface="Times New Roman" pitchFamily="18" charset="0"/>
              </a:rPr>
              <a:t>E</a:t>
            </a:r>
            <a:r>
              <a:rPr lang="en-US" sz="1400" baseline="-25000" dirty="0" err="1" smtClean="0">
                <a:solidFill>
                  <a:schemeClr val="bg1"/>
                </a:solidFill>
                <a:latin typeface="Times New Roman" pitchFamily="18" charset="0"/>
              </a:rPr>
              <a:t>c</a:t>
            </a:r>
            <a:r>
              <a:rPr lang="en-US" sz="1400" dirty="0" smtClean="0">
                <a:solidFill>
                  <a:schemeClr val="bg1"/>
                </a:solidFill>
                <a:latin typeface="Times New Roman" pitchFamily="18" charset="0"/>
              </a:rPr>
              <a:t> Ni K</a:t>
            </a:r>
            <a:r>
              <a:rPr lang="en-US" sz="1400" dirty="0" smtClean="0">
                <a:solidFill>
                  <a:schemeClr val="bg1"/>
                </a:solidFill>
                <a:latin typeface="Symbol" pitchFamily="18" charset="2"/>
              </a:rPr>
              <a:t>a</a:t>
            </a:r>
            <a:r>
              <a:rPr lang="en-US" sz="1400" dirty="0" smtClean="0">
                <a:solidFill>
                  <a:schemeClr val="bg1"/>
                </a:solidFill>
                <a:latin typeface="Times New Roman" pitchFamily="18" charset="0"/>
              </a:rPr>
              <a:t>)</a:t>
            </a:r>
            <a:br>
              <a:rPr lang="en-US" sz="1400" dirty="0" smtClean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en-US" sz="900" dirty="0" err="1" smtClean="0">
                <a:solidFill>
                  <a:schemeClr val="bg1"/>
                </a:solidFill>
                <a:latin typeface="Times New Roman" pitchFamily="18" charset="0"/>
              </a:rPr>
              <a:t>Pouchou</a:t>
            </a:r>
            <a:r>
              <a:rPr lang="en-US" sz="900" dirty="0" smtClean="0">
                <a:solidFill>
                  <a:schemeClr val="bg1"/>
                </a:solidFill>
                <a:latin typeface="Times New Roman" pitchFamily="18" charset="0"/>
              </a:rPr>
              <a:t> and </a:t>
            </a:r>
            <a:r>
              <a:rPr lang="en-US" sz="900" dirty="0" err="1" smtClean="0">
                <a:solidFill>
                  <a:schemeClr val="bg1"/>
                </a:solidFill>
                <a:latin typeface="Times New Roman" pitchFamily="18" charset="0"/>
              </a:rPr>
              <a:t>Pichoir</a:t>
            </a:r>
            <a:r>
              <a:rPr lang="en-US" sz="900" dirty="0" smtClean="0">
                <a:solidFill>
                  <a:schemeClr val="bg1"/>
                </a:solidFill>
                <a:latin typeface="Times New Roman" pitchFamily="18" charset="0"/>
              </a:rPr>
              <a:t>, 1991 Electron Probe Quantitation</a:t>
            </a:r>
          </a:p>
        </p:txBody>
      </p:sp>
      <p:pic>
        <p:nvPicPr>
          <p:cNvPr id="5120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2438400"/>
            <a:ext cx="3200400" cy="225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 Box 21"/>
          <p:cNvSpPr txBox="1">
            <a:spLocks noChangeArrowheads="1"/>
          </p:cNvSpPr>
          <p:nvPr/>
        </p:nvSpPr>
        <p:spPr bwMode="auto">
          <a:xfrm>
            <a:off x="381000" y="4800600"/>
            <a:ext cx="3962400" cy="762000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lIns="45720" rIns="4572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 smtClean="0">
                <a:solidFill>
                  <a:schemeClr val="bg1"/>
                </a:solidFill>
                <a:latin typeface="Times New Roman" pitchFamily="18" charset="0"/>
              </a:rPr>
              <a:t>Casino simulation 20 kV (Casino v2.48)</a:t>
            </a:r>
            <a:br>
              <a:rPr lang="en-US" sz="1400" dirty="0" smtClean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en-US" sz="1400" dirty="0" smtClean="0">
                <a:solidFill>
                  <a:schemeClr val="bg1"/>
                </a:solidFill>
                <a:latin typeface="Times New Roman" pitchFamily="18" charset="0"/>
              </a:rPr>
              <a:t>Characteristic and continuum fluorescence not treated</a:t>
            </a:r>
            <a:br>
              <a:rPr lang="en-US" sz="1400" dirty="0" smtClean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en-US" sz="1400" dirty="0" smtClean="0">
                <a:solidFill>
                  <a:schemeClr val="bg1"/>
                </a:solidFill>
                <a:latin typeface="Times New Roman" pitchFamily="18" charset="0"/>
              </a:rPr>
              <a:t>No Ni production predicted below ~30 kV, incorrect</a:t>
            </a:r>
            <a:endParaRPr lang="en-US" sz="900" dirty="0" smtClean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DTSA-II Simulation: Pt 1 um film on Ni substrate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Carpenter Thin Film EPMA 2012</a:t>
            </a:r>
            <a:endParaRPr lang="en-US"/>
          </a:p>
        </p:txBody>
      </p:sp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685800" y="5334001"/>
            <a:ext cx="7696200" cy="523220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lIns="45720" rIns="4572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 smtClean="0">
                <a:solidFill>
                  <a:schemeClr val="bg1"/>
                </a:solidFill>
                <a:latin typeface="Times New Roman" pitchFamily="18" charset="0"/>
              </a:rPr>
              <a:t>Excitation of Ni K</a:t>
            </a:r>
            <a:r>
              <a:rPr lang="en-US" sz="1400" dirty="0" smtClean="0">
                <a:solidFill>
                  <a:schemeClr val="bg1"/>
                </a:solidFill>
                <a:latin typeface="SymbolPS" pitchFamily="18" charset="2"/>
              </a:rPr>
              <a:t>a</a:t>
            </a:r>
            <a:r>
              <a:rPr lang="en-US" sz="1400" dirty="0" smtClean="0">
                <a:solidFill>
                  <a:schemeClr val="bg1"/>
                </a:solidFill>
                <a:latin typeface="Times New Roman" pitchFamily="18" charset="0"/>
              </a:rPr>
              <a:t> in TF example is entirely due to secondary fluorescence below 30 kV</a:t>
            </a:r>
            <a:br>
              <a:rPr lang="en-US" sz="1400" dirty="0" smtClean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en-US" sz="1400" dirty="0" smtClean="0">
                <a:solidFill>
                  <a:schemeClr val="bg1"/>
                </a:solidFill>
                <a:latin typeface="Times New Roman" pitchFamily="18" charset="0"/>
              </a:rPr>
              <a:t>No Ni L</a:t>
            </a:r>
            <a:r>
              <a:rPr lang="en-US" sz="1400" dirty="0" smtClean="0">
                <a:solidFill>
                  <a:schemeClr val="bg1"/>
                </a:solidFill>
                <a:latin typeface="SymbolPS" pitchFamily="18" charset="2"/>
              </a:rPr>
              <a:t>a</a:t>
            </a:r>
            <a:r>
              <a:rPr lang="en-US" sz="1400" dirty="0" smtClean="0">
                <a:solidFill>
                  <a:schemeClr val="bg1"/>
                </a:solidFill>
                <a:latin typeface="Times New Roman" pitchFamily="18" charset="0"/>
              </a:rPr>
              <a:t> observed due to high absorption in Pt overlayer</a:t>
            </a:r>
            <a:endParaRPr lang="en-US" sz="900" dirty="0" smtClean="0">
              <a:solidFill>
                <a:schemeClr val="bg1"/>
              </a:solidFill>
              <a:latin typeface="Times New Roman" pitchFamily="18" charset="0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685800" y="914400"/>
            <a:ext cx="7620000" cy="4230822"/>
            <a:chOff x="685800" y="914400"/>
            <a:chExt cx="7620000" cy="4230822"/>
          </a:xfrm>
        </p:grpSpPr>
        <p:pic>
          <p:nvPicPr>
            <p:cNvPr id="50177" name="Picture 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85800" y="914400"/>
              <a:ext cx="7620000" cy="20210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0178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85800" y="3124200"/>
              <a:ext cx="7620000" cy="20210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 Box 21"/>
            <p:cNvSpPr txBox="1">
              <a:spLocks noChangeArrowheads="1"/>
            </p:cNvSpPr>
            <p:nvPr/>
          </p:nvSpPr>
          <p:spPr bwMode="auto">
            <a:xfrm>
              <a:off x="2209800" y="1371600"/>
              <a:ext cx="609600" cy="954107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>
                  <a:lumMod val="75000"/>
                </a:schemeClr>
              </a:solidFill>
              <a:miter lim="800000"/>
              <a:headEnd type="none" w="sm" len="sm"/>
              <a:tailEnd type="none" w="sm" len="sm"/>
            </a:ln>
          </p:spPr>
          <p:txBody>
            <a:bodyPr wrap="square" lIns="45720" rIns="4572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dirty="0" smtClean="0">
                  <a:solidFill>
                    <a:schemeClr val="bg1"/>
                  </a:solidFill>
                  <a:latin typeface="Times New Roman" pitchFamily="18" charset="0"/>
                </a:rPr>
                <a:t>30 kV</a:t>
              </a:r>
              <a:br>
                <a:rPr lang="en-US" sz="1400" dirty="0" smtClean="0">
                  <a:solidFill>
                    <a:schemeClr val="bg1"/>
                  </a:solidFill>
                  <a:latin typeface="Times New Roman" pitchFamily="18" charset="0"/>
                </a:rPr>
              </a:br>
              <a:r>
                <a:rPr lang="en-US" sz="1400" dirty="0" smtClean="0">
                  <a:solidFill>
                    <a:schemeClr val="bg1"/>
                  </a:solidFill>
                  <a:latin typeface="Times New Roman" pitchFamily="18" charset="0"/>
                </a:rPr>
                <a:t>25</a:t>
              </a:r>
              <a:br>
                <a:rPr lang="en-US" sz="1400" dirty="0" smtClean="0">
                  <a:solidFill>
                    <a:schemeClr val="bg1"/>
                  </a:solidFill>
                  <a:latin typeface="Times New Roman" pitchFamily="18" charset="0"/>
                </a:rPr>
              </a:br>
              <a:r>
                <a:rPr lang="en-US" sz="1400" dirty="0" smtClean="0">
                  <a:solidFill>
                    <a:schemeClr val="bg1"/>
                  </a:solidFill>
                  <a:latin typeface="Times New Roman" pitchFamily="18" charset="0"/>
                </a:rPr>
                <a:t>20</a:t>
              </a:r>
              <a:br>
                <a:rPr lang="en-US" sz="1400" dirty="0" smtClean="0">
                  <a:solidFill>
                    <a:schemeClr val="bg1"/>
                  </a:solidFill>
                  <a:latin typeface="Times New Roman" pitchFamily="18" charset="0"/>
                </a:rPr>
              </a:br>
              <a:r>
                <a:rPr lang="en-US" sz="1400" dirty="0" smtClean="0">
                  <a:solidFill>
                    <a:schemeClr val="bg1"/>
                  </a:solidFill>
                  <a:latin typeface="Times New Roman" pitchFamily="18" charset="0"/>
                </a:rPr>
                <a:t>15</a:t>
              </a:r>
              <a:endParaRPr lang="en-US" sz="900" dirty="0" smtClean="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cxnSp>
          <p:nvCxnSpPr>
            <p:cNvPr id="9" name="Straight Connector 8"/>
            <p:cNvCxnSpPr/>
            <p:nvPr/>
          </p:nvCxnSpPr>
          <p:spPr bwMode="auto">
            <a:xfrm flipV="1">
              <a:off x="2667000" y="2095892"/>
              <a:ext cx="457200" cy="76200"/>
            </a:xfrm>
            <a:prstGeom prst="line">
              <a:avLst/>
            </a:prstGeom>
            <a:solidFill>
              <a:schemeClr val="accent1"/>
            </a:solidFill>
            <a:ln w="15875" cap="flat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</p:cxnSp>
        <p:cxnSp>
          <p:nvCxnSpPr>
            <p:cNvPr id="12" name="Straight Connector 11"/>
            <p:cNvCxnSpPr/>
            <p:nvPr/>
          </p:nvCxnSpPr>
          <p:spPr bwMode="auto">
            <a:xfrm flipV="1">
              <a:off x="2667000" y="1905000"/>
              <a:ext cx="304800" cy="76200"/>
            </a:xfrm>
            <a:prstGeom prst="line">
              <a:avLst/>
            </a:prstGeom>
            <a:solidFill>
              <a:schemeClr val="accent1"/>
            </a:solidFill>
            <a:ln w="15875" cap="flat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</p:cxnSp>
        <p:cxnSp>
          <p:nvCxnSpPr>
            <p:cNvPr id="18" name="Straight Connector 17"/>
            <p:cNvCxnSpPr/>
            <p:nvPr/>
          </p:nvCxnSpPr>
          <p:spPr bwMode="auto">
            <a:xfrm>
              <a:off x="2667000" y="1752600"/>
              <a:ext cx="304800" cy="76200"/>
            </a:xfrm>
            <a:prstGeom prst="line">
              <a:avLst/>
            </a:prstGeom>
            <a:solidFill>
              <a:schemeClr val="accent1"/>
            </a:solidFill>
            <a:ln w="15875" cap="flat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</p:cxnSp>
        <p:cxnSp>
          <p:nvCxnSpPr>
            <p:cNvPr id="22" name="Straight Connector 21"/>
            <p:cNvCxnSpPr/>
            <p:nvPr/>
          </p:nvCxnSpPr>
          <p:spPr bwMode="auto">
            <a:xfrm>
              <a:off x="2743200" y="1524000"/>
              <a:ext cx="381000" cy="228600"/>
            </a:xfrm>
            <a:prstGeom prst="line">
              <a:avLst/>
            </a:prstGeom>
            <a:solidFill>
              <a:schemeClr val="accent1"/>
            </a:solidFill>
            <a:ln w="15875" cap="flat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</p:cxnSp>
        <p:sp>
          <p:nvSpPr>
            <p:cNvPr id="24" name="Text Box 21"/>
            <p:cNvSpPr txBox="1">
              <a:spLocks noChangeArrowheads="1"/>
            </p:cNvSpPr>
            <p:nvPr/>
          </p:nvSpPr>
          <p:spPr bwMode="auto">
            <a:xfrm>
              <a:off x="6096000" y="1371600"/>
              <a:ext cx="2133600" cy="461665"/>
            </a:xfrm>
            <a:prstGeom prst="rect">
              <a:avLst/>
            </a:prstGeom>
            <a:solidFill>
              <a:srgbClr val="FFFFFF"/>
            </a:solidFill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wrap="square" lIns="45720" rIns="4572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 dirty="0" smtClean="0">
                  <a:solidFill>
                    <a:schemeClr val="bg1"/>
                  </a:solidFill>
                  <a:latin typeface="Times New Roman" pitchFamily="18" charset="0"/>
                </a:rPr>
                <a:t>Not including characteristic and</a:t>
              </a:r>
              <a:br>
                <a:rPr lang="en-US" sz="1200" dirty="0" smtClean="0">
                  <a:solidFill>
                    <a:schemeClr val="bg1"/>
                  </a:solidFill>
                  <a:latin typeface="Times New Roman" pitchFamily="18" charset="0"/>
                </a:rPr>
              </a:br>
              <a:r>
                <a:rPr lang="en-US" sz="1200" dirty="0" smtClean="0">
                  <a:solidFill>
                    <a:schemeClr val="bg1"/>
                  </a:solidFill>
                  <a:latin typeface="Times New Roman" pitchFamily="18" charset="0"/>
                </a:rPr>
                <a:t>continuum fluorescence</a:t>
              </a:r>
            </a:p>
          </p:txBody>
        </p:sp>
        <p:sp>
          <p:nvSpPr>
            <p:cNvPr id="25" name="Text Box 21"/>
            <p:cNvSpPr txBox="1">
              <a:spLocks noChangeArrowheads="1"/>
            </p:cNvSpPr>
            <p:nvPr/>
          </p:nvSpPr>
          <p:spPr bwMode="auto">
            <a:xfrm>
              <a:off x="6248400" y="3581400"/>
              <a:ext cx="1981200" cy="457200"/>
            </a:xfrm>
            <a:prstGeom prst="rect">
              <a:avLst/>
            </a:prstGeom>
            <a:solidFill>
              <a:srgbClr val="FFFFFF"/>
            </a:solidFill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wrap="square" lIns="45720" rIns="4572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 dirty="0" smtClean="0">
                  <a:solidFill>
                    <a:schemeClr val="bg1"/>
                  </a:solidFill>
                  <a:latin typeface="Times New Roman" pitchFamily="18" charset="0"/>
                </a:rPr>
                <a:t>Including characteristic and</a:t>
              </a:r>
              <a:br>
                <a:rPr lang="en-US" sz="1200" dirty="0" smtClean="0">
                  <a:solidFill>
                    <a:schemeClr val="bg1"/>
                  </a:solidFill>
                  <a:latin typeface="Times New Roman" pitchFamily="18" charset="0"/>
                </a:rPr>
              </a:br>
              <a:r>
                <a:rPr lang="en-US" sz="1200" dirty="0" smtClean="0">
                  <a:solidFill>
                    <a:schemeClr val="bg1"/>
                  </a:solidFill>
                  <a:latin typeface="Times New Roman" pitchFamily="18" charset="0"/>
                </a:rPr>
                <a:t>continuum fluorescence</a:t>
              </a: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DTSA-II Scattering diagrams</a:t>
            </a:r>
            <a:br>
              <a:rPr lang="en-US" dirty="0" smtClean="0"/>
            </a:br>
            <a:r>
              <a:rPr lang="en-US" dirty="0" smtClean="0"/>
              <a:t>Pt 1 </a:t>
            </a:r>
            <a:r>
              <a:rPr lang="en-US" dirty="0" smtClean="0">
                <a:latin typeface="SymbolPS" pitchFamily="18" charset="2"/>
              </a:rPr>
              <a:t>m</a:t>
            </a:r>
            <a:r>
              <a:rPr lang="en-US" dirty="0" smtClean="0"/>
              <a:t>m on Ni @ 20 kV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Carpenter Thin Film EPMA 2012</a:t>
            </a:r>
            <a:endParaRPr lang="en-US"/>
          </a:p>
        </p:txBody>
      </p:sp>
      <p:pic>
        <p:nvPicPr>
          <p:cNvPr id="1720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3011" y="1828800"/>
            <a:ext cx="27432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203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200" y="1828800"/>
            <a:ext cx="27432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203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827" y="1828800"/>
            <a:ext cx="27432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 bwMode="auto">
          <a:xfrm>
            <a:off x="76200" y="1828800"/>
            <a:ext cx="381000" cy="1600200"/>
          </a:xfrm>
          <a:prstGeom prst="rect">
            <a:avLst/>
          </a:prstGeom>
          <a:solidFill>
            <a:schemeClr val="tx1">
              <a:lumMod val="8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76984" y="3467492"/>
            <a:ext cx="380216" cy="1104508"/>
          </a:xfrm>
          <a:prstGeom prst="rect">
            <a:avLst/>
          </a:prstGeom>
          <a:solidFill>
            <a:srgbClr val="00B0F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Text Box 21"/>
          <p:cNvSpPr txBox="1">
            <a:spLocks noChangeArrowheads="1"/>
          </p:cNvSpPr>
          <p:nvPr/>
        </p:nvSpPr>
        <p:spPr bwMode="auto">
          <a:xfrm>
            <a:off x="914400" y="4648200"/>
            <a:ext cx="1981200" cy="304800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lIns="45720" rIns="4572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 smtClean="0">
                <a:solidFill>
                  <a:schemeClr val="bg1"/>
                </a:solidFill>
                <a:latin typeface="Times New Roman" pitchFamily="18" charset="0"/>
              </a:rPr>
              <a:t>Electron scattering plot</a:t>
            </a:r>
            <a:endParaRPr lang="en-US" sz="900" dirty="0" smtClean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2" name="Text Box 21"/>
          <p:cNvSpPr txBox="1">
            <a:spLocks noChangeArrowheads="1"/>
          </p:cNvSpPr>
          <p:nvPr/>
        </p:nvSpPr>
        <p:spPr bwMode="auto">
          <a:xfrm>
            <a:off x="3733800" y="4648200"/>
            <a:ext cx="1981200" cy="523220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lIns="45720" rIns="4572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 smtClean="0">
                <a:solidFill>
                  <a:schemeClr val="bg1"/>
                </a:solidFill>
                <a:latin typeface="Times New Roman" pitchFamily="18" charset="0"/>
              </a:rPr>
              <a:t>Pt L</a:t>
            </a:r>
            <a:r>
              <a:rPr lang="en-US" sz="1400" dirty="0" smtClean="0">
                <a:solidFill>
                  <a:schemeClr val="bg1"/>
                </a:solidFill>
                <a:latin typeface="SymbolPS" pitchFamily="18" charset="2"/>
              </a:rPr>
              <a:t>a</a:t>
            </a:r>
            <a:r>
              <a:rPr lang="en-US" sz="1400" dirty="0" smtClean="0">
                <a:solidFill>
                  <a:schemeClr val="bg1"/>
                </a:solidFill>
                <a:latin typeface="Times New Roman" pitchFamily="18" charset="0"/>
              </a:rPr>
              <a:t> excitation in layer</a:t>
            </a:r>
            <a:br>
              <a:rPr lang="en-US" sz="1400" dirty="0" smtClean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en-US" sz="1400" dirty="0" smtClean="0">
                <a:solidFill>
                  <a:schemeClr val="bg1"/>
                </a:solidFill>
                <a:latin typeface="Times New Roman" pitchFamily="18" charset="0"/>
              </a:rPr>
              <a:t>by electrons only</a:t>
            </a:r>
            <a:endParaRPr lang="en-US" sz="900" dirty="0" smtClean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3" name="Text Box 21"/>
          <p:cNvSpPr txBox="1">
            <a:spLocks noChangeArrowheads="1"/>
          </p:cNvSpPr>
          <p:nvPr/>
        </p:nvSpPr>
        <p:spPr bwMode="auto">
          <a:xfrm>
            <a:off x="6324600" y="4648201"/>
            <a:ext cx="2438400" cy="523220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lIns="45720" rIns="4572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 smtClean="0">
                <a:solidFill>
                  <a:schemeClr val="bg1"/>
                </a:solidFill>
                <a:latin typeface="Times New Roman" pitchFamily="18" charset="0"/>
              </a:rPr>
              <a:t>Ni K</a:t>
            </a:r>
            <a:r>
              <a:rPr lang="en-US" sz="1400" dirty="0" smtClean="0">
                <a:solidFill>
                  <a:schemeClr val="bg1"/>
                </a:solidFill>
                <a:latin typeface="SymbolPS" pitchFamily="18" charset="2"/>
              </a:rPr>
              <a:t>a</a:t>
            </a:r>
            <a:r>
              <a:rPr lang="en-US" sz="1400" dirty="0" smtClean="0">
                <a:solidFill>
                  <a:schemeClr val="bg1"/>
                </a:solidFill>
                <a:latin typeface="Times New Roman" pitchFamily="18" charset="0"/>
              </a:rPr>
              <a:t> excitation in substrate</a:t>
            </a:r>
            <a:br>
              <a:rPr lang="en-US" sz="1400" dirty="0" smtClean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en-US" sz="1400" dirty="0" smtClean="0">
                <a:solidFill>
                  <a:schemeClr val="bg1"/>
                </a:solidFill>
                <a:latin typeface="Times New Roman" pitchFamily="18" charset="0"/>
              </a:rPr>
              <a:t>by Pt L</a:t>
            </a:r>
            <a:r>
              <a:rPr lang="en-US" sz="1400" dirty="0" smtClean="0">
                <a:solidFill>
                  <a:schemeClr val="bg1"/>
                </a:solidFill>
                <a:latin typeface="SymbolPS" pitchFamily="18" charset="2"/>
              </a:rPr>
              <a:t>a</a:t>
            </a:r>
            <a:r>
              <a:rPr lang="en-US" sz="1400" dirty="0" smtClean="0">
                <a:solidFill>
                  <a:schemeClr val="bg1"/>
                </a:solidFill>
                <a:latin typeface="Times New Roman" pitchFamily="18" charset="0"/>
              </a:rPr>
              <a:t> and continuum x-rays</a:t>
            </a:r>
            <a:endParaRPr lang="en-US" sz="900" dirty="0" smtClean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EPMA/SEM thin film </a:t>
            </a:r>
            <a:r>
              <a:rPr lang="en-US" dirty="0" smtClean="0"/>
              <a:t>analysis</a:t>
            </a:r>
            <a:br>
              <a:rPr lang="en-US" dirty="0" smtClean="0"/>
            </a:br>
            <a:r>
              <a:rPr lang="en-US" dirty="0" smtClean="0"/>
              <a:t>Excellent vertical sensitivity</a:t>
            </a:r>
            <a:br>
              <a:rPr lang="en-US" dirty="0" smtClean="0"/>
            </a:br>
            <a:r>
              <a:rPr lang="en-US" dirty="0" smtClean="0"/>
              <a:t>Thickness and composition determined</a:t>
            </a:r>
            <a:br>
              <a:rPr lang="en-US" dirty="0" smtClean="0"/>
            </a:br>
            <a:r>
              <a:rPr lang="en-US" dirty="0" smtClean="0"/>
              <a:t>Can in principle detect very thin layers</a:t>
            </a:r>
            <a:endParaRPr lang="en-US" dirty="0" smtClean="0"/>
          </a:p>
          <a:p>
            <a:r>
              <a:rPr lang="en-US" dirty="0" smtClean="0"/>
              <a:t>Excellent software tools for visualization of scattering volume</a:t>
            </a:r>
            <a:br>
              <a:rPr lang="en-US" dirty="0" smtClean="0"/>
            </a:br>
            <a:r>
              <a:rPr lang="en-US" dirty="0" smtClean="0"/>
              <a:t>Simulation with and without x-ray fluorescence</a:t>
            </a:r>
          </a:p>
          <a:p>
            <a:r>
              <a:rPr lang="en-US" dirty="0" smtClean="0"/>
              <a:t>For materials of unknown layer structure</a:t>
            </a:r>
            <a:br>
              <a:rPr lang="en-US" dirty="0" smtClean="0"/>
            </a:br>
            <a:r>
              <a:rPr lang="en-US" dirty="0" smtClean="0"/>
              <a:t>Methods </a:t>
            </a:r>
            <a:r>
              <a:rPr lang="en-US" dirty="0" smtClean="0"/>
              <a:t>for deducing multilayer structure using these tools</a:t>
            </a:r>
          </a:p>
          <a:p>
            <a:r>
              <a:rPr lang="en-US" dirty="0" smtClean="0"/>
              <a:t>Role of </a:t>
            </a:r>
            <a:r>
              <a:rPr lang="en-US" dirty="0" smtClean="0"/>
              <a:t>x-ray </a:t>
            </a:r>
            <a:r>
              <a:rPr lang="en-US" dirty="0" smtClean="0"/>
              <a:t>fluorescence </a:t>
            </a:r>
            <a:r>
              <a:rPr lang="en-US" dirty="0" smtClean="0"/>
              <a:t>important</a:t>
            </a:r>
            <a:br>
              <a:rPr lang="en-US" dirty="0" smtClean="0"/>
            </a:br>
            <a:r>
              <a:rPr lang="en-US" dirty="0" smtClean="0"/>
              <a:t>Continuum and characteristic (Pt film on </a:t>
            </a:r>
            <a:r>
              <a:rPr lang="en-US" smtClean="0"/>
              <a:t>Ni example)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Carpenter Thin Film EPMA 2012</a:t>
            </a:r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DTSA-II Simulation: </a:t>
            </a:r>
            <a:r>
              <a:rPr lang="en-US" dirty="0" err="1" smtClean="0"/>
              <a:t>ZnTe</a:t>
            </a:r>
            <a:r>
              <a:rPr lang="en-US" dirty="0" smtClean="0"/>
              <a:t> film on </a:t>
            </a:r>
            <a:r>
              <a:rPr lang="en-US" dirty="0" err="1" smtClean="0"/>
              <a:t>GaAs</a:t>
            </a:r>
            <a:r>
              <a:rPr lang="en-US" dirty="0" smtClean="0"/>
              <a:t> substrate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Carpenter Thin Film EPMA 2012</a:t>
            </a:r>
            <a:endParaRPr lang="en-US"/>
          </a:p>
        </p:txBody>
      </p:sp>
      <p:pic>
        <p:nvPicPr>
          <p:cNvPr id="166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2551" y="914400"/>
            <a:ext cx="8915400" cy="2364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Carpenter Thin Film EPMA 2012</a:t>
            </a:r>
            <a:endParaRPr lang="en-US"/>
          </a:p>
        </p:txBody>
      </p:sp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EPMA and thin film analysis</a:t>
            </a:r>
          </a:p>
        </p:txBody>
      </p:sp>
      <p:sp>
        <p:nvSpPr>
          <p:cNvPr id="2458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sz="1800" dirty="0" smtClean="0"/>
              <a:t>Conventional EPMA:</a:t>
            </a:r>
            <a:br>
              <a:rPr lang="en-US" sz="1800" dirty="0" smtClean="0"/>
            </a:br>
            <a:r>
              <a:rPr lang="en-US" sz="1800" dirty="0" smtClean="0"/>
              <a:t>Characteristic x-rays measured on sample vs. standard, comparative method</a:t>
            </a:r>
            <a:br>
              <a:rPr lang="en-US" sz="1800" dirty="0" smtClean="0"/>
            </a:br>
            <a:r>
              <a:rPr lang="en-US" sz="1800" dirty="0" smtClean="0"/>
              <a:t>“k-ratio” : background-subtracted x-ray intensity from sample v. standard:</a:t>
            </a:r>
            <a:br>
              <a:rPr lang="en-US" sz="1800" dirty="0" smtClean="0"/>
            </a:br>
            <a:r>
              <a:rPr lang="en-US" sz="1800" dirty="0" smtClean="0"/>
              <a:t>	k = (P-B)</a:t>
            </a:r>
            <a:r>
              <a:rPr lang="en-US" sz="1800" baseline="30000" dirty="0" smtClean="0"/>
              <a:t>sample</a:t>
            </a:r>
            <a:r>
              <a:rPr lang="en-US" sz="1800" dirty="0" smtClean="0"/>
              <a:t> / (P-B)</a:t>
            </a:r>
            <a:r>
              <a:rPr lang="en-US" sz="1800" baseline="30000" dirty="0" smtClean="0"/>
              <a:t>standard</a:t>
            </a:r>
            <a:br>
              <a:rPr lang="en-US" sz="1800" baseline="30000" dirty="0" smtClean="0"/>
            </a:br>
            <a:r>
              <a:rPr lang="en-US" sz="1800" dirty="0" smtClean="0"/>
              <a:t>Measured k-ratios are converted to concentration units:</a:t>
            </a:r>
            <a:br>
              <a:rPr lang="en-US" sz="1800" dirty="0" smtClean="0"/>
            </a:br>
            <a:r>
              <a:rPr lang="en-US" sz="1800" dirty="0" smtClean="0"/>
              <a:t> 	</a:t>
            </a:r>
            <a:r>
              <a:rPr lang="en-US" sz="1800" dirty="0" err="1" smtClean="0"/>
              <a:t>C</a:t>
            </a:r>
            <a:r>
              <a:rPr lang="en-US" sz="1800" baseline="-25000" dirty="0" err="1" smtClean="0"/>
              <a:t>sample</a:t>
            </a:r>
            <a:r>
              <a:rPr lang="en-US" sz="1800" dirty="0" smtClean="0"/>
              <a:t> = </a:t>
            </a:r>
            <a:r>
              <a:rPr lang="en-US" sz="1800" dirty="0" err="1" smtClean="0"/>
              <a:t>C</a:t>
            </a:r>
            <a:r>
              <a:rPr lang="en-US" sz="1800" baseline="-25000" dirty="0" err="1" smtClean="0"/>
              <a:t>std</a:t>
            </a:r>
            <a:r>
              <a:rPr lang="en-US" sz="1800" dirty="0" smtClean="0"/>
              <a:t> K * Z A F</a:t>
            </a:r>
            <a:br>
              <a:rPr lang="en-US" sz="1800" dirty="0" smtClean="0"/>
            </a:br>
            <a:r>
              <a:rPr lang="en-US" sz="1400" dirty="0" smtClean="0"/>
              <a:t>Z = Atomic number correction (electron energy loss, backscattering)</a:t>
            </a:r>
            <a:br>
              <a:rPr lang="en-US" sz="1400" dirty="0" smtClean="0"/>
            </a:br>
            <a:r>
              <a:rPr lang="en-US" sz="1400" dirty="0" smtClean="0"/>
              <a:t>A = Absorption correction (x-ray absorption in sample and standard)</a:t>
            </a:r>
            <a:br>
              <a:rPr lang="en-US" sz="1400" dirty="0" smtClean="0"/>
            </a:br>
            <a:r>
              <a:rPr lang="en-US" sz="1400" dirty="0" smtClean="0"/>
              <a:t>F = Fluorescence (nominally characteristic, can include continuum)</a:t>
            </a:r>
          </a:p>
          <a:p>
            <a:r>
              <a:rPr lang="en-US" sz="1800" dirty="0" smtClean="0"/>
              <a:t>Method assumes homogeneous bulk structure of sample and standard</a:t>
            </a:r>
          </a:p>
          <a:p>
            <a:r>
              <a:rPr lang="en-US" sz="1800" dirty="0" smtClean="0"/>
              <a:t>Thin film algorithm is enhancement of </a:t>
            </a:r>
            <a:r>
              <a:rPr lang="en-US" sz="1800" dirty="0" smtClean="0">
                <a:latin typeface="Symbol" pitchFamily="18" charset="2"/>
              </a:rPr>
              <a:t>F</a:t>
            </a:r>
            <a:r>
              <a:rPr lang="en-US" sz="1800" dirty="0" smtClean="0"/>
              <a:t>(</a:t>
            </a:r>
            <a:r>
              <a:rPr lang="en-US" sz="1800" dirty="0" err="1" smtClean="0">
                <a:latin typeface="Symbol" pitchFamily="18" charset="2"/>
              </a:rPr>
              <a:t>r</a:t>
            </a:r>
            <a:r>
              <a:rPr lang="en-US" sz="1800" dirty="0" err="1" smtClean="0"/>
              <a:t>z</a:t>
            </a:r>
            <a:r>
              <a:rPr lang="en-US" sz="1800" dirty="0" smtClean="0"/>
              <a:t>) code</a:t>
            </a:r>
            <a:br>
              <a:rPr lang="en-US" sz="1800" dirty="0" smtClean="0"/>
            </a:br>
            <a:r>
              <a:rPr lang="en-US" sz="1800" dirty="0" smtClean="0"/>
              <a:t>Assumption is homogeneous bulk standard for </a:t>
            </a:r>
            <a:r>
              <a:rPr lang="en-US" sz="1800" dirty="0" err="1" smtClean="0"/>
              <a:t>convienience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>Sample multilayer structure – user provides model (e.g., Cu/Ni/Au layer)</a:t>
            </a:r>
            <a:br>
              <a:rPr lang="en-US" sz="1800" dirty="0" smtClean="0"/>
            </a:br>
            <a:r>
              <a:rPr lang="en-US" sz="1800" dirty="0" smtClean="0"/>
              <a:t>Algorithm treats electron behavior, and x-ray generation, absorption, and fluorescence in multilayer structure</a:t>
            </a:r>
          </a:p>
          <a:p>
            <a:r>
              <a:rPr lang="en-US" sz="1800" dirty="0" smtClean="0"/>
              <a:t>Results provide chemical analysis and layer thickness</a:t>
            </a:r>
            <a:br>
              <a:rPr lang="en-US" sz="1800" dirty="0" smtClean="0"/>
            </a:br>
            <a:r>
              <a:rPr lang="en-US" sz="1800" dirty="0" smtClean="0"/>
              <a:t>Analytical summation reflects model validity and measurement quality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Multi-kV BSE imaging:</a:t>
            </a:r>
            <a:br>
              <a:rPr lang="en-US" dirty="0" smtClean="0"/>
            </a:br>
            <a:r>
              <a:rPr lang="en-US" sz="1600" dirty="0" smtClean="0"/>
              <a:t>Stillwater Ca-pyroxene with low-Ca pyroxene </a:t>
            </a:r>
            <a:r>
              <a:rPr lang="en-US" sz="1600" dirty="0" err="1" smtClean="0"/>
              <a:t>exsolution</a:t>
            </a:r>
            <a:r>
              <a:rPr lang="en-US" sz="1600" dirty="0" smtClean="0"/>
              <a:t> lamellae, 350x </a:t>
            </a:r>
            <a:r>
              <a:rPr lang="en-US" sz="1600" dirty="0" err="1" smtClean="0"/>
              <a:t>mag</a:t>
            </a:r>
            <a:endParaRPr lang="en-US" sz="1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Carpenter Thin Film EPMA 2012</a:t>
            </a:r>
            <a:endParaRPr lang="en-US"/>
          </a:p>
        </p:txBody>
      </p:sp>
      <p:pic>
        <p:nvPicPr>
          <p:cNvPr id="6" name="Picture 5" descr="SW_multi_kV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4400" y="914400"/>
            <a:ext cx="6877188" cy="550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Carpenter Thin Film EPMA 2012</a:t>
            </a:r>
            <a:endParaRPr lang="en-US" dirty="0"/>
          </a:p>
        </p:txBody>
      </p:sp>
      <p:sp>
        <p:nvSpPr>
          <p:cNvPr id="2560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0"/>
            <a:ext cx="7780338" cy="609600"/>
          </a:xfrm>
        </p:spPr>
        <p:txBody>
          <a:bodyPr lIns="91440" tIns="45720" rIns="91440" bIns="45720" anchor="ctr"/>
          <a:lstStyle/>
          <a:p>
            <a:pPr eaLnBrk="1" hangingPunct="1"/>
            <a:r>
              <a:rPr lang="en-US" sz="2800" dirty="0" smtClean="0"/>
              <a:t>Thin-film analysis</a:t>
            </a:r>
          </a:p>
        </p:txBody>
      </p:sp>
      <p:sp>
        <p:nvSpPr>
          <p:cNvPr id="2560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762000"/>
            <a:ext cx="7848600" cy="5410200"/>
          </a:xfrm>
        </p:spPr>
        <p:txBody>
          <a:bodyPr lIns="91440" tIns="45720" rIns="91440" bIns="45720"/>
          <a:lstStyle/>
          <a:p>
            <a:pPr eaLnBrk="1" hangingPunct="1">
              <a:lnSpc>
                <a:spcPct val="80000"/>
              </a:lnSpc>
            </a:pPr>
            <a:r>
              <a:rPr lang="en-US" sz="2000" dirty="0" smtClean="0"/>
              <a:t>TF: multilayer stratified materials analyzed in plan view</a:t>
            </a:r>
            <a:br>
              <a:rPr lang="en-US" sz="2000" dirty="0" smtClean="0"/>
            </a:br>
            <a:endParaRPr lang="en-US" sz="2000" dirty="0" smtClean="0"/>
          </a:p>
          <a:p>
            <a:pPr eaLnBrk="1" hangingPunct="1">
              <a:lnSpc>
                <a:spcPct val="80000"/>
              </a:lnSpc>
            </a:pPr>
            <a:r>
              <a:rPr lang="en-US" sz="2000" dirty="0" smtClean="0"/>
              <a:t>X-ray fluorescence spectrometry : bulk, high sensitivity</a:t>
            </a:r>
            <a:br>
              <a:rPr lang="en-US" sz="2000" dirty="0" smtClean="0"/>
            </a:br>
            <a:endParaRPr lang="en-US" sz="2000" dirty="0" smtClean="0"/>
          </a:p>
          <a:p>
            <a:pPr eaLnBrk="1" hangingPunct="1">
              <a:lnSpc>
                <a:spcPct val="80000"/>
              </a:lnSpc>
            </a:pPr>
            <a:r>
              <a:rPr lang="en-US" sz="2000" dirty="0" smtClean="0"/>
              <a:t>EPMA: multi-kV and </a:t>
            </a:r>
            <a:r>
              <a:rPr lang="en-US" sz="2000" dirty="0" smtClean="0">
                <a:latin typeface="Symbol" pitchFamily="18" charset="2"/>
              </a:rPr>
              <a:t>F</a:t>
            </a:r>
            <a:r>
              <a:rPr lang="en-US" sz="2000" dirty="0" smtClean="0"/>
              <a:t>(</a:t>
            </a:r>
            <a:r>
              <a:rPr lang="en-US" sz="2000" dirty="0" err="1" smtClean="0">
                <a:latin typeface="Symbol" pitchFamily="18" charset="2"/>
              </a:rPr>
              <a:t>r</a:t>
            </a:r>
            <a:r>
              <a:rPr lang="en-US" sz="2000" dirty="0" err="1" smtClean="0"/>
              <a:t>z</a:t>
            </a:r>
            <a:r>
              <a:rPr lang="en-US" sz="2000" dirty="0" smtClean="0"/>
              <a:t>) algorithm coupled with model</a:t>
            </a:r>
            <a:br>
              <a:rPr lang="en-US" sz="2000" dirty="0" smtClean="0"/>
            </a:br>
            <a:r>
              <a:rPr lang="en-US" sz="2000" dirty="0" smtClean="0"/>
              <a:t>High spatial resolution</a:t>
            </a:r>
            <a:br>
              <a:rPr lang="en-US" sz="2000" dirty="0" smtClean="0"/>
            </a:br>
            <a:r>
              <a:rPr lang="en-US" sz="2000" dirty="0" smtClean="0"/>
              <a:t>Very thin film (monolayer) measurement possible</a:t>
            </a:r>
            <a:br>
              <a:rPr lang="en-US" sz="2000" dirty="0" smtClean="0"/>
            </a:br>
            <a:r>
              <a:rPr lang="en-US" sz="2000" dirty="0" smtClean="0"/>
              <a:t>Both EDS and WDS can be used</a:t>
            </a:r>
            <a:br>
              <a:rPr lang="en-US" sz="2000" dirty="0" smtClean="0"/>
            </a:br>
            <a:endParaRPr lang="en-US" sz="2000" dirty="0" smtClean="0"/>
          </a:p>
          <a:p>
            <a:pPr eaLnBrk="1" hangingPunct="1">
              <a:lnSpc>
                <a:spcPct val="80000"/>
              </a:lnSpc>
            </a:pPr>
            <a:r>
              <a:rPr lang="en-US" sz="2000" dirty="0" smtClean="0"/>
              <a:t>Multilayer materials can be modeled using Monte Carlo simulation</a:t>
            </a:r>
            <a:br>
              <a:rPr lang="en-US" sz="2000" dirty="0" smtClean="0"/>
            </a:br>
            <a:r>
              <a:rPr lang="en-US" sz="1800" dirty="0" smtClean="0"/>
              <a:t>Casino – excellent visualization</a:t>
            </a:r>
            <a:br>
              <a:rPr lang="en-US" sz="1800" dirty="0" smtClean="0"/>
            </a:br>
            <a:r>
              <a:rPr lang="en-US" sz="1800" dirty="0" smtClean="0"/>
              <a:t>DTSA-II – MC, </a:t>
            </a:r>
            <a:r>
              <a:rPr lang="en-US" sz="1800" dirty="0" smtClean="0">
                <a:latin typeface="SymbolPS" pitchFamily="18" charset="2"/>
              </a:rPr>
              <a:t>F</a:t>
            </a:r>
            <a:r>
              <a:rPr lang="en-US" sz="1800" dirty="0" smtClean="0"/>
              <a:t>(</a:t>
            </a:r>
            <a:r>
              <a:rPr lang="en-US" sz="1800" dirty="0" err="1" smtClean="0">
                <a:latin typeface="SymbolPS" pitchFamily="18" charset="2"/>
              </a:rPr>
              <a:t>r</a:t>
            </a:r>
            <a:r>
              <a:rPr lang="en-US" sz="1800" dirty="0" err="1" smtClean="0"/>
              <a:t>z</a:t>
            </a:r>
            <a:r>
              <a:rPr lang="en-US" sz="1800" dirty="0" smtClean="0"/>
              <a:t>), geometries, scattering, EDS, </a:t>
            </a:r>
            <a:r>
              <a:rPr lang="en-US" sz="1800" dirty="0" err="1" smtClean="0"/>
              <a:t>char+cont</a:t>
            </a:r>
            <a:r>
              <a:rPr lang="en-US" sz="1800" dirty="0" smtClean="0"/>
              <a:t> </a:t>
            </a:r>
            <a:r>
              <a:rPr lang="en-US" sz="1800" dirty="0" err="1" smtClean="0"/>
              <a:t>fluor</a:t>
            </a:r>
            <a:r>
              <a:rPr lang="en-US" sz="1800" dirty="0" smtClean="0"/>
              <a:t>.</a:t>
            </a:r>
            <a:br>
              <a:rPr lang="en-US" sz="1800" dirty="0" smtClean="0"/>
            </a:br>
            <a:r>
              <a:rPr lang="en-US" sz="1800" dirty="0" smtClean="0"/>
              <a:t>Penelope – Advanced software, complete simulation, </a:t>
            </a:r>
            <a:r>
              <a:rPr lang="en-US" sz="1800" dirty="0" err="1" smtClean="0"/>
              <a:t>cpu</a:t>
            </a:r>
            <a:r>
              <a:rPr lang="en-US" sz="1800" dirty="0" smtClean="0"/>
              <a:t> intensive</a:t>
            </a:r>
            <a:br>
              <a:rPr lang="en-US" sz="1800" dirty="0" smtClean="0"/>
            </a:br>
            <a:endParaRPr lang="en-US" sz="1800" dirty="0" smtClean="0"/>
          </a:p>
          <a:p>
            <a:pPr eaLnBrk="1" hangingPunct="1">
              <a:lnSpc>
                <a:spcPct val="80000"/>
              </a:lnSpc>
            </a:pPr>
            <a:r>
              <a:rPr lang="en-US" sz="2000" dirty="0" smtClean="0"/>
              <a:t>EPMA </a:t>
            </a:r>
            <a:r>
              <a:rPr lang="en-US" sz="2000" dirty="0" smtClean="0">
                <a:latin typeface="SymbolPS" pitchFamily="18" charset="2"/>
              </a:rPr>
              <a:t>F</a:t>
            </a:r>
            <a:r>
              <a:rPr lang="en-US" sz="2000" dirty="0" smtClean="0"/>
              <a:t>(</a:t>
            </a:r>
            <a:r>
              <a:rPr lang="en-US" sz="2000" dirty="0" err="1" smtClean="0">
                <a:latin typeface="SymbolPS" pitchFamily="18" charset="2"/>
              </a:rPr>
              <a:t>r</a:t>
            </a:r>
            <a:r>
              <a:rPr lang="en-US" sz="2000" dirty="0" err="1" smtClean="0"/>
              <a:t>z</a:t>
            </a:r>
            <a:r>
              <a:rPr lang="en-US" sz="2000" dirty="0" smtClean="0"/>
              <a:t>) technique calibrated using multilayer materials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dirty="0" smtClean="0"/>
              <a:t>TF software using </a:t>
            </a:r>
            <a:r>
              <a:rPr lang="en-US" sz="2000" dirty="0" smtClean="0">
                <a:latin typeface="Symbol" pitchFamily="18" charset="2"/>
              </a:rPr>
              <a:t>F</a:t>
            </a:r>
            <a:r>
              <a:rPr lang="en-US" sz="2000" dirty="0" smtClean="0"/>
              <a:t>(</a:t>
            </a:r>
            <a:r>
              <a:rPr lang="en-US" sz="2000" dirty="0" err="1" smtClean="0">
                <a:latin typeface="Symbol" pitchFamily="18" charset="2"/>
              </a:rPr>
              <a:t>r</a:t>
            </a:r>
            <a:r>
              <a:rPr lang="en-US" sz="2000" dirty="0" err="1" smtClean="0"/>
              <a:t>z</a:t>
            </a:r>
            <a:r>
              <a:rPr lang="en-US" sz="2000" dirty="0" smtClean="0"/>
              <a:t>) algorithm for multilayer structure:</a:t>
            </a:r>
            <a:br>
              <a:rPr lang="en-US" sz="2000" dirty="0" smtClean="0"/>
            </a:br>
            <a:r>
              <a:rPr lang="en-US" sz="1800" dirty="0" smtClean="0"/>
              <a:t>Stratagem: </a:t>
            </a:r>
            <a:r>
              <a:rPr lang="en-US" sz="1800" dirty="0" err="1" smtClean="0"/>
              <a:t>Pouchou</a:t>
            </a:r>
            <a:r>
              <a:rPr lang="en-US" sz="1800" dirty="0" smtClean="0"/>
              <a:t> and </a:t>
            </a:r>
            <a:r>
              <a:rPr lang="en-US" sz="1800" dirty="0" err="1" smtClean="0"/>
              <a:t>Pichoir</a:t>
            </a:r>
            <a:r>
              <a:rPr lang="en-US" sz="1800" dirty="0" smtClean="0"/>
              <a:t> algorithm, Windows, ~5k</a:t>
            </a:r>
            <a:br>
              <a:rPr lang="en-US" sz="1800" dirty="0" smtClean="0"/>
            </a:br>
            <a:r>
              <a:rPr lang="en-US" sz="1800" dirty="0" err="1" smtClean="0"/>
              <a:t>GMRfilm</a:t>
            </a:r>
            <a:r>
              <a:rPr lang="en-US" sz="1800" dirty="0" smtClean="0"/>
              <a:t>: PAP algorithm, PCDOS, free</a:t>
            </a:r>
            <a:br>
              <a:rPr lang="en-US" sz="1800" dirty="0" smtClean="0"/>
            </a:br>
            <a:r>
              <a:rPr lang="en-US" sz="1800" dirty="0" smtClean="0"/>
              <a:t>Oxford </a:t>
            </a:r>
            <a:r>
              <a:rPr lang="en-US" sz="1800" dirty="0" err="1" smtClean="0"/>
              <a:t>ThinFilmID</a:t>
            </a:r>
            <a:r>
              <a:rPr lang="en-US" sz="1800" dirty="0" smtClean="0"/>
              <a:t>, EDS, Inca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7391400" y="838200"/>
            <a:ext cx="1295400" cy="1524000"/>
            <a:chOff x="1600200" y="3352800"/>
            <a:chExt cx="838200" cy="1148475"/>
          </a:xfrm>
        </p:grpSpPr>
        <p:sp>
          <p:nvSpPr>
            <p:cNvPr id="6" name="TextBox 5"/>
            <p:cNvSpPr txBox="1"/>
            <p:nvPr/>
          </p:nvSpPr>
          <p:spPr>
            <a:xfrm>
              <a:off x="1681425" y="4265359"/>
              <a:ext cx="685800" cy="23591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>
                  <a:lumMod val="65000"/>
                  <a:lumOff val="3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 anchor="ctr" anchorCtr="0">
              <a:noAutofit/>
            </a:bodyPr>
            <a:lstStyle/>
            <a:p>
              <a:pPr algn="ctr"/>
              <a:r>
                <a:rPr lang="en-US" sz="1600" dirty="0" smtClean="0">
                  <a:solidFill>
                    <a:schemeClr val="bg1"/>
                  </a:solidFill>
                </a:rPr>
                <a:t>Multilayer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grpSp>
          <p:nvGrpSpPr>
            <p:cNvPr id="7" name="Group 55"/>
            <p:cNvGrpSpPr/>
            <p:nvPr/>
          </p:nvGrpSpPr>
          <p:grpSpPr>
            <a:xfrm>
              <a:off x="1600200" y="3352800"/>
              <a:ext cx="838200" cy="914400"/>
              <a:chOff x="1600200" y="3352800"/>
              <a:chExt cx="838200" cy="914400"/>
            </a:xfrm>
          </p:grpSpPr>
          <p:sp>
            <p:nvSpPr>
              <p:cNvPr id="8" name="Rectangle 7"/>
              <p:cNvSpPr/>
              <p:nvPr/>
            </p:nvSpPr>
            <p:spPr bwMode="auto">
              <a:xfrm>
                <a:off x="1600200" y="3810000"/>
                <a:ext cx="838200" cy="7620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cxnSp>
            <p:nvCxnSpPr>
              <p:cNvPr id="9" name="Straight Arrow Connector 8"/>
              <p:cNvCxnSpPr/>
              <p:nvPr/>
            </p:nvCxnSpPr>
            <p:spPr bwMode="auto">
              <a:xfrm>
                <a:off x="2011080" y="3352800"/>
                <a:ext cx="0" cy="457200"/>
              </a:xfrm>
              <a:prstGeom prst="straightConnector1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sm" len="sm"/>
                <a:tailEnd type="triangle"/>
              </a:ln>
              <a:effectLst/>
            </p:spPr>
          </p:cxnSp>
          <p:sp>
            <p:nvSpPr>
              <p:cNvPr id="10" name="Rectangle 9"/>
              <p:cNvSpPr/>
              <p:nvPr/>
            </p:nvSpPr>
            <p:spPr bwMode="auto">
              <a:xfrm>
                <a:off x="1600200" y="3886200"/>
                <a:ext cx="838200" cy="76200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1" name="Rectangle 10"/>
              <p:cNvSpPr/>
              <p:nvPr/>
            </p:nvSpPr>
            <p:spPr bwMode="auto">
              <a:xfrm>
                <a:off x="1600200" y="4038600"/>
                <a:ext cx="838200" cy="228600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2" name="Rectangle 11"/>
              <p:cNvSpPr/>
              <p:nvPr/>
            </p:nvSpPr>
            <p:spPr bwMode="auto">
              <a:xfrm>
                <a:off x="1600200" y="3962400"/>
                <a:ext cx="838200" cy="76200"/>
              </a:xfrm>
              <a:prstGeom prst="rect">
                <a:avLst/>
              </a:prstGeom>
              <a:solidFill>
                <a:srgbClr val="00B0F0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3" name="Teardrop 12"/>
              <p:cNvSpPr>
                <a:spLocks noChangeAspect="1"/>
              </p:cNvSpPr>
              <p:nvPr/>
            </p:nvSpPr>
            <p:spPr bwMode="auto">
              <a:xfrm rot="18777576">
                <a:off x="1901426" y="3854522"/>
                <a:ext cx="219389" cy="224522"/>
              </a:xfrm>
              <a:prstGeom prst="teardrop">
                <a:avLst/>
              </a:prstGeom>
              <a:solidFill>
                <a:srgbClr val="92D050"/>
              </a:solidFill>
              <a:ln w="12700" cap="flat" cmpd="sng" algn="ctr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Carpenter Thin Film EPMA 2012</a:t>
            </a:r>
            <a:endParaRPr lang="en-US"/>
          </a:p>
        </p:txBody>
      </p:sp>
      <p:sp>
        <p:nvSpPr>
          <p:cNvPr id="542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Casino Monte Carlo Program – Bulk Sample</a:t>
            </a:r>
          </a:p>
        </p:txBody>
      </p:sp>
      <p:pic>
        <p:nvPicPr>
          <p:cNvPr id="5427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1" y="731520"/>
            <a:ext cx="6852051" cy="54864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979488" y="5334000"/>
            <a:ext cx="6781800" cy="925513"/>
          </a:xfrm>
          <a:prstGeom prst="rect">
            <a:avLst/>
          </a:prstGeom>
          <a:solidFill>
            <a:schemeClr val="tx1"/>
          </a:solidFill>
          <a:ln w="12700">
            <a:solidFill>
              <a:schemeClr val="accent2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r>
              <a:rPr lang="en-US" sz="1800">
                <a:solidFill>
                  <a:schemeClr val="bg1"/>
                </a:solidFill>
                <a:latin typeface="Times New Roman" pitchFamily="18" charset="0"/>
              </a:rPr>
              <a:t>Simulation Fe</a:t>
            </a:r>
            <a:r>
              <a:rPr lang="en-US" sz="1800" baseline="-25000">
                <a:solidFill>
                  <a:schemeClr val="bg1"/>
                </a:solidFill>
                <a:latin typeface="Times New Roman" pitchFamily="18" charset="0"/>
              </a:rPr>
              <a:t>3</a:t>
            </a:r>
            <a:r>
              <a:rPr lang="en-US" sz="1800">
                <a:solidFill>
                  <a:schemeClr val="bg1"/>
                </a:solidFill>
                <a:latin typeface="Times New Roman" pitchFamily="18" charset="0"/>
              </a:rPr>
              <a:t>C, 15 keV, 5000 trajectories, max depth ~750nm</a:t>
            </a:r>
            <a:br>
              <a:rPr lang="en-US" sz="1800">
                <a:solidFill>
                  <a:schemeClr val="bg1"/>
                </a:solidFill>
                <a:latin typeface="Times New Roman" pitchFamily="18" charset="0"/>
              </a:rPr>
            </a:br>
            <a:r>
              <a:rPr lang="en-US" sz="1800">
                <a:solidFill>
                  <a:schemeClr val="bg1"/>
                </a:solidFill>
                <a:latin typeface="Times New Roman" pitchFamily="18" charset="0"/>
              </a:rPr>
              <a:t>Red = backscattered e-, blue e- within Fe</a:t>
            </a:r>
            <a:r>
              <a:rPr lang="en-US" sz="1800" baseline="-25000">
                <a:solidFill>
                  <a:schemeClr val="bg1"/>
                </a:solidFill>
                <a:latin typeface="Times New Roman" pitchFamily="18" charset="0"/>
              </a:rPr>
              <a:t>3</a:t>
            </a:r>
            <a:r>
              <a:rPr lang="en-US" sz="1800">
                <a:solidFill>
                  <a:schemeClr val="bg1"/>
                </a:solidFill>
                <a:latin typeface="Times New Roman" pitchFamily="18" charset="0"/>
              </a:rPr>
              <a:t>C.</a:t>
            </a:r>
            <a:br>
              <a:rPr lang="en-US" sz="1800">
                <a:solidFill>
                  <a:schemeClr val="bg1"/>
                </a:solidFill>
                <a:latin typeface="Times New Roman" pitchFamily="18" charset="0"/>
              </a:rPr>
            </a:br>
            <a:r>
              <a:rPr lang="en-US" sz="1800">
                <a:solidFill>
                  <a:schemeClr val="bg1"/>
                </a:solidFill>
                <a:latin typeface="Times New Roman" pitchFamily="18" charset="0"/>
              </a:rPr>
              <a:t>Scattering angle increases as e- energy decreases (curly trajectory)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Carpenter Thin Film EPMA 2012</a:t>
            </a:r>
            <a:endParaRPr lang="en-US"/>
          </a:p>
        </p:txBody>
      </p:sp>
      <p:sp>
        <p:nvSpPr>
          <p:cNvPr id="92164" name="Rectangle 4"/>
          <p:cNvSpPr>
            <a:spLocks noGrp="1" noChangeArrowheads="1"/>
          </p:cNvSpPr>
          <p:nvPr>
            <p:ph type="title"/>
          </p:nvPr>
        </p:nvSpPr>
        <p:spPr>
          <a:xfrm>
            <a:off x="227013" y="90488"/>
            <a:ext cx="8610600" cy="673100"/>
          </a:xfrm>
        </p:spPr>
        <p:txBody>
          <a:bodyPr/>
          <a:lstStyle/>
          <a:p>
            <a:r>
              <a:rPr lang="en-US" smtClean="0"/>
              <a:t>Casino MC Simulation of </a:t>
            </a:r>
            <a:r>
              <a:rPr lang="en-US" smtClean="0">
                <a:latin typeface="Symbol" pitchFamily="18" charset="2"/>
              </a:rPr>
              <a:t>F</a:t>
            </a:r>
            <a:r>
              <a:rPr lang="en-US" smtClean="0"/>
              <a:t>(</a:t>
            </a:r>
            <a:r>
              <a:rPr lang="en-US" smtClean="0">
                <a:latin typeface="Symbol" pitchFamily="18" charset="2"/>
              </a:rPr>
              <a:t>r</a:t>
            </a:r>
            <a:r>
              <a:rPr lang="en-US" smtClean="0"/>
              <a:t>z) Experiment</a:t>
            </a:r>
          </a:p>
        </p:txBody>
      </p:sp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228600" y="609600"/>
            <a:ext cx="8651875" cy="5713413"/>
            <a:chOff x="144" y="528"/>
            <a:chExt cx="5450" cy="3599"/>
          </a:xfrm>
        </p:grpSpPr>
        <p:grpSp>
          <p:nvGrpSpPr>
            <p:cNvPr id="3" name="Group 23"/>
            <p:cNvGrpSpPr>
              <a:grpSpLocks/>
            </p:cNvGrpSpPr>
            <p:nvPr/>
          </p:nvGrpSpPr>
          <p:grpSpPr bwMode="auto">
            <a:xfrm>
              <a:off x="144" y="768"/>
              <a:ext cx="4368" cy="3359"/>
              <a:chOff x="144" y="768"/>
              <a:chExt cx="4368" cy="3359"/>
            </a:xfrm>
          </p:grpSpPr>
          <p:pic>
            <p:nvPicPr>
              <p:cNvPr id="92178" name="Picture 7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40" y="768"/>
                <a:ext cx="4272" cy="3359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</p:pic>
          <p:sp>
            <p:nvSpPr>
              <p:cNvPr id="92179" name="Text Box 10"/>
              <p:cNvSpPr txBox="1">
                <a:spLocks noChangeArrowheads="1"/>
              </p:cNvSpPr>
              <p:nvPr/>
            </p:nvSpPr>
            <p:spPr bwMode="auto">
              <a:xfrm>
                <a:off x="1296" y="1584"/>
                <a:ext cx="624" cy="231"/>
              </a:xfrm>
              <a:prstGeom prst="rect">
                <a:avLst/>
              </a:prstGeom>
              <a:solidFill>
                <a:srgbClr val="FFFFFF"/>
              </a:solidFill>
              <a:ln w="12700">
                <a:noFill/>
                <a:miter lim="800000"/>
                <a:headEnd type="none" w="sm" len="sm"/>
                <a:tailEnd type="none" w="sm" len="sm"/>
              </a:ln>
            </p:spPr>
            <p:txBody>
              <a:bodyPr lIns="45720" rIns="4572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Times New Roman" pitchFamily="18" charset="0"/>
                  </a:rPr>
                  <a:t>Ni matrix</a:t>
                </a:r>
              </a:p>
            </p:txBody>
          </p:sp>
          <p:sp>
            <p:nvSpPr>
              <p:cNvPr id="92180" name="Text Box 11"/>
              <p:cNvSpPr txBox="1">
                <a:spLocks noChangeArrowheads="1"/>
              </p:cNvSpPr>
              <p:nvPr/>
            </p:nvSpPr>
            <p:spPr bwMode="auto">
              <a:xfrm>
                <a:off x="816" y="960"/>
                <a:ext cx="1200" cy="231"/>
              </a:xfrm>
              <a:prstGeom prst="rect">
                <a:avLst/>
              </a:prstGeom>
              <a:solidFill>
                <a:srgbClr val="FFFFFF"/>
              </a:solidFill>
              <a:ln w="12700">
                <a:noFill/>
                <a:miter lim="800000"/>
                <a:headEnd type="none" w="sm" len="sm"/>
                <a:tailEnd type="none" w="sm" len="sm"/>
              </a:ln>
            </p:spPr>
            <p:txBody>
              <a:bodyPr lIns="45720" rIns="4572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Times New Roman" pitchFamily="18" charset="0"/>
                  </a:rPr>
                  <a:t>Ni overlayer 25nm</a:t>
                </a:r>
              </a:p>
            </p:txBody>
          </p:sp>
          <p:sp>
            <p:nvSpPr>
              <p:cNvPr id="92181" name="Text Box 12"/>
              <p:cNvSpPr txBox="1">
                <a:spLocks noChangeArrowheads="1"/>
              </p:cNvSpPr>
              <p:nvPr/>
            </p:nvSpPr>
            <p:spPr bwMode="auto">
              <a:xfrm>
                <a:off x="144" y="1152"/>
                <a:ext cx="1056" cy="231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bg1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lIns="45720" rIns="4572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 dirty="0">
                    <a:solidFill>
                      <a:schemeClr val="bg1"/>
                    </a:solidFill>
                    <a:latin typeface="Times New Roman" pitchFamily="18" charset="0"/>
                  </a:rPr>
                  <a:t>Cu layer 25nm</a:t>
                </a:r>
              </a:p>
            </p:txBody>
          </p:sp>
          <p:sp>
            <p:nvSpPr>
              <p:cNvPr id="92182" name="Line 20"/>
              <p:cNvSpPr>
                <a:spLocks noChangeShapeType="1"/>
              </p:cNvSpPr>
              <p:nvPr/>
            </p:nvSpPr>
            <p:spPr bwMode="auto">
              <a:xfrm flipV="1">
                <a:off x="1086" y="1308"/>
                <a:ext cx="432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 type="none" w="sm" len="sm"/>
                <a:tailEnd type="triangle" w="med" len="lg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" name="Group 22"/>
            <p:cNvGrpSpPr>
              <a:grpSpLocks/>
            </p:cNvGrpSpPr>
            <p:nvPr/>
          </p:nvGrpSpPr>
          <p:grpSpPr bwMode="auto">
            <a:xfrm>
              <a:off x="3066" y="528"/>
              <a:ext cx="2528" cy="3504"/>
              <a:chOff x="3066" y="528"/>
              <a:chExt cx="2528" cy="3504"/>
            </a:xfrm>
          </p:grpSpPr>
          <p:pic>
            <p:nvPicPr>
              <p:cNvPr id="92169" name="Picture 8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5400000">
                <a:off x="2725" y="1163"/>
                <a:ext cx="3408" cy="2330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</p:pic>
          <p:sp>
            <p:nvSpPr>
              <p:cNvPr id="92170" name="Rectangle 9"/>
              <p:cNvSpPr>
                <a:spLocks noChangeArrowheads="1"/>
              </p:cNvSpPr>
              <p:nvPr/>
            </p:nvSpPr>
            <p:spPr bwMode="auto">
              <a:xfrm>
                <a:off x="3552" y="1248"/>
                <a:ext cx="1680" cy="144"/>
              </a:xfrm>
              <a:prstGeom prst="rect">
                <a:avLst/>
              </a:prstGeom>
              <a:solidFill>
                <a:srgbClr val="008000"/>
              </a:solidFill>
              <a:ln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2171" name="Text Box 13"/>
              <p:cNvSpPr txBox="1">
                <a:spLocks noChangeArrowheads="1"/>
              </p:cNvSpPr>
              <p:nvPr/>
            </p:nvSpPr>
            <p:spPr bwMode="auto">
              <a:xfrm>
                <a:off x="4224" y="528"/>
                <a:ext cx="480" cy="231"/>
              </a:xfrm>
              <a:prstGeom prst="rect">
                <a:avLst/>
              </a:prstGeom>
              <a:solidFill>
                <a:srgbClr val="FFFFFF"/>
              </a:solidFill>
              <a:ln w="12700">
                <a:noFill/>
                <a:miter lim="800000"/>
                <a:headEnd type="none" w="sm" len="sm"/>
                <a:tailEnd type="none" w="sm" len="sm"/>
              </a:ln>
            </p:spPr>
            <p:txBody>
              <a:bodyPr lIns="45720" rIns="4572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Symbol" pitchFamily="18" charset="2"/>
                  </a:rPr>
                  <a:t>F</a:t>
                </a:r>
                <a:r>
                  <a:rPr lang="en-US" sz="1800">
                    <a:solidFill>
                      <a:schemeClr val="bg1"/>
                    </a:solidFill>
                    <a:latin typeface="Times New Roman" pitchFamily="18" charset="0"/>
                  </a:rPr>
                  <a:t>(</a:t>
                </a:r>
                <a:r>
                  <a:rPr lang="en-US" sz="1800">
                    <a:solidFill>
                      <a:schemeClr val="bg1"/>
                    </a:solidFill>
                    <a:latin typeface="Symbol" pitchFamily="18" charset="2"/>
                  </a:rPr>
                  <a:t>r</a:t>
                </a:r>
                <a:r>
                  <a:rPr lang="en-US" sz="1800">
                    <a:solidFill>
                      <a:schemeClr val="bg1"/>
                    </a:solidFill>
                    <a:latin typeface="Times New Roman" pitchFamily="18" charset="0"/>
                  </a:rPr>
                  <a:t>z)</a:t>
                </a:r>
              </a:p>
            </p:txBody>
          </p:sp>
          <p:sp>
            <p:nvSpPr>
              <p:cNvPr id="92172" name="Text Box 14"/>
              <p:cNvSpPr txBox="1">
                <a:spLocks noChangeArrowheads="1"/>
              </p:cNvSpPr>
              <p:nvPr/>
            </p:nvSpPr>
            <p:spPr bwMode="auto">
              <a:xfrm rot="5400000">
                <a:off x="2846" y="2428"/>
                <a:ext cx="672" cy="231"/>
              </a:xfrm>
              <a:prstGeom prst="rect">
                <a:avLst/>
              </a:prstGeom>
              <a:solidFill>
                <a:srgbClr val="FFFFFF"/>
              </a:solidFill>
              <a:ln w="12700">
                <a:noFill/>
                <a:miter lim="800000"/>
                <a:headEnd type="none" w="sm" len="sm"/>
                <a:tailEnd type="none" w="sm" len="sm"/>
              </a:ln>
            </p:spPr>
            <p:txBody>
              <a:bodyPr lIns="45720" rIns="4572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Times New Roman" pitchFamily="18" charset="0"/>
                  </a:rPr>
                  <a:t>Depth </a:t>
                </a:r>
                <a:r>
                  <a:rPr lang="en-US" sz="1800">
                    <a:solidFill>
                      <a:schemeClr val="bg1"/>
                    </a:solidFill>
                    <a:latin typeface="Symbol" pitchFamily="18" charset="2"/>
                  </a:rPr>
                  <a:t>r</a:t>
                </a:r>
                <a:r>
                  <a:rPr lang="en-US" sz="1800">
                    <a:solidFill>
                      <a:schemeClr val="bg1"/>
                    </a:solidFill>
                    <a:latin typeface="Times New Roman" pitchFamily="18" charset="0"/>
                  </a:rPr>
                  <a:t>z</a:t>
                </a:r>
              </a:p>
            </p:txBody>
          </p:sp>
          <p:sp>
            <p:nvSpPr>
              <p:cNvPr id="92173" name="Text Box 15"/>
              <p:cNvSpPr txBox="1">
                <a:spLocks noChangeArrowheads="1"/>
              </p:cNvSpPr>
              <p:nvPr/>
            </p:nvSpPr>
            <p:spPr bwMode="auto">
              <a:xfrm>
                <a:off x="4416" y="1920"/>
                <a:ext cx="1056" cy="404"/>
              </a:xfrm>
              <a:prstGeom prst="rect">
                <a:avLst/>
              </a:prstGeom>
              <a:solidFill>
                <a:srgbClr val="FFFFFF"/>
              </a:solidFill>
              <a:ln w="12700">
                <a:noFill/>
                <a:miter lim="800000"/>
                <a:headEnd type="none" w="sm" len="sm"/>
                <a:tailEnd type="none" w="sm" len="sm"/>
              </a:ln>
            </p:spPr>
            <p:txBody>
              <a:bodyPr lIns="45720" rIns="4572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Times New Roman" pitchFamily="18" charset="0"/>
                  </a:rPr>
                  <a:t>Generated </a:t>
                </a:r>
                <a:r>
                  <a:rPr lang="en-US" sz="1800">
                    <a:solidFill>
                      <a:schemeClr val="bg1"/>
                    </a:solidFill>
                    <a:latin typeface="Symbol" pitchFamily="18" charset="2"/>
                  </a:rPr>
                  <a:t>F</a:t>
                </a:r>
                <a:r>
                  <a:rPr lang="en-US" sz="1800">
                    <a:solidFill>
                      <a:schemeClr val="bg1"/>
                    </a:solidFill>
                    <a:latin typeface="Times New Roman" pitchFamily="18" charset="0"/>
                  </a:rPr>
                  <a:t>(</a:t>
                </a:r>
                <a:r>
                  <a:rPr lang="en-US" sz="1800">
                    <a:solidFill>
                      <a:schemeClr val="bg1"/>
                    </a:solidFill>
                    <a:latin typeface="Symbol" pitchFamily="18" charset="2"/>
                  </a:rPr>
                  <a:t>r</a:t>
                </a:r>
                <a:r>
                  <a:rPr lang="en-US" sz="1800">
                    <a:solidFill>
                      <a:schemeClr val="bg1"/>
                    </a:solidFill>
                    <a:latin typeface="Times New Roman" pitchFamily="18" charset="0"/>
                  </a:rPr>
                  <a:t>z) for Cu layer</a:t>
                </a:r>
              </a:p>
            </p:txBody>
          </p:sp>
          <p:sp>
            <p:nvSpPr>
              <p:cNvPr id="92174" name="Line 16"/>
              <p:cNvSpPr>
                <a:spLocks noChangeShapeType="1"/>
              </p:cNvSpPr>
              <p:nvPr/>
            </p:nvSpPr>
            <p:spPr bwMode="auto">
              <a:xfrm flipH="1" flipV="1">
                <a:off x="4464" y="1344"/>
                <a:ext cx="240" cy="576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 type="none" w="sm" len="sm"/>
                <a:tailEnd type="triangle" w="med" len="lg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2175" name="Text Box 17"/>
              <p:cNvSpPr txBox="1">
                <a:spLocks noChangeArrowheads="1"/>
              </p:cNvSpPr>
              <p:nvPr/>
            </p:nvSpPr>
            <p:spPr bwMode="auto">
              <a:xfrm>
                <a:off x="4224" y="2496"/>
                <a:ext cx="1056" cy="577"/>
              </a:xfrm>
              <a:prstGeom prst="rect">
                <a:avLst/>
              </a:prstGeom>
              <a:solidFill>
                <a:srgbClr val="FFFFFF"/>
              </a:solidFill>
              <a:ln w="12700">
                <a:noFill/>
                <a:miter lim="800000"/>
                <a:headEnd type="none" w="sm" len="sm"/>
                <a:tailEnd type="none" w="sm" len="sm"/>
              </a:ln>
            </p:spPr>
            <p:txBody>
              <a:bodyPr lIns="45720" rIns="4572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Times New Roman" pitchFamily="18" charset="0"/>
                  </a:rPr>
                  <a:t>Generated </a:t>
                </a:r>
                <a:r>
                  <a:rPr lang="en-US" sz="1800">
                    <a:solidFill>
                      <a:schemeClr val="bg1"/>
                    </a:solidFill>
                    <a:latin typeface="Symbol" pitchFamily="18" charset="2"/>
                  </a:rPr>
                  <a:t>F</a:t>
                </a:r>
                <a:r>
                  <a:rPr lang="en-US" sz="1800">
                    <a:solidFill>
                      <a:schemeClr val="bg1"/>
                    </a:solidFill>
                    <a:latin typeface="Times New Roman" pitchFamily="18" charset="0"/>
                  </a:rPr>
                  <a:t>(</a:t>
                </a:r>
                <a:r>
                  <a:rPr lang="en-US" sz="1800">
                    <a:solidFill>
                      <a:schemeClr val="bg1"/>
                    </a:solidFill>
                    <a:latin typeface="Symbol" pitchFamily="18" charset="2"/>
                  </a:rPr>
                  <a:t>r</a:t>
                </a:r>
                <a:r>
                  <a:rPr lang="en-US" sz="1800">
                    <a:solidFill>
                      <a:schemeClr val="bg1"/>
                    </a:solidFill>
                    <a:latin typeface="Times New Roman" pitchFamily="18" charset="0"/>
                  </a:rPr>
                  <a:t>z) for Ni overlayer and matrix</a:t>
                </a:r>
              </a:p>
            </p:txBody>
          </p:sp>
          <p:sp>
            <p:nvSpPr>
              <p:cNvPr id="92176" name="Line 18"/>
              <p:cNvSpPr>
                <a:spLocks noChangeShapeType="1"/>
              </p:cNvSpPr>
              <p:nvPr/>
            </p:nvSpPr>
            <p:spPr bwMode="auto">
              <a:xfrm flipH="1" flipV="1">
                <a:off x="3792" y="1728"/>
                <a:ext cx="624" cy="768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 type="none" w="sm" len="sm"/>
                <a:tailEnd type="triangle" w="med" len="lg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2177" name="Line 19"/>
              <p:cNvSpPr>
                <a:spLocks noChangeShapeType="1"/>
              </p:cNvSpPr>
              <p:nvPr/>
            </p:nvSpPr>
            <p:spPr bwMode="auto">
              <a:xfrm flipH="1" flipV="1">
                <a:off x="3984" y="1152"/>
                <a:ext cx="432" cy="134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 type="none" w="sm" len="sm"/>
                <a:tailEnd type="triangle" w="med" len="lg"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92166" name="Text Box 21"/>
          <p:cNvSpPr txBox="1">
            <a:spLocks noChangeArrowheads="1"/>
          </p:cNvSpPr>
          <p:nvPr/>
        </p:nvSpPr>
        <p:spPr bwMode="auto">
          <a:xfrm>
            <a:off x="228600" y="4953000"/>
            <a:ext cx="8610600" cy="1465263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lIns="45720" rIns="4572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dirty="0">
                <a:solidFill>
                  <a:schemeClr val="bg1"/>
                </a:solidFill>
                <a:latin typeface="Times New Roman" pitchFamily="18" charset="0"/>
              </a:rPr>
              <a:t>The </a:t>
            </a:r>
            <a:r>
              <a:rPr lang="en-US" sz="1800" dirty="0">
                <a:solidFill>
                  <a:schemeClr val="bg1"/>
                </a:solidFill>
                <a:latin typeface="Symbol" pitchFamily="18" charset="2"/>
              </a:rPr>
              <a:t>F</a:t>
            </a:r>
            <a:r>
              <a:rPr lang="en-US" sz="1800" dirty="0">
                <a:solidFill>
                  <a:schemeClr val="bg1"/>
                </a:solidFill>
                <a:latin typeface="Times New Roman" pitchFamily="18" charset="0"/>
              </a:rPr>
              <a:t>(</a:t>
            </a:r>
            <a:r>
              <a:rPr lang="en-US" sz="1800" dirty="0" err="1">
                <a:solidFill>
                  <a:schemeClr val="bg1"/>
                </a:solidFill>
                <a:latin typeface="Symbol" pitchFamily="18" charset="2"/>
              </a:rPr>
              <a:t>r</a:t>
            </a:r>
            <a:r>
              <a:rPr lang="en-US" sz="1800" dirty="0" err="1">
                <a:solidFill>
                  <a:schemeClr val="bg1"/>
                </a:solidFill>
                <a:latin typeface="Times New Roman" pitchFamily="18" charset="0"/>
              </a:rPr>
              <a:t>z</a:t>
            </a:r>
            <a:r>
              <a:rPr lang="en-US" sz="1800" dirty="0">
                <a:solidFill>
                  <a:schemeClr val="bg1"/>
                </a:solidFill>
                <a:latin typeface="Times New Roman" pitchFamily="18" charset="0"/>
              </a:rPr>
              <a:t>) distribution for Cu K</a:t>
            </a:r>
            <a:r>
              <a:rPr lang="en-US" sz="1800" dirty="0">
                <a:solidFill>
                  <a:schemeClr val="bg1"/>
                </a:solidFill>
                <a:latin typeface="Symbol" pitchFamily="18" charset="2"/>
              </a:rPr>
              <a:t>a</a:t>
            </a:r>
            <a:r>
              <a:rPr lang="en-US" sz="1800" dirty="0">
                <a:solidFill>
                  <a:schemeClr val="bg1"/>
                </a:solidFill>
                <a:latin typeface="Times New Roman" pitchFamily="18" charset="0"/>
              </a:rPr>
              <a:t> is obtained from the emitted intensity of a layer of Cu sandwiched in a matrix with similar Z (Ni) so that scattering properties are similar.</a:t>
            </a:r>
            <a:br>
              <a:rPr lang="en-US" sz="1800" dirty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</a:rPr>
              <a:t>Series of measurements </a:t>
            </a:r>
            <a:r>
              <a:rPr lang="en-US" sz="1800" dirty="0">
                <a:solidFill>
                  <a:schemeClr val="bg1"/>
                </a:solidFill>
                <a:latin typeface="Times New Roman" pitchFamily="18" charset="0"/>
              </a:rPr>
              <a:t>are made for progressively buried layers.</a:t>
            </a:r>
            <a:br>
              <a:rPr lang="en-US" sz="1800" dirty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</a:rPr>
              <a:t>Cu </a:t>
            </a:r>
            <a:r>
              <a:rPr lang="en-US" sz="1800" dirty="0">
                <a:solidFill>
                  <a:schemeClr val="bg1"/>
                </a:solidFill>
                <a:latin typeface="Times New Roman" pitchFamily="18" charset="0"/>
              </a:rPr>
              <a:t>intensity is </a:t>
            </a:r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</a:rPr>
              <a:t>divided by that </a:t>
            </a:r>
            <a:r>
              <a:rPr lang="en-US" sz="1800" dirty="0">
                <a:solidFill>
                  <a:schemeClr val="bg1"/>
                </a:solidFill>
                <a:latin typeface="Times New Roman" pitchFamily="18" charset="0"/>
              </a:rPr>
              <a:t>from an isolated Cu foil to yield the </a:t>
            </a:r>
            <a:r>
              <a:rPr lang="en-US" sz="1800" dirty="0">
                <a:solidFill>
                  <a:schemeClr val="bg1"/>
                </a:solidFill>
                <a:latin typeface="Symbol" pitchFamily="18" charset="2"/>
              </a:rPr>
              <a:t>F</a:t>
            </a:r>
            <a:r>
              <a:rPr lang="en-US" sz="1800" dirty="0">
                <a:solidFill>
                  <a:schemeClr val="bg1"/>
                </a:solidFill>
                <a:latin typeface="Times New Roman" pitchFamily="18" charset="0"/>
              </a:rPr>
              <a:t>(</a:t>
            </a:r>
            <a:r>
              <a:rPr lang="en-US" sz="1800" dirty="0" err="1">
                <a:solidFill>
                  <a:schemeClr val="bg1"/>
                </a:solidFill>
                <a:latin typeface="Symbol" pitchFamily="18" charset="2"/>
              </a:rPr>
              <a:t>r</a:t>
            </a:r>
            <a:r>
              <a:rPr lang="en-US" sz="1800" dirty="0" err="1">
                <a:solidFill>
                  <a:schemeClr val="bg1"/>
                </a:solidFill>
                <a:latin typeface="Times New Roman" pitchFamily="18" charset="0"/>
              </a:rPr>
              <a:t>z</a:t>
            </a:r>
            <a:r>
              <a:rPr lang="en-US" sz="1800" dirty="0">
                <a:solidFill>
                  <a:schemeClr val="bg1"/>
                </a:solidFill>
                <a:latin typeface="Times New Roman" pitchFamily="18" charset="0"/>
              </a:rPr>
              <a:t>) curve.</a:t>
            </a:r>
            <a:br>
              <a:rPr lang="en-US" sz="1800" dirty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en-US" sz="1800" dirty="0">
                <a:solidFill>
                  <a:schemeClr val="bg1"/>
                </a:solidFill>
                <a:latin typeface="Times New Roman" pitchFamily="18" charset="0"/>
              </a:rPr>
              <a:t>The curves are then generalized to model x-ray behavior for elements in general.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58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731520"/>
            <a:ext cx="6883656" cy="5486400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</p:pic>
      <p:sp>
        <p:nvSpPr>
          <p:cNvPr id="5427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Carpenter Thin Film EPMA 2012</a:t>
            </a:r>
            <a:endParaRPr lang="en-US"/>
          </a:p>
        </p:txBody>
      </p:sp>
      <p:sp>
        <p:nvSpPr>
          <p:cNvPr id="542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Casino Monte Carlo Program – Multilayer Sample</a:t>
            </a:r>
          </a:p>
        </p:txBody>
      </p:sp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979488" y="5334000"/>
            <a:ext cx="6781800" cy="920765"/>
          </a:xfrm>
          <a:prstGeom prst="rect">
            <a:avLst/>
          </a:prstGeom>
          <a:solidFill>
            <a:schemeClr val="tx1"/>
          </a:solidFill>
          <a:ln w="12700">
            <a:solidFill>
              <a:schemeClr val="accent2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</a:rPr>
              <a:t>Sample 250 nm Aluminum layer on Fe substrate</a:t>
            </a:r>
            <a:br>
              <a:rPr lang="en-US" sz="1800" dirty="0" smtClean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</a:rPr>
              <a:t>Simulation at 15 </a:t>
            </a:r>
            <a:r>
              <a:rPr lang="en-US" sz="1800" dirty="0" err="1">
                <a:solidFill>
                  <a:schemeClr val="bg1"/>
                </a:solidFill>
                <a:latin typeface="Times New Roman" pitchFamily="18" charset="0"/>
              </a:rPr>
              <a:t>keV</a:t>
            </a:r>
            <a:r>
              <a:rPr lang="en-US" sz="1800" dirty="0">
                <a:solidFill>
                  <a:schemeClr val="bg1"/>
                </a:solidFill>
                <a:latin typeface="Times New Roman" pitchFamily="18" charset="0"/>
              </a:rPr>
              <a:t>, </a:t>
            </a:r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</a:rPr>
              <a:t>25000 </a:t>
            </a:r>
            <a:r>
              <a:rPr lang="en-US" sz="1800" dirty="0">
                <a:solidFill>
                  <a:schemeClr val="bg1"/>
                </a:solidFill>
                <a:latin typeface="Times New Roman" pitchFamily="18" charset="0"/>
              </a:rPr>
              <a:t>trajectories, max depth </a:t>
            </a:r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</a:rPr>
              <a:t>~920nm</a:t>
            </a:r>
            <a:r>
              <a:rPr lang="en-US" sz="1800" dirty="0">
                <a:solidFill>
                  <a:schemeClr val="bg1"/>
                </a:solidFill>
                <a:latin typeface="Times New Roman" pitchFamily="18" charset="0"/>
              </a:rPr>
              <a:t/>
            </a:r>
            <a:br>
              <a:rPr lang="en-US" sz="1800" dirty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en-US" sz="1800" dirty="0">
                <a:solidFill>
                  <a:schemeClr val="bg1"/>
                </a:solidFill>
                <a:latin typeface="Times New Roman" pitchFamily="18" charset="0"/>
              </a:rPr>
              <a:t>Red = backscattered </a:t>
            </a:r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</a:rPr>
              <a:t>e-</a:t>
            </a:r>
            <a:endParaRPr lang="en-US" sz="1800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7012" y="90488"/>
            <a:ext cx="8612187" cy="1052512"/>
          </a:xfrm>
        </p:spPr>
        <p:txBody>
          <a:bodyPr/>
          <a:lstStyle/>
          <a:p>
            <a:r>
              <a:rPr lang="en-US" dirty="0" smtClean="0"/>
              <a:t>Thin film samples: layer/film on metal substrate</a:t>
            </a:r>
            <a:br>
              <a:rPr lang="en-US" dirty="0" smtClean="0"/>
            </a:br>
            <a:r>
              <a:rPr lang="en-US" dirty="0" smtClean="0"/>
              <a:t>EDS spectra at multiple kV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Carpenter Thin Film EPMA 2012</a:t>
            </a:r>
            <a:endParaRPr lang="en-US"/>
          </a:p>
        </p:txBody>
      </p:sp>
      <p:grpSp>
        <p:nvGrpSpPr>
          <p:cNvPr id="27" name="Group 26"/>
          <p:cNvGrpSpPr/>
          <p:nvPr/>
        </p:nvGrpSpPr>
        <p:grpSpPr>
          <a:xfrm>
            <a:off x="304800" y="1295400"/>
            <a:ext cx="7924800" cy="5264159"/>
            <a:chOff x="304800" y="1295400"/>
            <a:chExt cx="7924800" cy="5264159"/>
          </a:xfrm>
        </p:grpSpPr>
        <p:pic>
          <p:nvPicPr>
            <p:cNvPr id="17305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4800" y="1295400"/>
              <a:ext cx="7924800" cy="2597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Text Box 21"/>
            <p:cNvSpPr txBox="1">
              <a:spLocks noChangeArrowheads="1"/>
            </p:cNvSpPr>
            <p:nvPr/>
          </p:nvSpPr>
          <p:spPr bwMode="auto">
            <a:xfrm>
              <a:off x="2895600" y="2362200"/>
              <a:ext cx="609600" cy="307777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>
                  <a:lumMod val="75000"/>
                </a:schemeClr>
              </a:solidFill>
              <a:miter lim="800000"/>
              <a:headEnd type="none" w="sm" len="sm"/>
              <a:tailEnd type="none" w="sm" len="sm"/>
            </a:ln>
          </p:spPr>
          <p:txBody>
            <a:bodyPr wrap="square" lIns="45720" rIns="4572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dirty="0" smtClean="0">
                  <a:solidFill>
                    <a:schemeClr val="bg1"/>
                  </a:solidFill>
                  <a:latin typeface="Times New Roman" pitchFamily="18" charset="0"/>
                </a:rPr>
                <a:t>5 kV</a:t>
              </a:r>
              <a:endParaRPr lang="en-US" sz="900" dirty="0" smtClean="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cxnSp>
          <p:nvCxnSpPr>
            <p:cNvPr id="9" name="Straight Connector 8"/>
            <p:cNvCxnSpPr/>
            <p:nvPr/>
          </p:nvCxnSpPr>
          <p:spPr bwMode="auto">
            <a:xfrm flipH="1" flipV="1">
              <a:off x="3048000" y="3352800"/>
              <a:ext cx="76200" cy="152400"/>
            </a:xfrm>
            <a:prstGeom prst="line">
              <a:avLst/>
            </a:prstGeom>
            <a:solidFill>
              <a:schemeClr val="accent1"/>
            </a:solidFill>
            <a:ln w="15875" cap="flat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</p:cxnSp>
        <p:cxnSp>
          <p:nvCxnSpPr>
            <p:cNvPr id="12" name="Straight Connector 11"/>
            <p:cNvCxnSpPr/>
            <p:nvPr/>
          </p:nvCxnSpPr>
          <p:spPr bwMode="auto">
            <a:xfrm flipH="1">
              <a:off x="3124200" y="2667000"/>
              <a:ext cx="76200" cy="304800"/>
            </a:xfrm>
            <a:prstGeom prst="line">
              <a:avLst/>
            </a:prstGeom>
            <a:solidFill>
              <a:schemeClr val="accent1"/>
            </a:solidFill>
            <a:ln w="15875" cap="flat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</p:cxnSp>
        <p:sp>
          <p:nvSpPr>
            <p:cNvPr id="13" name="Text Box 21"/>
            <p:cNvSpPr txBox="1">
              <a:spLocks noChangeArrowheads="1"/>
            </p:cNvSpPr>
            <p:nvPr/>
          </p:nvSpPr>
          <p:spPr bwMode="auto">
            <a:xfrm>
              <a:off x="4517834" y="1371600"/>
              <a:ext cx="3581400" cy="830997"/>
            </a:xfrm>
            <a:prstGeom prst="rect">
              <a:avLst/>
            </a:prstGeom>
            <a:solidFill>
              <a:srgbClr val="FFFFFF"/>
            </a:solidFill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wrap="square" lIns="45720" rIns="4572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dirty="0" smtClean="0">
                  <a:solidFill>
                    <a:schemeClr val="bg1"/>
                  </a:solidFill>
                  <a:latin typeface="Times New Roman" pitchFamily="18" charset="0"/>
                </a:rPr>
                <a:t>Oxide layer formed on polished Mg metal</a:t>
              </a:r>
              <a:br>
                <a:rPr lang="en-US" sz="1600" dirty="0" smtClean="0">
                  <a:solidFill>
                    <a:schemeClr val="bg1"/>
                  </a:solidFill>
                  <a:latin typeface="Times New Roman" pitchFamily="18" charset="0"/>
                </a:rPr>
              </a:br>
              <a:r>
                <a:rPr lang="en-US" sz="1600" dirty="0" smtClean="0">
                  <a:solidFill>
                    <a:schemeClr val="bg1"/>
                  </a:solidFill>
                  <a:latin typeface="Times New Roman" pitchFamily="18" charset="0"/>
                </a:rPr>
                <a:t>Oxygen K</a:t>
              </a:r>
              <a:r>
                <a:rPr lang="en-US" sz="1600" dirty="0" smtClean="0">
                  <a:solidFill>
                    <a:schemeClr val="bg1"/>
                  </a:solidFill>
                  <a:latin typeface="SymbolPS" pitchFamily="18" charset="2"/>
                </a:rPr>
                <a:t>a</a:t>
              </a:r>
              <a:r>
                <a:rPr lang="en-US" sz="1600" dirty="0" smtClean="0">
                  <a:solidFill>
                    <a:schemeClr val="bg1"/>
                  </a:solidFill>
                  <a:latin typeface="Times New Roman" pitchFamily="18" charset="0"/>
                </a:rPr>
                <a:t> peak intensity increases with decrease in accelerating voltage</a:t>
              </a:r>
            </a:p>
          </p:txBody>
        </p:sp>
        <p:sp>
          <p:nvSpPr>
            <p:cNvPr id="15" name="Text Box 21"/>
            <p:cNvSpPr txBox="1">
              <a:spLocks noChangeArrowheads="1"/>
            </p:cNvSpPr>
            <p:nvPr/>
          </p:nvSpPr>
          <p:spPr bwMode="auto">
            <a:xfrm>
              <a:off x="728949" y="2209801"/>
              <a:ext cx="304800" cy="30480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>
                  <a:lumMod val="75000"/>
                </a:schemeClr>
              </a:solidFill>
              <a:miter lim="800000"/>
              <a:headEnd type="none" w="sm" len="sm"/>
              <a:tailEnd type="none" w="sm" len="sm"/>
            </a:ln>
          </p:spPr>
          <p:txBody>
            <a:bodyPr wrap="square" lIns="45720" rIns="4572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dirty="0" smtClean="0">
                  <a:solidFill>
                    <a:schemeClr val="bg1"/>
                  </a:solidFill>
                  <a:latin typeface="Times New Roman" pitchFamily="18" charset="0"/>
                </a:rPr>
                <a:t>C</a:t>
              </a:r>
              <a:endParaRPr lang="en-US" sz="900" dirty="0" smtClean="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16" name="Text Box 21"/>
            <p:cNvSpPr txBox="1">
              <a:spLocks noChangeArrowheads="1"/>
            </p:cNvSpPr>
            <p:nvPr/>
          </p:nvSpPr>
          <p:spPr bwMode="auto">
            <a:xfrm>
              <a:off x="1143000" y="1524000"/>
              <a:ext cx="304800" cy="30480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>
                  <a:lumMod val="75000"/>
                </a:schemeClr>
              </a:solidFill>
              <a:miter lim="800000"/>
              <a:headEnd type="none" w="sm" len="sm"/>
              <a:tailEnd type="none" w="sm" len="sm"/>
            </a:ln>
          </p:spPr>
          <p:txBody>
            <a:bodyPr wrap="square" lIns="45720" rIns="4572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dirty="0" smtClean="0">
                  <a:solidFill>
                    <a:schemeClr val="bg1"/>
                  </a:solidFill>
                  <a:latin typeface="Times New Roman" pitchFamily="18" charset="0"/>
                </a:rPr>
                <a:t>O</a:t>
              </a:r>
              <a:endParaRPr lang="en-US" sz="900" dirty="0" smtClean="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17" name="Text Box 21"/>
            <p:cNvSpPr txBox="1">
              <a:spLocks noChangeArrowheads="1"/>
            </p:cNvSpPr>
            <p:nvPr/>
          </p:nvSpPr>
          <p:spPr bwMode="auto">
            <a:xfrm>
              <a:off x="2219898" y="2362200"/>
              <a:ext cx="381000" cy="307777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>
                  <a:lumMod val="75000"/>
                </a:schemeClr>
              </a:solidFill>
              <a:miter lim="800000"/>
              <a:headEnd type="none" w="sm" len="sm"/>
              <a:tailEnd type="none" w="sm" len="sm"/>
            </a:ln>
          </p:spPr>
          <p:txBody>
            <a:bodyPr wrap="square" lIns="45720" rIns="4572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dirty="0" smtClean="0">
                  <a:solidFill>
                    <a:schemeClr val="bg1"/>
                  </a:solidFill>
                  <a:latin typeface="Times New Roman" pitchFamily="18" charset="0"/>
                </a:rPr>
                <a:t>Mg</a:t>
              </a:r>
              <a:endParaRPr lang="en-US" sz="900" dirty="0" smtClean="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18" name="Text Box 21"/>
            <p:cNvSpPr txBox="1">
              <a:spLocks noChangeArrowheads="1"/>
            </p:cNvSpPr>
            <p:nvPr/>
          </p:nvSpPr>
          <p:spPr bwMode="auto">
            <a:xfrm>
              <a:off x="2819400" y="3505200"/>
              <a:ext cx="609600" cy="307777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>
                  <a:lumMod val="75000"/>
                </a:schemeClr>
              </a:solidFill>
              <a:miter lim="800000"/>
              <a:headEnd type="none" w="sm" len="sm"/>
              <a:tailEnd type="none" w="sm" len="sm"/>
            </a:ln>
          </p:spPr>
          <p:txBody>
            <a:bodyPr wrap="square" lIns="45720" rIns="4572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dirty="0" smtClean="0">
                  <a:solidFill>
                    <a:schemeClr val="bg1"/>
                  </a:solidFill>
                  <a:latin typeface="Times New Roman" pitchFamily="18" charset="0"/>
                </a:rPr>
                <a:t>20 kV</a:t>
              </a:r>
              <a:endParaRPr lang="en-US" sz="900" dirty="0" smtClean="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pic>
          <p:nvPicPr>
            <p:cNvPr id="173059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4800" y="3962401"/>
              <a:ext cx="7924800" cy="2597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" name="Text Box 21"/>
            <p:cNvSpPr txBox="1">
              <a:spLocks noChangeArrowheads="1"/>
            </p:cNvSpPr>
            <p:nvPr/>
          </p:nvSpPr>
          <p:spPr bwMode="auto">
            <a:xfrm>
              <a:off x="2776251" y="4038600"/>
              <a:ext cx="5334000" cy="830997"/>
            </a:xfrm>
            <a:prstGeom prst="rect">
              <a:avLst/>
            </a:prstGeom>
            <a:solidFill>
              <a:srgbClr val="FFFFFF"/>
            </a:solidFill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wrap="square" lIns="45720" rIns="4572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dirty="0" smtClean="0">
                  <a:solidFill>
                    <a:schemeClr val="bg1"/>
                  </a:solidFill>
                  <a:latin typeface="Times New Roman" pitchFamily="18" charset="0"/>
                </a:rPr>
                <a:t>Solvent residue on polished brass</a:t>
              </a:r>
              <a:br>
                <a:rPr lang="en-US" sz="1600" dirty="0" smtClean="0">
                  <a:solidFill>
                    <a:schemeClr val="bg1"/>
                  </a:solidFill>
                  <a:latin typeface="Times New Roman" pitchFamily="18" charset="0"/>
                </a:rPr>
              </a:br>
              <a:r>
                <a:rPr lang="en-US" sz="1600" dirty="0" smtClean="0">
                  <a:solidFill>
                    <a:schemeClr val="bg1"/>
                  </a:solidFill>
                  <a:latin typeface="Times New Roman" pitchFamily="18" charset="0"/>
                </a:rPr>
                <a:t>Carbon and Oxygen present</a:t>
              </a:r>
              <a:br>
                <a:rPr lang="en-US" sz="1600" dirty="0" smtClean="0">
                  <a:solidFill>
                    <a:schemeClr val="bg1"/>
                  </a:solidFill>
                  <a:latin typeface="Times New Roman" pitchFamily="18" charset="0"/>
                </a:rPr>
              </a:br>
              <a:r>
                <a:rPr lang="en-US" sz="1600" dirty="0" smtClean="0">
                  <a:solidFill>
                    <a:schemeClr val="bg1"/>
                  </a:solidFill>
                  <a:latin typeface="Times New Roman" pitchFamily="18" charset="0"/>
                </a:rPr>
                <a:t>Layer not obvious at normal operating conditions of 15-20 kV</a:t>
              </a:r>
            </a:p>
          </p:txBody>
        </p:sp>
        <p:sp>
          <p:nvSpPr>
            <p:cNvPr id="23" name="Text Box 21"/>
            <p:cNvSpPr txBox="1">
              <a:spLocks noChangeArrowheads="1"/>
            </p:cNvSpPr>
            <p:nvPr/>
          </p:nvSpPr>
          <p:spPr bwMode="auto">
            <a:xfrm>
              <a:off x="533400" y="4800600"/>
              <a:ext cx="304800" cy="30480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>
                  <a:lumMod val="75000"/>
                </a:schemeClr>
              </a:solidFill>
              <a:miter lim="800000"/>
              <a:headEnd type="none" w="sm" len="sm"/>
              <a:tailEnd type="none" w="sm" len="sm"/>
            </a:ln>
          </p:spPr>
          <p:txBody>
            <a:bodyPr wrap="square" lIns="45720" rIns="4572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dirty="0" smtClean="0">
                  <a:solidFill>
                    <a:schemeClr val="bg1"/>
                  </a:solidFill>
                  <a:latin typeface="Times New Roman" pitchFamily="18" charset="0"/>
                </a:rPr>
                <a:t>C</a:t>
              </a:r>
              <a:endParaRPr lang="en-US" sz="900" dirty="0" smtClean="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24" name="Text Box 21"/>
            <p:cNvSpPr txBox="1">
              <a:spLocks noChangeArrowheads="1"/>
            </p:cNvSpPr>
            <p:nvPr/>
          </p:nvSpPr>
          <p:spPr bwMode="auto">
            <a:xfrm>
              <a:off x="773017" y="5181600"/>
              <a:ext cx="304800" cy="30480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>
                  <a:lumMod val="75000"/>
                </a:schemeClr>
              </a:solidFill>
              <a:miter lim="800000"/>
              <a:headEnd type="none" w="sm" len="sm"/>
              <a:tailEnd type="none" w="sm" len="sm"/>
            </a:ln>
          </p:spPr>
          <p:txBody>
            <a:bodyPr wrap="square" lIns="45720" rIns="4572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dirty="0" smtClean="0">
                  <a:solidFill>
                    <a:schemeClr val="bg1"/>
                  </a:solidFill>
                  <a:latin typeface="Times New Roman" pitchFamily="18" charset="0"/>
                </a:rPr>
                <a:t>O</a:t>
              </a:r>
              <a:endParaRPr lang="en-US" sz="900" dirty="0" smtClean="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25" name="Text Box 21"/>
            <p:cNvSpPr txBox="1">
              <a:spLocks noChangeArrowheads="1"/>
            </p:cNvSpPr>
            <p:nvPr/>
          </p:nvSpPr>
          <p:spPr bwMode="auto">
            <a:xfrm>
              <a:off x="1447800" y="4114800"/>
              <a:ext cx="914400" cy="52322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>
                  <a:lumMod val="75000"/>
                </a:schemeClr>
              </a:solidFill>
              <a:miter lim="800000"/>
              <a:headEnd type="none" w="sm" len="sm"/>
              <a:tailEnd type="none" w="sm" len="sm"/>
            </a:ln>
          </p:spPr>
          <p:txBody>
            <a:bodyPr wrap="square" lIns="45720" rIns="4572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dirty="0" smtClean="0">
                  <a:solidFill>
                    <a:schemeClr val="bg1"/>
                  </a:solidFill>
                  <a:latin typeface="Times New Roman" pitchFamily="18" charset="0"/>
                </a:rPr>
                <a:t>Cu + Zn</a:t>
              </a:r>
              <a:br>
                <a:rPr lang="en-US" sz="1400" dirty="0" smtClean="0">
                  <a:solidFill>
                    <a:schemeClr val="bg1"/>
                  </a:solidFill>
                  <a:latin typeface="Times New Roman" pitchFamily="18" charset="0"/>
                </a:rPr>
              </a:br>
              <a:r>
                <a:rPr lang="en-US" sz="1400" dirty="0" smtClean="0">
                  <a:solidFill>
                    <a:schemeClr val="bg1"/>
                  </a:solidFill>
                  <a:latin typeface="Times New Roman" pitchFamily="18" charset="0"/>
                </a:rPr>
                <a:t>L-lines</a:t>
              </a:r>
              <a:endParaRPr lang="en-US" sz="900" dirty="0" smtClean="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26" name="Text Box 21"/>
            <p:cNvSpPr txBox="1">
              <a:spLocks noChangeArrowheads="1"/>
            </p:cNvSpPr>
            <p:nvPr/>
          </p:nvSpPr>
          <p:spPr bwMode="auto">
            <a:xfrm>
              <a:off x="6781800" y="5105400"/>
              <a:ext cx="914400" cy="52322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>
                  <a:lumMod val="75000"/>
                </a:schemeClr>
              </a:solidFill>
              <a:miter lim="800000"/>
              <a:headEnd type="none" w="sm" len="sm"/>
              <a:tailEnd type="none" w="sm" len="sm"/>
            </a:ln>
          </p:spPr>
          <p:txBody>
            <a:bodyPr wrap="square" lIns="45720" rIns="4572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dirty="0" smtClean="0">
                  <a:solidFill>
                    <a:schemeClr val="bg1"/>
                  </a:solidFill>
                  <a:latin typeface="Times New Roman" pitchFamily="18" charset="0"/>
                </a:rPr>
                <a:t>Cu + Zn</a:t>
              </a:r>
              <a:br>
                <a:rPr lang="en-US" sz="1400" dirty="0" smtClean="0">
                  <a:solidFill>
                    <a:schemeClr val="bg1"/>
                  </a:solidFill>
                  <a:latin typeface="Times New Roman" pitchFamily="18" charset="0"/>
                </a:rPr>
              </a:br>
              <a:r>
                <a:rPr lang="en-US" sz="1400" dirty="0" smtClean="0">
                  <a:solidFill>
                    <a:schemeClr val="bg1"/>
                  </a:solidFill>
                  <a:latin typeface="Times New Roman" pitchFamily="18" charset="0"/>
                </a:rPr>
                <a:t>K-lines</a:t>
              </a:r>
              <a:endParaRPr lang="en-US" sz="900" dirty="0" smtClean="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Carpenter Thin Film EPMA 2012</a:t>
            </a:r>
            <a:endParaRPr lang="en-US"/>
          </a:p>
        </p:txBody>
      </p:sp>
      <p:sp>
        <p:nvSpPr>
          <p:cNvPr id="542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Casino – Multilayer Sample 250 nm Al on Fe</a:t>
            </a:r>
          </a:p>
        </p:txBody>
      </p:sp>
      <p:pic>
        <p:nvPicPr>
          <p:cNvPr id="3768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719" y="1022732"/>
            <a:ext cx="2317477" cy="2286000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</p:pic>
      <p:pic>
        <p:nvPicPr>
          <p:cNvPr id="3768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2800" y="3591498"/>
            <a:ext cx="2317477" cy="2286000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</p:pic>
      <p:pic>
        <p:nvPicPr>
          <p:cNvPr id="37683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3034" y="990600"/>
            <a:ext cx="2868190" cy="2286000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</p:pic>
      <p:pic>
        <p:nvPicPr>
          <p:cNvPr id="37683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3581400"/>
            <a:ext cx="2868190" cy="2286000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</p:pic>
      <p:pic>
        <p:nvPicPr>
          <p:cNvPr id="37683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91200" y="990600"/>
            <a:ext cx="2317477" cy="2286000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</p:pic>
      <p:pic>
        <p:nvPicPr>
          <p:cNvPr id="37683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91200" y="3581400"/>
            <a:ext cx="2317477" cy="2286000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</p:pic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4495800" y="2514600"/>
            <a:ext cx="1066800" cy="457200"/>
          </a:xfrm>
          <a:prstGeom prst="rect">
            <a:avLst/>
          </a:prstGeom>
          <a:solidFill>
            <a:schemeClr val="tx1"/>
          </a:solidFill>
          <a:ln w="12700">
            <a:solidFill>
              <a:schemeClr val="accent2"/>
            </a:solidFill>
            <a:miter lim="800000"/>
            <a:headEnd/>
            <a:tailEnd/>
          </a:ln>
        </p:spPr>
        <p:txBody>
          <a:bodyPr wrap="square" lIns="90488" tIns="44450" rIns="90488" bIns="4445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</a:rPr>
              <a:t>Al K</a:t>
            </a:r>
            <a:r>
              <a:rPr lang="en-US" sz="1200" dirty="0" smtClean="0">
                <a:solidFill>
                  <a:schemeClr val="bg1"/>
                </a:solidFill>
                <a:latin typeface="SymbolPS" pitchFamily="18" charset="2"/>
              </a:rPr>
              <a:t>a</a:t>
            </a:r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1200" dirty="0" smtClean="0">
                <a:solidFill>
                  <a:schemeClr val="bg1"/>
                </a:solidFill>
                <a:latin typeface="SymbolPS" pitchFamily="18" charset="2"/>
              </a:rPr>
              <a:t>F</a:t>
            </a:r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</a:rPr>
              <a:t>(</a:t>
            </a:r>
            <a:r>
              <a:rPr lang="en-US" sz="1200" dirty="0" err="1" smtClean="0">
                <a:solidFill>
                  <a:schemeClr val="bg1"/>
                </a:solidFill>
                <a:latin typeface="SymbolPS" pitchFamily="18" charset="2"/>
              </a:rPr>
              <a:t>r</a:t>
            </a:r>
            <a:r>
              <a:rPr lang="en-US" sz="1200" dirty="0" err="1" smtClean="0">
                <a:solidFill>
                  <a:schemeClr val="bg1"/>
                </a:solidFill>
                <a:latin typeface="Times New Roman" pitchFamily="18" charset="0"/>
              </a:rPr>
              <a:t>z</a:t>
            </a:r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</a:rPr>
              <a:t>)</a:t>
            </a:r>
            <a:br>
              <a:rPr lang="en-US" sz="1200" dirty="0" smtClean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</a:rPr>
              <a:t>multilayer</a:t>
            </a:r>
            <a:endParaRPr lang="en-US" sz="1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4495800" y="5029200"/>
            <a:ext cx="1066800" cy="457200"/>
          </a:xfrm>
          <a:prstGeom prst="rect">
            <a:avLst/>
          </a:prstGeom>
          <a:solidFill>
            <a:schemeClr val="tx1"/>
          </a:solidFill>
          <a:ln w="12700">
            <a:solidFill>
              <a:schemeClr val="accent2"/>
            </a:solidFill>
            <a:miter lim="800000"/>
            <a:headEnd/>
            <a:tailEnd/>
          </a:ln>
        </p:spPr>
        <p:txBody>
          <a:bodyPr wrap="square" lIns="90488" tIns="44450" rIns="90488" bIns="4445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</a:rPr>
              <a:t>Fe K</a:t>
            </a:r>
            <a:r>
              <a:rPr lang="en-US" sz="1200" dirty="0" smtClean="0">
                <a:solidFill>
                  <a:schemeClr val="bg1"/>
                </a:solidFill>
                <a:latin typeface="SymbolPS" pitchFamily="18" charset="2"/>
              </a:rPr>
              <a:t>a</a:t>
            </a:r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1200" dirty="0" smtClean="0">
                <a:solidFill>
                  <a:schemeClr val="bg1"/>
                </a:solidFill>
                <a:latin typeface="SymbolPS" pitchFamily="18" charset="2"/>
              </a:rPr>
              <a:t>F</a:t>
            </a:r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</a:rPr>
              <a:t>(</a:t>
            </a:r>
            <a:r>
              <a:rPr lang="en-US" sz="1200" dirty="0" err="1" smtClean="0">
                <a:solidFill>
                  <a:schemeClr val="bg1"/>
                </a:solidFill>
                <a:latin typeface="SymbolPS" pitchFamily="18" charset="2"/>
              </a:rPr>
              <a:t>r</a:t>
            </a:r>
            <a:r>
              <a:rPr lang="en-US" sz="1200" dirty="0" err="1" smtClean="0">
                <a:solidFill>
                  <a:schemeClr val="bg1"/>
                </a:solidFill>
                <a:latin typeface="Times New Roman" pitchFamily="18" charset="0"/>
              </a:rPr>
              <a:t>z</a:t>
            </a:r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</a:rPr>
              <a:t>)</a:t>
            </a:r>
            <a:br>
              <a:rPr lang="en-US" sz="1200" dirty="0" smtClean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</a:rPr>
              <a:t>multilayer</a:t>
            </a:r>
            <a:endParaRPr lang="en-US" sz="1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7467600" y="2362200"/>
            <a:ext cx="1066800" cy="457200"/>
          </a:xfrm>
          <a:prstGeom prst="rect">
            <a:avLst/>
          </a:prstGeom>
          <a:solidFill>
            <a:schemeClr val="tx1"/>
          </a:solidFill>
          <a:ln w="12700">
            <a:solidFill>
              <a:schemeClr val="accent2"/>
            </a:solidFill>
            <a:miter lim="800000"/>
            <a:headEnd/>
            <a:tailEnd/>
          </a:ln>
        </p:spPr>
        <p:txBody>
          <a:bodyPr wrap="square" lIns="90488" tIns="44450" rIns="90488" bIns="4445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</a:rPr>
              <a:t>Al K</a:t>
            </a:r>
            <a:r>
              <a:rPr lang="en-US" sz="1200" dirty="0" smtClean="0">
                <a:solidFill>
                  <a:schemeClr val="bg1"/>
                </a:solidFill>
                <a:latin typeface="SymbolPS" pitchFamily="18" charset="2"/>
              </a:rPr>
              <a:t>a</a:t>
            </a:r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1200" dirty="0" smtClean="0">
                <a:solidFill>
                  <a:schemeClr val="bg1"/>
                </a:solidFill>
                <a:latin typeface="SymbolPS" pitchFamily="18" charset="2"/>
              </a:rPr>
              <a:t>F</a:t>
            </a:r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</a:rPr>
              <a:t>(</a:t>
            </a:r>
            <a:r>
              <a:rPr lang="en-US" sz="1200" dirty="0" err="1" smtClean="0">
                <a:solidFill>
                  <a:schemeClr val="bg1"/>
                </a:solidFill>
                <a:latin typeface="SymbolPS" pitchFamily="18" charset="2"/>
              </a:rPr>
              <a:t>r</a:t>
            </a:r>
            <a:r>
              <a:rPr lang="en-US" sz="1200" dirty="0" err="1" smtClean="0">
                <a:solidFill>
                  <a:schemeClr val="bg1"/>
                </a:solidFill>
                <a:latin typeface="Times New Roman" pitchFamily="18" charset="0"/>
              </a:rPr>
              <a:t>z</a:t>
            </a:r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</a:rPr>
              <a:t>)</a:t>
            </a:r>
            <a:br>
              <a:rPr lang="en-US" sz="1200" dirty="0" smtClean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</a:rPr>
              <a:t>bulk Al</a:t>
            </a:r>
            <a:endParaRPr lang="en-US" sz="1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7315200" y="5029200"/>
            <a:ext cx="1066800" cy="457200"/>
          </a:xfrm>
          <a:prstGeom prst="rect">
            <a:avLst/>
          </a:prstGeom>
          <a:solidFill>
            <a:schemeClr val="tx1"/>
          </a:solidFill>
          <a:ln w="12700">
            <a:solidFill>
              <a:schemeClr val="accent2"/>
            </a:solidFill>
            <a:miter lim="800000"/>
            <a:headEnd/>
            <a:tailEnd/>
          </a:ln>
        </p:spPr>
        <p:txBody>
          <a:bodyPr wrap="square" lIns="90488" tIns="44450" rIns="90488" bIns="4445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</a:rPr>
              <a:t>Fe K</a:t>
            </a:r>
            <a:r>
              <a:rPr lang="en-US" sz="1200" dirty="0" smtClean="0">
                <a:solidFill>
                  <a:schemeClr val="bg1"/>
                </a:solidFill>
                <a:latin typeface="SymbolPS" pitchFamily="18" charset="2"/>
              </a:rPr>
              <a:t>a</a:t>
            </a:r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1200" dirty="0" smtClean="0">
                <a:solidFill>
                  <a:schemeClr val="bg1"/>
                </a:solidFill>
                <a:latin typeface="SymbolPS" pitchFamily="18" charset="2"/>
              </a:rPr>
              <a:t>F</a:t>
            </a:r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</a:rPr>
              <a:t>(</a:t>
            </a:r>
            <a:r>
              <a:rPr lang="en-US" sz="1200" dirty="0" err="1" smtClean="0">
                <a:solidFill>
                  <a:schemeClr val="bg1"/>
                </a:solidFill>
                <a:latin typeface="SymbolPS" pitchFamily="18" charset="2"/>
              </a:rPr>
              <a:t>r</a:t>
            </a:r>
            <a:r>
              <a:rPr lang="en-US" sz="1200" dirty="0" err="1" smtClean="0">
                <a:solidFill>
                  <a:schemeClr val="bg1"/>
                </a:solidFill>
                <a:latin typeface="Times New Roman" pitchFamily="18" charset="0"/>
              </a:rPr>
              <a:t>z</a:t>
            </a:r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</a:rPr>
              <a:t>)</a:t>
            </a:r>
            <a:br>
              <a:rPr lang="en-US" sz="1200" dirty="0" smtClean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</a:rPr>
              <a:t>bulk</a:t>
            </a:r>
            <a:endParaRPr lang="en-US" sz="1200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Lines On Blue">
  <a:themeElements>
    <a:clrScheme name="Lines On Blue 1">
      <a:dk1>
        <a:srgbClr val="000000"/>
      </a:dk1>
      <a:lt1>
        <a:srgbClr val="FFFFFF"/>
      </a:lt1>
      <a:dk2>
        <a:srgbClr val="000000"/>
      </a:dk2>
      <a:lt2>
        <a:srgbClr val="FFFF00"/>
      </a:lt2>
      <a:accent1>
        <a:srgbClr val="FF9933"/>
      </a:accent1>
      <a:accent2>
        <a:srgbClr val="0000FF"/>
      </a:accent2>
      <a:accent3>
        <a:srgbClr val="AAAAAA"/>
      </a:accent3>
      <a:accent4>
        <a:srgbClr val="DADADA"/>
      </a:accent4>
      <a:accent5>
        <a:srgbClr val="FFCAAD"/>
      </a:accent5>
      <a:accent6>
        <a:srgbClr val="0000E7"/>
      </a:accent6>
      <a:hlink>
        <a:srgbClr val="FF33CC"/>
      </a:hlink>
      <a:folHlink>
        <a:srgbClr val="000080"/>
      </a:folHlink>
    </a:clrScheme>
    <a:fontScheme name="Lines On Blue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Lines On Blue 1">
        <a:dk1>
          <a:srgbClr val="000000"/>
        </a:dk1>
        <a:lt1>
          <a:srgbClr val="FFFFFF"/>
        </a:lt1>
        <a:dk2>
          <a:srgbClr val="000000"/>
        </a:dk2>
        <a:lt2>
          <a:srgbClr val="FFFF00"/>
        </a:lt2>
        <a:accent1>
          <a:srgbClr val="FF9933"/>
        </a:accent1>
        <a:accent2>
          <a:srgbClr val="0000FF"/>
        </a:accent2>
        <a:accent3>
          <a:srgbClr val="AAAAAA"/>
        </a:accent3>
        <a:accent4>
          <a:srgbClr val="DADADA"/>
        </a:accent4>
        <a:accent5>
          <a:srgbClr val="FFCAAD"/>
        </a:accent5>
        <a:accent6>
          <a:srgbClr val="0000E7"/>
        </a:accent6>
        <a:hlink>
          <a:srgbClr val="FF33CC"/>
        </a:hlink>
        <a:folHlink>
          <a:srgbClr val="000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nes On Blue 2">
        <a:dk1>
          <a:srgbClr val="000000"/>
        </a:dk1>
        <a:lt1>
          <a:srgbClr val="CCCCFF"/>
        </a:lt1>
        <a:dk2>
          <a:srgbClr val="660066"/>
        </a:dk2>
        <a:lt2>
          <a:srgbClr val="99CCFF"/>
        </a:lt2>
        <a:accent1>
          <a:srgbClr val="33CCFF"/>
        </a:accent1>
        <a:accent2>
          <a:srgbClr val="6699FF"/>
        </a:accent2>
        <a:accent3>
          <a:srgbClr val="E2E2FF"/>
        </a:accent3>
        <a:accent4>
          <a:srgbClr val="000000"/>
        </a:accent4>
        <a:accent5>
          <a:srgbClr val="ADE2FF"/>
        </a:accent5>
        <a:accent6>
          <a:srgbClr val="5C8AE7"/>
        </a:accent6>
        <a:hlink>
          <a:srgbClr val="6666FF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nes On Blue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878787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nes On Blue 4">
        <a:dk1>
          <a:srgbClr val="000066"/>
        </a:dk1>
        <a:lt1>
          <a:srgbClr val="EAEAEA"/>
        </a:lt1>
        <a:dk2>
          <a:srgbClr val="660066"/>
        </a:dk2>
        <a:lt2>
          <a:srgbClr val="CBCBCB"/>
        </a:lt2>
        <a:accent1>
          <a:srgbClr val="330099"/>
        </a:accent1>
        <a:accent2>
          <a:srgbClr val="FF7C80"/>
        </a:accent2>
        <a:accent3>
          <a:srgbClr val="B8AAB8"/>
        </a:accent3>
        <a:accent4>
          <a:srgbClr val="C8C8C8"/>
        </a:accent4>
        <a:accent5>
          <a:srgbClr val="ADAACA"/>
        </a:accent5>
        <a:accent6>
          <a:srgbClr val="E77073"/>
        </a:accent6>
        <a:hlink>
          <a:srgbClr val="6666FF"/>
        </a:hlink>
        <a:folHlink>
          <a:srgbClr val="D6009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nes On Blue 5">
        <a:dk1>
          <a:srgbClr val="000080"/>
        </a:dk1>
        <a:lt1>
          <a:srgbClr val="EAEAEA"/>
        </a:lt1>
        <a:dk2>
          <a:srgbClr val="9933FF"/>
        </a:dk2>
        <a:lt2>
          <a:srgbClr val="CBCBCB"/>
        </a:lt2>
        <a:accent1>
          <a:srgbClr val="00CC99"/>
        </a:accent1>
        <a:accent2>
          <a:srgbClr val="00CCFF"/>
        </a:accent2>
        <a:accent3>
          <a:srgbClr val="CAADFF"/>
        </a:accent3>
        <a:accent4>
          <a:srgbClr val="C8C8C8"/>
        </a:accent4>
        <a:accent5>
          <a:srgbClr val="AAE2CA"/>
        </a:accent5>
        <a:accent6>
          <a:srgbClr val="00B9E7"/>
        </a:accent6>
        <a:hlink>
          <a:srgbClr val="6666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nes On Blue 6">
        <a:dk1>
          <a:srgbClr val="000000"/>
        </a:dk1>
        <a:lt1>
          <a:srgbClr val="FFFFCC"/>
        </a:lt1>
        <a:dk2>
          <a:srgbClr val="660066"/>
        </a:dk2>
        <a:lt2>
          <a:srgbClr val="FFFFFF"/>
        </a:lt2>
        <a:accent1>
          <a:srgbClr val="99CCFF"/>
        </a:accent1>
        <a:accent2>
          <a:srgbClr val="FFCC99"/>
        </a:accent2>
        <a:accent3>
          <a:srgbClr val="FFFFE2"/>
        </a:accent3>
        <a:accent4>
          <a:srgbClr val="000000"/>
        </a:accent4>
        <a:accent5>
          <a:srgbClr val="CAE2FF"/>
        </a:accent5>
        <a:accent6>
          <a:srgbClr val="E7B98A"/>
        </a:accent6>
        <a:hlink>
          <a:srgbClr val="CCCCFF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4509</TotalTime>
  <Words>680</Words>
  <Application>Microsoft Office PowerPoint</Application>
  <PresentationFormat>On-screen Show (4:3)</PresentationFormat>
  <Paragraphs>130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Lines On Blue</vt:lpstr>
      <vt:lpstr> Thin Film Microanalysis Using the Electron Microprobe  </vt:lpstr>
      <vt:lpstr>EPMA and thin film analysis</vt:lpstr>
      <vt:lpstr>Multi-kV BSE imaging: Stillwater Ca-pyroxene with low-Ca pyroxene exsolution lamellae, 350x mag</vt:lpstr>
      <vt:lpstr>Thin-film analysis</vt:lpstr>
      <vt:lpstr>Casino Monte Carlo Program – Bulk Sample</vt:lpstr>
      <vt:lpstr>Casino MC Simulation of F(rz) Experiment</vt:lpstr>
      <vt:lpstr>Casino Monte Carlo Program – Multilayer Sample</vt:lpstr>
      <vt:lpstr>Thin film samples: layer/film on metal substrate EDS spectra at multiple kV</vt:lpstr>
      <vt:lpstr>Casino – Multilayer Sample 250 nm Al on Fe</vt:lpstr>
      <vt:lpstr>GMRfilm output: 250 nm Al on Fe substrate</vt:lpstr>
      <vt:lpstr>TF Al on Fe vs. Al50-Fe50 bulk sample</vt:lpstr>
      <vt:lpstr>DTSA-II Program</vt:lpstr>
      <vt:lpstr>EDS spectra: ~ 1 mm ZnTe film on GaAs</vt:lpstr>
      <vt:lpstr>DTSA-II Simulation: ZnTe film on GaAs substrate</vt:lpstr>
      <vt:lpstr>Pt 1 mm thin film on Ni substrate</vt:lpstr>
      <vt:lpstr>DTSA-II Simulation: Pt 1 um film on Ni substrate</vt:lpstr>
      <vt:lpstr>DTSA-II Scattering diagrams Pt 1 mm on Ni @ 20 kV</vt:lpstr>
      <vt:lpstr>Conclusions</vt:lpstr>
      <vt:lpstr>DTSA-II Simulation: ZnTe film on GaAs substrate</vt:lpstr>
    </vt:vector>
  </TitlesOfParts>
  <Company>Washington University in St. Louis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Electron-probe Microanalysis</dc:title>
  <dc:creator>Paul Carpenter</dc:creator>
  <cp:lastModifiedBy>Carpenter</cp:lastModifiedBy>
  <cp:revision>261</cp:revision>
  <dcterms:created xsi:type="dcterms:W3CDTF">2000-07-28T21:55:51Z</dcterms:created>
  <dcterms:modified xsi:type="dcterms:W3CDTF">2012-10-14T20:41:49Z</dcterms:modified>
</cp:coreProperties>
</file>