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Layouts/slideLayout21.xml" ContentType="application/vnd.openxmlformats-officedocument.presentationml.slideLayout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s/slide1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79" r:id="rId2"/>
  </p:sldMasterIdLst>
  <p:notesMasterIdLst>
    <p:notesMasterId r:id="rId174"/>
  </p:notesMasterIdLst>
  <p:handoutMasterIdLst>
    <p:handoutMasterId r:id="rId175"/>
  </p:handoutMasterIdLst>
  <p:sldIdLst>
    <p:sldId id="262" r:id="rId3"/>
    <p:sldId id="859" r:id="rId4"/>
    <p:sldId id="885" r:id="rId5"/>
    <p:sldId id="886" r:id="rId6"/>
    <p:sldId id="935" r:id="rId7"/>
    <p:sldId id="887" r:id="rId8"/>
    <p:sldId id="888" r:id="rId9"/>
    <p:sldId id="916" r:id="rId10"/>
    <p:sldId id="917" r:id="rId11"/>
    <p:sldId id="918" r:id="rId12"/>
    <p:sldId id="919" r:id="rId13"/>
    <p:sldId id="920" r:id="rId14"/>
    <p:sldId id="889" r:id="rId15"/>
    <p:sldId id="921" r:id="rId16"/>
    <p:sldId id="922" r:id="rId17"/>
    <p:sldId id="923" r:id="rId18"/>
    <p:sldId id="924" r:id="rId19"/>
    <p:sldId id="925" r:id="rId20"/>
    <p:sldId id="926" r:id="rId21"/>
    <p:sldId id="927" r:id="rId22"/>
    <p:sldId id="928" r:id="rId23"/>
    <p:sldId id="929" r:id="rId24"/>
    <p:sldId id="930" r:id="rId25"/>
    <p:sldId id="890" r:id="rId26"/>
    <p:sldId id="891" r:id="rId27"/>
    <p:sldId id="892" r:id="rId28"/>
    <p:sldId id="893" r:id="rId29"/>
    <p:sldId id="894" r:id="rId30"/>
    <p:sldId id="895" r:id="rId31"/>
    <p:sldId id="896" r:id="rId32"/>
    <p:sldId id="897" r:id="rId33"/>
    <p:sldId id="898" r:id="rId34"/>
    <p:sldId id="899" r:id="rId35"/>
    <p:sldId id="900" r:id="rId36"/>
    <p:sldId id="913" r:id="rId37"/>
    <p:sldId id="914" r:id="rId38"/>
    <p:sldId id="915" r:id="rId39"/>
    <p:sldId id="950" r:id="rId40"/>
    <p:sldId id="951" r:id="rId41"/>
    <p:sldId id="953" r:id="rId42"/>
    <p:sldId id="952" r:id="rId43"/>
    <p:sldId id="948" r:id="rId44"/>
    <p:sldId id="949" r:id="rId45"/>
    <p:sldId id="911" r:id="rId46"/>
    <p:sldId id="937" r:id="rId47"/>
    <p:sldId id="938" r:id="rId48"/>
    <p:sldId id="939" r:id="rId49"/>
    <p:sldId id="901" r:id="rId50"/>
    <p:sldId id="902" r:id="rId51"/>
    <p:sldId id="903" r:id="rId52"/>
    <p:sldId id="940" r:id="rId53"/>
    <p:sldId id="912" r:id="rId54"/>
    <p:sldId id="904" r:id="rId55"/>
    <p:sldId id="905" r:id="rId56"/>
    <p:sldId id="906" r:id="rId57"/>
    <p:sldId id="907" r:id="rId58"/>
    <p:sldId id="908" r:id="rId59"/>
    <p:sldId id="909" r:id="rId60"/>
    <p:sldId id="910" r:id="rId61"/>
    <p:sldId id="690" r:id="rId62"/>
    <p:sldId id="807" r:id="rId63"/>
    <p:sldId id="835" r:id="rId64"/>
    <p:sldId id="851" r:id="rId65"/>
    <p:sldId id="854" r:id="rId66"/>
    <p:sldId id="857" r:id="rId67"/>
    <p:sldId id="858" r:id="rId68"/>
    <p:sldId id="808" r:id="rId69"/>
    <p:sldId id="868" r:id="rId70"/>
    <p:sldId id="954" r:id="rId71"/>
    <p:sldId id="810" r:id="rId72"/>
    <p:sldId id="811" r:id="rId73"/>
    <p:sldId id="812" r:id="rId74"/>
    <p:sldId id="815" r:id="rId75"/>
    <p:sldId id="816" r:id="rId76"/>
    <p:sldId id="817" r:id="rId77"/>
    <p:sldId id="818" r:id="rId78"/>
    <p:sldId id="806" r:id="rId79"/>
    <p:sldId id="853" r:id="rId80"/>
    <p:sldId id="847" r:id="rId81"/>
    <p:sldId id="848" r:id="rId82"/>
    <p:sldId id="849" r:id="rId83"/>
    <p:sldId id="850" r:id="rId84"/>
    <p:sldId id="869" r:id="rId85"/>
    <p:sldId id="870" r:id="rId86"/>
    <p:sldId id="871" r:id="rId87"/>
    <p:sldId id="872" r:id="rId88"/>
    <p:sldId id="873" r:id="rId89"/>
    <p:sldId id="874" r:id="rId90"/>
    <p:sldId id="875" r:id="rId91"/>
    <p:sldId id="876" r:id="rId92"/>
    <p:sldId id="877" r:id="rId93"/>
    <p:sldId id="878" r:id="rId94"/>
    <p:sldId id="879" r:id="rId95"/>
    <p:sldId id="880" r:id="rId96"/>
    <p:sldId id="881" r:id="rId97"/>
    <p:sldId id="783" r:id="rId98"/>
    <p:sldId id="867" r:id="rId99"/>
    <p:sldId id="789" r:id="rId100"/>
    <p:sldId id="790" r:id="rId101"/>
    <p:sldId id="791" r:id="rId102"/>
    <p:sldId id="846" r:id="rId103"/>
    <p:sldId id="845" r:id="rId104"/>
    <p:sldId id="787" r:id="rId105"/>
    <p:sldId id="784" r:id="rId106"/>
    <p:sldId id="792" r:id="rId107"/>
    <p:sldId id="793" r:id="rId108"/>
    <p:sldId id="794" r:id="rId109"/>
    <p:sldId id="716" r:id="rId110"/>
    <p:sldId id="717" r:id="rId111"/>
    <p:sldId id="718" r:id="rId112"/>
    <p:sldId id="719" r:id="rId113"/>
    <p:sldId id="720" r:id="rId114"/>
    <p:sldId id="721" r:id="rId115"/>
    <p:sldId id="722" r:id="rId116"/>
    <p:sldId id="727" r:id="rId117"/>
    <p:sldId id="723" r:id="rId118"/>
    <p:sldId id="724" r:id="rId119"/>
    <p:sldId id="725" r:id="rId120"/>
    <p:sldId id="852" r:id="rId121"/>
    <p:sldId id="637" r:id="rId122"/>
    <p:sldId id="707" r:id="rId123"/>
    <p:sldId id="814" r:id="rId124"/>
    <p:sldId id="638" r:id="rId125"/>
    <p:sldId id="640" r:id="rId126"/>
    <p:sldId id="689" r:id="rId127"/>
    <p:sldId id="714" r:id="rId128"/>
    <p:sldId id="685" r:id="rId129"/>
    <p:sldId id="679" r:id="rId130"/>
    <p:sldId id="684" r:id="rId131"/>
    <p:sldId id="680" r:id="rId132"/>
    <p:sldId id="642" r:id="rId133"/>
    <p:sldId id="708" r:id="rId134"/>
    <p:sldId id="709" r:id="rId135"/>
    <p:sldId id="656" r:id="rId136"/>
    <p:sldId id="828" r:id="rId137"/>
    <p:sldId id="829" r:id="rId138"/>
    <p:sldId id="830" r:id="rId139"/>
    <p:sldId id="831" r:id="rId140"/>
    <p:sldId id="832" r:id="rId141"/>
    <p:sldId id="827" r:id="rId142"/>
    <p:sldId id="820" r:id="rId143"/>
    <p:sldId id="822" r:id="rId144"/>
    <p:sldId id="823" r:id="rId145"/>
    <p:sldId id="821" r:id="rId146"/>
    <p:sldId id="819" r:id="rId147"/>
    <p:sldId id="824" r:id="rId148"/>
    <p:sldId id="825" r:id="rId149"/>
    <p:sldId id="826" r:id="rId150"/>
    <p:sldId id="936" r:id="rId151"/>
    <p:sldId id="931" r:id="rId152"/>
    <p:sldId id="932" r:id="rId153"/>
    <p:sldId id="933" r:id="rId154"/>
    <p:sldId id="941" r:id="rId155"/>
    <p:sldId id="934" r:id="rId156"/>
    <p:sldId id="942" r:id="rId157"/>
    <p:sldId id="943" r:id="rId158"/>
    <p:sldId id="944" r:id="rId159"/>
    <p:sldId id="945" r:id="rId160"/>
    <p:sldId id="946" r:id="rId161"/>
    <p:sldId id="947" r:id="rId162"/>
    <p:sldId id="855" r:id="rId163"/>
    <p:sldId id="742" r:id="rId164"/>
    <p:sldId id="743" r:id="rId165"/>
    <p:sldId id="744" r:id="rId166"/>
    <p:sldId id="836" r:id="rId167"/>
    <p:sldId id="745" r:id="rId168"/>
    <p:sldId id="856" r:id="rId169"/>
    <p:sldId id="746" r:id="rId170"/>
    <p:sldId id="747" r:id="rId171"/>
    <p:sldId id="749" r:id="rId172"/>
    <p:sldId id="782" r:id="rId173"/>
  </p:sldIdLst>
  <p:sldSz cx="8640763" cy="6483350"/>
  <p:notesSz cx="9601200" cy="7315200"/>
  <p:defaultTextStyle>
    <a:defPPr>
      <a:defRPr lang="en-GB"/>
    </a:defPPr>
    <a:lvl1pPr algn="l" rtl="0" fontAlgn="base">
      <a:spcBef>
        <a:spcPct val="20000"/>
      </a:spcBef>
      <a:spcAft>
        <a:spcPct val="0"/>
      </a:spcAft>
      <a:defRPr sz="1500" kern="1200">
        <a:solidFill>
          <a:srgbClr val="E5E0D2"/>
        </a:solidFill>
        <a:latin typeface="ITCFranklinGothic LT Demi" pitchFamily="18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1500" kern="1200">
        <a:solidFill>
          <a:srgbClr val="E5E0D2"/>
        </a:solidFill>
        <a:latin typeface="ITCFranklinGothic LT Demi" pitchFamily="18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1500" kern="1200">
        <a:solidFill>
          <a:srgbClr val="E5E0D2"/>
        </a:solidFill>
        <a:latin typeface="ITCFranklinGothic LT Demi" pitchFamily="18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1500" kern="1200">
        <a:solidFill>
          <a:srgbClr val="E5E0D2"/>
        </a:solidFill>
        <a:latin typeface="ITCFranklinGothic LT Demi" pitchFamily="18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1500" kern="1200">
        <a:solidFill>
          <a:srgbClr val="E5E0D2"/>
        </a:solidFill>
        <a:latin typeface="ITCFranklinGothic LT Demi" pitchFamily="18" charset="0"/>
        <a:ea typeface="+mn-ea"/>
        <a:cs typeface="+mn-cs"/>
      </a:defRPr>
    </a:lvl5pPr>
    <a:lvl6pPr marL="2286000" algn="l" defTabSz="914400" rtl="0" eaLnBrk="1" latinLnBrk="0" hangingPunct="1">
      <a:defRPr sz="1500" kern="1200">
        <a:solidFill>
          <a:srgbClr val="E5E0D2"/>
        </a:solidFill>
        <a:latin typeface="ITCFranklinGothic LT Demi" pitchFamily="18" charset="0"/>
        <a:ea typeface="+mn-ea"/>
        <a:cs typeface="+mn-cs"/>
      </a:defRPr>
    </a:lvl6pPr>
    <a:lvl7pPr marL="2743200" algn="l" defTabSz="914400" rtl="0" eaLnBrk="1" latinLnBrk="0" hangingPunct="1">
      <a:defRPr sz="1500" kern="1200">
        <a:solidFill>
          <a:srgbClr val="E5E0D2"/>
        </a:solidFill>
        <a:latin typeface="ITCFranklinGothic LT Demi" pitchFamily="18" charset="0"/>
        <a:ea typeface="+mn-ea"/>
        <a:cs typeface="+mn-cs"/>
      </a:defRPr>
    </a:lvl7pPr>
    <a:lvl8pPr marL="3200400" algn="l" defTabSz="914400" rtl="0" eaLnBrk="1" latinLnBrk="0" hangingPunct="1">
      <a:defRPr sz="1500" kern="1200">
        <a:solidFill>
          <a:srgbClr val="E5E0D2"/>
        </a:solidFill>
        <a:latin typeface="ITCFranklinGothic LT Demi" pitchFamily="18" charset="0"/>
        <a:ea typeface="+mn-ea"/>
        <a:cs typeface="+mn-cs"/>
      </a:defRPr>
    </a:lvl8pPr>
    <a:lvl9pPr marL="3657600" algn="l" defTabSz="914400" rtl="0" eaLnBrk="1" latinLnBrk="0" hangingPunct="1">
      <a:defRPr sz="1500" kern="1200">
        <a:solidFill>
          <a:srgbClr val="E5E0D2"/>
        </a:solidFill>
        <a:latin typeface="ITCFranklinGothic LT Demi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6"/>
    <a:srgbClr val="00629E"/>
    <a:srgbClr val="084A87"/>
    <a:srgbClr val="FC0125"/>
    <a:srgbClr val="E5E0D2"/>
    <a:srgbClr val="D6DD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611" autoAdjust="0"/>
    <p:restoredTop sz="94711" autoAdjust="0"/>
  </p:normalViewPr>
  <p:slideViewPr>
    <p:cSldViewPr>
      <p:cViewPr>
        <p:scale>
          <a:sx n="70" d="100"/>
          <a:sy n="70" d="100"/>
        </p:scale>
        <p:origin x="-1251" y="-99"/>
      </p:cViewPr>
      <p:guideLst>
        <p:guide orient="horz" pos="2042"/>
        <p:guide pos="27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99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slide" Target="slides/slide136.xml"/><Relationship Id="rId154" Type="http://schemas.openxmlformats.org/officeDocument/2006/relationships/slide" Target="slides/slide152.xml"/><Relationship Id="rId159" Type="http://schemas.openxmlformats.org/officeDocument/2006/relationships/slide" Target="slides/slide157.xml"/><Relationship Id="rId175" Type="http://schemas.openxmlformats.org/officeDocument/2006/relationships/handoutMaster" Target="handoutMasters/handoutMaster1.xml"/><Relationship Id="rId170" Type="http://schemas.openxmlformats.org/officeDocument/2006/relationships/slide" Target="slides/slide168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144" Type="http://schemas.openxmlformats.org/officeDocument/2006/relationships/slide" Target="slides/slide142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65" Type="http://schemas.openxmlformats.org/officeDocument/2006/relationships/slide" Target="slides/slide16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slide" Target="slides/slide153.xml"/><Relationship Id="rId171" Type="http://schemas.openxmlformats.org/officeDocument/2006/relationships/slide" Target="slides/slide169.xml"/><Relationship Id="rId176" Type="http://schemas.openxmlformats.org/officeDocument/2006/relationships/presProps" Target="presProps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slide" Target="slides/slide16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77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72" Type="http://schemas.openxmlformats.org/officeDocument/2006/relationships/slide" Target="slides/slide170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theme" Target="theme/theme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notesMaster" Target="notesMasters/notesMaster1.xml"/><Relationship Id="rId179" Type="http://schemas.openxmlformats.org/officeDocument/2006/relationships/tableStyles" Target="tableStyles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image" Target="../media/image133.png"/><Relationship Id="rId4" Type="http://schemas.openxmlformats.org/officeDocument/2006/relationships/image" Target="../media/image13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png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emf"/><Relationship Id="rId2" Type="http://schemas.openxmlformats.org/officeDocument/2006/relationships/image" Target="../media/image143.emf"/><Relationship Id="rId1" Type="http://schemas.openxmlformats.org/officeDocument/2006/relationships/image" Target="../media/image14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buFontTx/>
              <a:buChar char="–"/>
              <a:defRPr sz="1300">
                <a:solidFill>
                  <a:srgbClr val="D6DDED"/>
                </a:solidFill>
                <a:latin typeface="ITCFranklinGothic LT Book" pitchFamily="18" charset="0"/>
              </a:defRPr>
            </a:lvl1pPr>
          </a:lstStyle>
          <a:p>
            <a:pPr>
              <a:defRPr/>
            </a:pPr>
            <a:endParaRPr lang="en-GB" alt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40363" y="0"/>
            <a:ext cx="4160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buFontTx/>
              <a:buChar char="–"/>
              <a:defRPr sz="1300">
                <a:solidFill>
                  <a:srgbClr val="D6DDED"/>
                </a:solidFill>
                <a:latin typeface="ITCFranklinGothic LT Book" pitchFamily="18" charset="0"/>
              </a:defRPr>
            </a:lvl1pPr>
          </a:lstStyle>
          <a:p>
            <a:pPr>
              <a:defRPr/>
            </a:pPr>
            <a:endParaRPr lang="en-GB" alt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950075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buFontTx/>
              <a:buChar char="–"/>
              <a:defRPr sz="1300">
                <a:solidFill>
                  <a:srgbClr val="D6DDED"/>
                </a:solidFill>
                <a:latin typeface="ITCFranklinGothic LT Book" pitchFamily="18" charset="0"/>
              </a:defRPr>
            </a:lvl1pPr>
          </a:lstStyle>
          <a:p>
            <a:pPr>
              <a:defRPr/>
            </a:pPr>
            <a:endParaRPr lang="en-GB" alt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40363" y="6950075"/>
            <a:ext cx="4160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buFontTx/>
              <a:buChar char="–"/>
              <a:defRPr sz="1300">
                <a:solidFill>
                  <a:srgbClr val="D6DDED"/>
                </a:solidFill>
                <a:latin typeface="ITCFranklinGothic LT Book" pitchFamily="18" charset="0"/>
              </a:defRPr>
            </a:lvl1pPr>
          </a:lstStyle>
          <a:p>
            <a:pPr>
              <a:defRPr/>
            </a:pPr>
            <a:fld id="{4F054C8A-57B2-4FC5-91FF-CBF063F77486}" type="slidenum">
              <a:rPr lang="en-GB" altLang="en-GB"/>
              <a:pPr>
                <a:defRPr/>
              </a:pPr>
              <a:t>‹#›</a:t>
            </a:fld>
            <a:endParaRPr lang="en-GB" alt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buFontTx/>
              <a:buChar char="–"/>
              <a:defRPr sz="1300">
                <a:solidFill>
                  <a:srgbClr val="D6DDED"/>
                </a:solidFill>
                <a:latin typeface="ITCFranklinGothic LT Book" pitchFamily="18" charset="0"/>
              </a:defRPr>
            </a:lvl1pPr>
          </a:lstStyle>
          <a:p>
            <a:pPr>
              <a:defRPr/>
            </a:pPr>
            <a:endParaRPr lang="en-GB" altLang="en-GB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440363" y="0"/>
            <a:ext cx="4160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buFontTx/>
              <a:buChar char="–"/>
              <a:defRPr sz="1300">
                <a:solidFill>
                  <a:srgbClr val="D6DDED"/>
                </a:solidFill>
                <a:latin typeface="ITCFranklinGothic LT Book" pitchFamily="18" charset="0"/>
              </a:defRPr>
            </a:lvl1pPr>
          </a:lstStyle>
          <a:p>
            <a:pPr>
              <a:defRPr/>
            </a:pPr>
            <a:endParaRPr lang="en-GB" altLang="en-GB"/>
          </a:p>
        </p:txBody>
      </p:sp>
      <p:sp>
        <p:nvSpPr>
          <p:cNvPr id="1146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74975" y="549275"/>
            <a:ext cx="3656013" cy="2743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79525" y="3475038"/>
            <a:ext cx="7042150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noProof="0" smtClean="0"/>
              <a:t>Click to edit Master text styles</a:t>
            </a:r>
          </a:p>
          <a:p>
            <a:pPr lvl="1"/>
            <a:r>
              <a:rPr lang="en-GB" altLang="en-GB" noProof="0" smtClean="0"/>
              <a:t>Second level</a:t>
            </a:r>
          </a:p>
          <a:p>
            <a:pPr lvl="2"/>
            <a:r>
              <a:rPr lang="en-GB" altLang="en-GB" noProof="0" smtClean="0"/>
              <a:t>Third level</a:t>
            </a:r>
          </a:p>
          <a:p>
            <a:pPr lvl="3"/>
            <a:r>
              <a:rPr lang="en-GB" altLang="en-GB" noProof="0" smtClean="0"/>
              <a:t>Fourth level</a:t>
            </a:r>
          </a:p>
          <a:p>
            <a:pPr lvl="4"/>
            <a:r>
              <a:rPr lang="en-GB" altLang="en-GB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950075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buFontTx/>
              <a:buChar char="–"/>
              <a:defRPr sz="1300">
                <a:solidFill>
                  <a:srgbClr val="D6DDED"/>
                </a:solidFill>
                <a:latin typeface="ITCFranklinGothic LT Book" pitchFamily="18" charset="0"/>
              </a:defRPr>
            </a:lvl1pPr>
          </a:lstStyle>
          <a:p>
            <a:pPr>
              <a:defRPr/>
            </a:pPr>
            <a:endParaRPr lang="en-GB" altLang="en-GB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40363" y="6950075"/>
            <a:ext cx="4160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buFontTx/>
              <a:buChar char="–"/>
              <a:defRPr sz="1300">
                <a:solidFill>
                  <a:srgbClr val="D6DDED"/>
                </a:solidFill>
                <a:latin typeface="ITCFranklinGothic LT Book" pitchFamily="18" charset="0"/>
              </a:defRPr>
            </a:lvl1pPr>
          </a:lstStyle>
          <a:p>
            <a:pPr>
              <a:defRPr/>
            </a:pPr>
            <a:fld id="{7D2D774B-1ADD-4197-80BC-0B988449E3B9}" type="slidenum">
              <a:rPr lang="en-GB" altLang="en-GB"/>
              <a:pPr>
                <a:defRPr/>
              </a:pPr>
              <a:t>‹#›</a:t>
            </a:fld>
            <a:endParaRPr lang="en-GB" alt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55 Roman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55 Roman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55 Roman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55 Roman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ADA94C-3767-4477-A5BE-953EF839F547}" type="slidenum">
              <a:rPr lang="en-GB" altLang="en-GB" smtClean="0"/>
              <a:pPr/>
              <a:t>1</a:t>
            </a:fld>
            <a:endParaRPr lang="en-GB" altLang="en-GB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3988C8-5B3C-4AAA-AE39-2B31C484A94E}" type="slidenum">
              <a:rPr lang="en-GB" altLang="en-GB" smtClean="0"/>
              <a:pPr>
                <a:defRPr/>
              </a:pPr>
              <a:t>33</a:t>
            </a:fld>
            <a:endParaRPr lang="en-GB" alt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3F3174-43A8-442A-8085-2E56EA06B255}" type="slidenum">
              <a:rPr lang="en-GB" altLang="en-GB" smtClean="0"/>
              <a:pPr/>
              <a:t>74</a:t>
            </a:fld>
            <a:endParaRPr lang="en-GB" altLang="en-GB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40D0FB-EED9-4918-B0AA-B54F1C28E67F}" type="slidenum">
              <a:rPr lang="en-GB" altLang="en-GB" smtClean="0"/>
              <a:pPr/>
              <a:t>75</a:t>
            </a:fld>
            <a:endParaRPr lang="en-GB" altLang="en-GB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26ECC9-EBA9-4E4D-BB8A-AC2D2A5AF955}" type="slidenum">
              <a:rPr lang="en-GB" altLang="en-GB" smtClean="0"/>
              <a:pPr/>
              <a:t>76</a:t>
            </a:fld>
            <a:endParaRPr lang="en-GB" altLang="en-GB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0071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981" y="1793875"/>
            <a:ext cx="7924800" cy="1828800"/>
          </a:xfrm>
        </p:spPr>
        <p:txBody>
          <a:bodyPr/>
          <a:lstStyle>
            <a:lvl1pPr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GB" altLang="en-GB" dirty="0"/>
              <a:t>Click to edit Master title style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xfrm>
            <a:off x="128588" y="6213475"/>
            <a:ext cx="815975" cy="131763"/>
          </a:xfrm>
        </p:spPr>
        <p:txBody>
          <a:bodyPr/>
          <a:lstStyle>
            <a:lvl1pPr algn="l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21425" y="96838"/>
            <a:ext cx="2038350" cy="58118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3200" y="96838"/>
            <a:ext cx="5965825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96838"/>
            <a:ext cx="8156575" cy="858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8775" y="1184275"/>
            <a:ext cx="39243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35475" y="1184275"/>
            <a:ext cx="39243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96838"/>
            <a:ext cx="8156575" cy="858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58775" y="1184275"/>
            <a:ext cx="8001000" cy="47244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96838"/>
            <a:ext cx="8156575" cy="858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8775" y="1184275"/>
            <a:ext cx="39243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435475" y="1184275"/>
            <a:ext cx="39243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435475" y="3622675"/>
            <a:ext cx="39243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" name="Rectangle 20"/>
          <p:cNvSpPr>
            <a:spLocks noGrp="1" noChangeArrowheads="1"/>
          </p:cNvSpPr>
          <p:nvPr>
            <p:ph type="ctrTitle" sz="quarter"/>
          </p:nvPr>
        </p:nvSpPr>
        <p:spPr>
          <a:xfrm>
            <a:off x="648058" y="2161117"/>
            <a:ext cx="7344649" cy="108055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17" name="Rectangle 2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96115" y="3673898"/>
            <a:ext cx="6048534" cy="1656856"/>
          </a:xfrm>
          <a:noFill/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648057" y="5907052"/>
            <a:ext cx="1800159" cy="43222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87013" tIns="43508" rIns="87013" bIns="43508" numCol="1" anchor="ctr" anchorCtr="0" compatLnSpc="1">
            <a:prstTxWarp prst="textNoShape">
              <a:avLst/>
            </a:prstTxWarp>
          </a:bodyPr>
          <a:lstStyle>
            <a:lvl1pPr>
              <a:defRPr sz="1300" smtClean="0">
                <a:solidFill>
                  <a:schemeClr val="bg1"/>
                </a:solidFill>
              </a:defRPr>
            </a:lvl1pPr>
          </a:lstStyle>
          <a:p>
            <a:pPr eaLnBrk="0" hangingPunct="0">
              <a:spcBef>
                <a:spcPct val="0"/>
              </a:spcBef>
              <a:defRPr/>
            </a:pPr>
            <a:endParaRPr 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ftr" sz="quarter" idx="11"/>
          </p:nvPr>
        </p:nvSpPr>
        <p:spPr>
          <a:xfrm>
            <a:off x="2952261" y="5979091"/>
            <a:ext cx="2736242" cy="432223"/>
          </a:xfrm>
          <a:noFill/>
        </p:spPr>
        <p:txBody>
          <a:bodyPr/>
          <a:lstStyle>
            <a:lvl1pPr algn="ctr">
              <a:defRPr sz="1300" smtClean="0"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68599" y="5979091"/>
            <a:ext cx="1800159" cy="432223"/>
          </a:xfrm>
          <a:noFill/>
        </p:spPr>
        <p:txBody>
          <a:bodyPr/>
          <a:lstStyle>
            <a:lvl1pPr>
              <a:defRPr sz="1300" smtClean="0"/>
            </a:lvl1pPr>
          </a:lstStyle>
          <a:p>
            <a:pPr>
              <a:defRPr/>
            </a:pPr>
            <a:fld id="{887BFBF0-8014-40D8-AF06-6892F2745DA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D48C7-EB06-4735-BFD6-15E68D20A25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561" y="4166154"/>
            <a:ext cx="7344649" cy="1287665"/>
          </a:xfrm>
        </p:spPr>
        <p:txBody>
          <a:bodyPr/>
          <a:lstStyle>
            <a:lvl1pPr algn="l">
              <a:defRPr sz="3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561" y="2747922"/>
            <a:ext cx="7344649" cy="1418232"/>
          </a:xfrm>
        </p:spPr>
        <p:txBody>
          <a:bodyPr anchor="b"/>
          <a:lstStyle>
            <a:lvl1pPr marL="0" indent="0">
              <a:buNone/>
              <a:defRPr sz="1900"/>
            </a:lvl1pPr>
            <a:lvl2pPr marL="432064" indent="0">
              <a:buNone/>
              <a:defRPr sz="1700"/>
            </a:lvl2pPr>
            <a:lvl3pPr marL="864127" indent="0">
              <a:buNone/>
              <a:defRPr sz="1500"/>
            </a:lvl3pPr>
            <a:lvl4pPr marL="1296190" indent="0">
              <a:buNone/>
              <a:defRPr sz="1300"/>
            </a:lvl4pPr>
            <a:lvl5pPr marL="1728253" indent="0">
              <a:buNone/>
              <a:defRPr sz="1300"/>
            </a:lvl5pPr>
            <a:lvl6pPr marL="2160317" indent="0">
              <a:buNone/>
              <a:defRPr sz="1300"/>
            </a:lvl6pPr>
            <a:lvl7pPr marL="2592380" indent="0">
              <a:buNone/>
              <a:defRPr sz="1300"/>
            </a:lvl7pPr>
            <a:lvl8pPr marL="3024443" indent="0">
              <a:buNone/>
              <a:defRPr sz="1300"/>
            </a:lvl8pPr>
            <a:lvl9pPr marL="3456507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5EC0D-CCA8-4F78-81C2-8D5C5C6510C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25" y="1296671"/>
            <a:ext cx="3960350" cy="4538345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388" y="1296671"/>
            <a:ext cx="3960350" cy="4538345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CEE32-1426-4B1E-874C-D4CFA128AF5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039" y="259635"/>
            <a:ext cx="7776687" cy="108055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2038" y="1451250"/>
            <a:ext cx="3817838" cy="60481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2064" indent="0">
              <a:buNone/>
              <a:defRPr sz="1900" b="1"/>
            </a:lvl2pPr>
            <a:lvl3pPr marL="864127" indent="0">
              <a:buNone/>
              <a:defRPr sz="1700" b="1"/>
            </a:lvl3pPr>
            <a:lvl4pPr marL="1296190" indent="0">
              <a:buNone/>
              <a:defRPr sz="1500" b="1"/>
            </a:lvl4pPr>
            <a:lvl5pPr marL="1728253" indent="0">
              <a:buNone/>
              <a:defRPr sz="1500" b="1"/>
            </a:lvl5pPr>
            <a:lvl6pPr marL="2160317" indent="0">
              <a:buNone/>
              <a:defRPr sz="1500" b="1"/>
            </a:lvl6pPr>
            <a:lvl7pPr marL="2592380" indent="0">
              <a:buNone/>
              <a:defRPr sz="1500" b="1"/>
            </a:lvl7pPr>
            <a:lvl8pPr marL="3024443" indent="0">
              <a:buNone/>
              <a:defRPr sz="1500" b="1"/>
            </a:lvl8pPr>
            <a:lvl9pPr marL="3456507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2038" y="2056062"/>
            <a:ext cx="3817838" cy="373543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89389" y="1451250"/>
            <a:ext cx="3819337" cy="60481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2064" indent="0">
              <a:buNone/>
              <a:defRPr sz="1900" b="1"/>
            </a:lvl2pPr>
            <a:lvl3pPr marL="864127" indent="0">
              <a:buNone/>
              <a:defRPr sz="1700" b="1"/>
            </a:lvl3pPr>
            <a:lvl4pPr marL="1296190" indent="0">
              <a:buNone/>
              <a:defRPr sz="1500" b="1"/>
            </a:lvl4pPr>
            <a:lvl5pPr marL="1728253" indent="0">
              <a:buNone/>
              <a:defRPr sz="1500" b="1"/>
            </a:lvl5pPr>
            <a:lvl6pPr marL="2160317" indent="0">
              <a:buNone/>
              <a:defRPr sz="1500" b="1"/>
            </a:lvl6pPr>
            <a:lvl7pPr marL="2592380" indent="0">
              <a:buNone/>
              <a:defRPr sz="1500" b="1"/>
            </a:lvl7pPr>
            <a:lvl8pPr marL="3024443" indent="0">
              <a:buNone/>
              <a:defRPr sz="1500" b="1"/>
            </a:lvl8pPr>
            <a:lvl9pPr marL="3456507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89389" y="2056062"/>
            <a:ext cx="3819337" cy="373543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7E392-F284-4DCF-9B3D-E368416D852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6BAE62-B6BB-47CB-B356-7749A329AB1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460B9-24D1-43C7-82E7-55826A57AB4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040" y="258133"/>
            <a:ext cx="2842751" cy="109856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298" y="258135"/>
            <a:ext cx="4830427" cy="553336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2040" y="1356701"/>
            <a:ext cx="2842751" cy="4434792"/>
          </a:xfrm>
        </p:spPr>
        <p:txBody>
          <a:bodyPr/>
          <a:lstStyle>
            <a:lvl1pPr marL="0" indent="0">
              <a:buNone/>
              <a:defRPr sz="1300"/>
            </a:lvl1pPr>
            <a:lvl2pPr marL="432064" indent="0">
              <a:buNone/>
              <a:defRPr sz="1100"/>
            </a:lvl2pPr>
            <a:lvl3pPr marL="864127" indent="0">
              <a:buNone/>
              <a:defRPr sz="900"/>
            </a:lvl3pPr>
            <a:lvl4pPr marL="1296190" indent="0">
              <a:buNone/>
              <a:defRPr sz="900"/>
            </a:lvl4pPr>
            <a:lvl5pPr marL="1728253" indent="0">
              <a:buNone/>
              <a:defRPr sz="900"/>
            </a:lvl5pPr>
            <a:lvl6pPr marL="2160317" indent="0">
              <a:buNone/>
              <a:defRPr sz="900"/>
            </a:lvl6pPr>
            <a:lvl7pPr marL="2592380" indent="0">
              <a:buNone/>
              <a:defRPr sz="900"/>
            </a:lvl7pPr>
            <a:lvl8pPr marL="3024443" indent="0">
              <a:buNone/>
              <a:defRPr sz="900"/>
            </a:lvl8pPr>
            <a:lvl9pPr marL="345650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7266B-8BFC-4E2D-A82B-A350D8229D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650" y="4538345"/>
            <a:ext cx="5184458" cy="535777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93650" y="579299"/>
            <a:ext cx="5184458" cy="3890010"/>
          </a:xfrm>
        </p:spPr>
        <p:txBody>
          <a:bodyPr/>
          <a:lstStyle>
            <a:lvl1pPr marL="0" indent="0">
              <a:buNone/>
              <a:defRPr sz="3000"/>
            </a:lvl1pPr>
            <a:lvl2pPr marL="432064" indent="0">
              <a:buNone/>
              <a:defRPr sz="2600"/>
            </a:lvl2pPr>
            <a:lvl3pPr marL="864127" indent="0">
              <a:buNone/>
              <a:defRPr sz="2300"/>
            </a:lvl3pPr>
            <a:lvl4pPr marL="1296190" indent="0">
              <a:buNone/>
              <a:defRPr sz="1900"/>
            </a:lvl4pPr>
            <a:lvl5pPr marL="1728253" indent="0">
              <a:buNone/>
              <a:defRPr sz="1900"/>
            </a:lvl5pPr>
            <a:lvl6pPr marL="2160317" indent="0">
              <a:buNone/>
              <a:defRPr sz="1900"/>
            </a:lvl6pPr>
            <a:lvl7pPr marL="2592380" indent="0">
              <a:buNone/>
              <a:defRPr sz="1900"/>
            </a:lvl7pPr>
            <a:lvl8pPr marL="3024443" indent="0">
              <a:buNone/>
              <a:defRPr sz="1900"/>
            </a:lvl8pPr>
            <a:lvl9pPr marL="3456507" indent="0">
              <a:buNone/>
              <a:defRPr sz="19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93650" y="5074122"/>
            <a:ext cx="5184458" cy="760893"/>
          </a:xfrm>
        </p:spPr>
        <p:txBody>
          <a:bodyPr/>
          <a:lstStyle>
            <a:lvl1pPr marL="0" indent="0">
              <a:buNone/>
              <a:defRPr sz="1300"/>
            </a:lvl1pPr>
            <a:lvl2pPr marL="432064" indent="0">
              <a:buNone/>
              <a:defRPr sz="1100"/>
            </a:lvl2pPr>
            <a:lvl3pPr marL="864127" indent="0">
              <a:buNone/>
              <a:defRPr sz="900"/>
            </a:lvl3pPr>
            <a:lvl4pPr marL="1296190" indent="0">
              <a:buNone/>
              <a:defRPr sz="900"/>
            </a:lvl4pPr>
            <a:lvl5pPr marL="1728253" indent="0">
              <a:buNone/>
              <a:defRPr sz="900"/>
            </a:lvl5pPr>
            <a:lvl6pPr marL="2160317" indent="0">
              <a:buNone/>
              <a:defRPr sz="900"/>
            </a:lvl6pPr>
            <a:lvl7pPr marL="2592380" indent="0">
              <a:buNone/>
              <a:defRPr sz="900"/>
            </a:lvl7pPr>
            <a:lvl8pPr marL="3024443" indent="0">
              <a:buNone/>
              <a:defRPr sz="900"/>
            </a:lvl8pPr>
            <a:lvl9pPr marL="345650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75797-0231-4640-8B4C-5EFD4F1035C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F9D76-349C-492F-815F-CF6F8A2AB34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18558" y="85545"/>
            <a:ext cx="2034180" cy="57494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521" y="85545"/>
            <a:ext cx="5960026" cy="57494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AEB78-DBD0-4461-B286-4DC8C66C6D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21" y="85545"/>
            <a:ext cx="8136718" cy="7203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88026" y="1296671"/>
            <a:ext cx="8064712" cy="453834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6B51D-61AD-450C-859E-F0564682E45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21" y="85545"/>
            <a:ext cx="8136718" cy="7203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8025" y="1296671"/>
            <a:ext cx="3960350" cy="453834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388" y="1296671"/>
            <a:ext cx="3960350" cy="453834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F8E5F-277D-4998-8263-3EAF5BD890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21" y="85545"/>
            <a:ext cx="8136718" cy="7203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25" y="1296671"/>
            <a:ext cx="3960350" cy="453834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92388" y="1296671"/>
            <a:ext cx="3960350" cy="453834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ED0B3-C7ED-4CCB-93C0-9E21C39925E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bg>
      <p:bgPr>
        <a:solidFill>
          <a:srgbClr val="0071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982" y="1793875"/>
            <a:ext cx="7924800" cy="1828800"/>
          </a:xfrm>
        </p:spPr>
        <p:txBody>
          <a:bodyPr/>
          <a:lstStyle>
            <a:lvl1pPr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GB" altLang="en-GB" dirty="0"/>
              <a:t>Click to edit Master title style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xfrm>
            <a:off x="128589" y="6213476"/>
            <a:ext cx="815975" cy="131763"/>
          </a:xfrm>
        </p:spPr>
        <p:txBody>
          <a:bodyPr/>
          <a:lstStyle>
            <a:lvl1pPr algn="l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GB" altLang="en-GB" smtClean="0">
                <a:solidFill>
                  <a:srgbClr val="000000"/>
                </a:solidFill>
              </a:rPr>
              <a:t>EPMA 2013</a:t>
            </a:r>
            <a:endParaRPr lang="en-GB" alt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4165600"/>
            <a:ext cx="7345363" cy="1287463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625" y="2747963"/>
            <a:ext cx="7345363" cy="14176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8775" y="1184275"/>
            <a:ext cx="39243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35475" y="1184275"/>
            <a:ext cx="39243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60350"/>
            <a:ext cx="7777163" cy="10795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800" y="1450975"/>
            <a:ext cx="3817938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800" y="2055813"/>
            <a:ext cx="3817938" cy="37353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89438" y="1450975"/>
            <a:ext cx="3819525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89438" y="2055813"/>
            <a:ext cx="3819525" cy="37353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58763"/>
            <a:ext cx="2843213" cy="10985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200" y="258763"/>
            <a:ext cx="4830763" cy="5532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1800" y="1357313"/>
            <a:ext cx="2843213" cy="44338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863" y="4538663"/>
            <a:ext cx="5184775" cy="5349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93863" y="579438"/>
            <a:ext cx="5184775" cy="38893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93863" y="5073650"/>
            <a:ext cx="5184775" cy="76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3200" y="96838"/>
            <a:ext cx="8156575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320" y="1280160"/>
            <a:ext cx="8001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smtClean="0"/>
              <a:t> Click to edit Master text styles</a:t>
            </a:r>
          </a:p>
          <a:p>
            <a:pPr lvl="1"/>
            <a:r>
              <a:rPr lang="en-GB" altLang="en-GB" smtClean="0"/>
              <a:t> Second level</a:t>
            </a:r>
          </a:p>
          <a:p>
            <a:pPr lvl="2"/>
            <a:r>
              <a:rPr lang="en-GB" altLang="en-GB" smtClean="0"/>
              <a:t>Third level</a:t>
            </a:r>
          </a:p>
          <a:p>
            <a:pPr lvl="3"/>
            <a:r>
              <a:rPr lang="en-GB" altLang="en-GB" smtClean="0"/>
              <a:t>Fourth level</a:t>
            </a:r>
          </a:p>
          <a:p>
            <a:pPr lvl="4"/>
            <a:r>
              <a:rPr lang="en-GB" altLang="en-GB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8588" y="6213475"/>
            <a:ext cx="990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>
                <a:solidFill>
                  <a:schemeClr val="bg2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 flipV="1">
            <a:off x="0" y="1004888"/>
            <a:ext cx="8637588" cy="0"/>
          </a:xfrm>
          <a:prstGeom prst="line">
            <a:avLst/>
          </a:prstGeom>
          <a:noFill/>
          <a:ln w="4445">
            <a:solidFill>
              <a:srgbClr val="FC0125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0" y="6172200"/>
            <a:ext cx="8640763" cy="0"/>
          </a:xfrm>
          <a:prstGeom prst="line">
            <a:avLst/>
          </a:prstGeom>
          <a:noFill/>
          <a:ln w="4445">
            <a:solidFill>
              <a:srgbClr val="0071B6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824788" y="6202363"/>
            <a:ext cx="609600" cy="280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84D0E69F-773A-4009-B3CD-77C030CB3C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</p:sldLayoutIdLst>
  <p:hf sldNum="0" hdr="0" dt="0"/>
  <p:txStyles>
    <p:titleStyle>
      <a:lvl1pPr algn="l" defTabSz="8636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Times New Roman" pitchFamily="18" charset="0"/>
        </a:defRPr>
      </a:lvl2pPr>
      <a:lvl3pPr algn="l" defTabSz="8636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Times New Roman" pitchFamily="18" charset="0"/>
        </a:defRPr>
      </a:lvl3pPr>
      <a:lvl4pPr algn="l" defTabSz="8636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Times New Roman" pitchFamily="18" charset="0"/>
        </a:defRPr>
      </a:lvl4pPr>
      <a:lvl5pPr algn="l" defTabSz="863600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Times New Roman" pitchFamily="18" charset="0"/>
        </a:defRPr>
      </a:lvl5pPr>
      <a:lvl6pPr marL="457200" algn="l" defTabSz="863600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Times New Roman" pitchFamily="18" charset="0"/>
        </a:defRPr>
      </a:lvl6pPr>
      <a:lvl7pPr marL="914400" algn="l" defTabSz="863600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Times New Roman" pitchFamily="18" charset="0"/>
        </a:defRPr>
      </a:lvl7pPr>
      <a:lvl8pPr marL="1371600" algn="l" defTabSz="863600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Times New Roman" pitchFamily="18" charset="0"/>
        </a:defRPr>
      </a:lvl8pPr>
      <a:lvl9pPr marL="1828800" algn="l" defTabSz="863600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Times New Roman" pitchFamily="18" charset="0"/>
        </a:defRPr>
      </a:lvl9pPr>
    </p:titleStyle>
    <p:bodyStyle>
      <a:lvl1pPr marL="342900" indent="-342900" algn="l" defTabSz="5254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bg2"/>
          </a:solidFill>
          <a:latin typeface="+mn-lt"/>
          <a:ea typeface="+mn-ea"/>
          <a:cs typeface="+mn-cs"/>
        </a:defRPr>
      </a:lvl1pPr>
      <a:lvl2pPr marL="228600" indent="-114300" algn="l" defTabSz="525463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2"/>
          </a:solidFill>
          <a:latin typeface="+mn-lt"/>
        </a:defRPr>
      </a:lvl2pPr>
      <a:lvl3pPr marL="342900" indent="571500" algn="l" defTabSz="525463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</a:defRPr>
      </a:lvl3pPr>
      <a:lvl4pPr marL="457200" indent="114300" algn="l" defTabSz="525463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</a:defRPr>
      </a:lvl4pPr>
      <a:lvl5pPr marL="800100" indent="-114300" algn="l" defTabSz="525463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</a:defRPr>
      </a:lvl5pPr>
      <a:lvl6pPr marL="1257300" indent="-114300" algn="l" defTabSz="525463" rtl="0" fontAlgn="base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</a:defRPr>
      </a:lvl6pPr>
      <a:lvl7pPr marL="1714500" indent="-114300" algn="l" defTabSz="525463" rtl="0" fontAlgn="base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</a:defRPr>
      </a:lvl7pPr>
      <a:lvl8pPr marL="2171700" indent="-114300" algn="l" defTabSz="525463" rtl="0" fontAlgn="base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</a:defRPr>
      </a:lvl8pPr>
      <a:lvl9pPr marL="2628900" indent="-114300" algn="l" defTabSz="525463" rtl="0" fontAlgn="base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214521" y="85545"/>
            <a:ext cx="8136718" cy="72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013" tIns="43508" rIns="87013" bIns="435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7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8026" y="1296671"/>
            <a:ext cx="8064712" cy="453834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87013" tIns="43508" rIns="87013" bIns="435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051128"/>
            <a:ext cx="2736242" cy="43222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87013" tIns="43508" rIns="87013" bIns="43508" numCol="1" anchor="ctr" anchorCtr="0" compatLnSpc="1">
            <a:prstTxWarp prst="textNoShape">
              <a:avLst/>
            </a:prstTxWarp>
          </a:bodyPr>
          <a:lstStyle>
            <a:lvl1pPr>
              <a:defRPr sz="900" smtClean="0">
                <a:solidFill>
                  <a:schemeClr val="bg1"/>
                </a:solidFill>
              </a:defRPr>
            </a:lvl1pPr>
          </a:lstStyle>
          <a:p>
            <a:pPr eaLnBrk="0" hangingPunct="0">
              <a:spcBef>
                <a:spcPct val="0"/>
              </a:spcBef>
              <a:defRPr/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</a:rPr>
              <a:t>EPMA 2013</a:t>
            </a:r>
            <a:endParaRPr 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40605" y="6051128"/>
            <a:ext cx="1800159" cy="43222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87013" tIns="43508" rIns="87013" bIns="43508" numCol="1" anchor="ctr" anchorCtr="0" compatLnSpc="1">
            <a:prstTxWarp prst="textNoShape">
              <a:avLst/>
            </a:prstTxWarp>
          </a:bodyPr>
          <a:lstStyle>
            <a:lvl1pPr algn="r">
              <a:defRPr sz="900" smtClean="0">
                <a:solidFill>
                  <a:schemeClr val="bg1"/>
                </a:solidFill>
              </a:defRPr>
            </a:lvl1pPr>
          </a:lstStyle>
          <a:p>
            <a:pPr eaLnBrk="0" hangingPunct="0">
              <a:spcBef>
                <a:spcPct val="0"/>
              </a:spcBef>
              <a:defRPr/>
            </a:pPr>
            <a:fld id="{7B59A3DE-920E-4502-8BDF-416E9ADE106C}" type="slidenum">
              <a:rPr lang="en-US">
                <a:solidFill>
                  <a:srgbClr val="000000"/>
                </a:solidFill>
                <a:latin typeface="Arial" pitchFamily="34" charset="0"/>
              </a:rPr>
              <a:pPr eaLnBrk="0" hangingPunct="0">
                <a:spcBef>
                  <a:spcPct val="0"/>
                </a:spcBef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imes New Roman" pitchFamily="18" charset="0"/>
        </a:defRPr>
      </a:lvl5pPr>
      <a:lvl6pPr marL="432064"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imes New Roman" pitchFamily="18" charset="0"/>
        </a:defRPr>
      </a:lvl6pPr>
      <a:lvl7pPr marL="864127"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imes New Roman" pitchFamily="18" charset="0"/>
        </a:defRPr>
      </a:lvl7pPr>
      <a:lvl8pPr marL="1296190"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imes New Roman" pitchFamily="18" charset="0"/>
        </a:defRPr>
      </a:lvl8pPr>
      <a:lvl9pPr marL="1728253"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imes New Roman" pitchFamily="18" charset="0"/>
        </a:defRPr>
      </a:lvl9pPr>
    </p:titleStyle>
    <p:bodyStyle>
      <a:lvl1pPr marL="324047" indent="-324047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Monotype Sorts" pitchFamily="2" charset="2"/>
        <a:buChar char="u"/>
        <a:defRPr sz="2100">
          <a:solidFill>
            <a:schemeClr val="bg1"/>
          </a:solidFill>
          <a:latin typeface="+mn-lt"/>
          <a:ea typeface="+mn-ea"/>
          <a:cs typeface="+mn-cs"/>
        </a:defRPr>
      </a:lvl1pPr>
      <a:lvl2pPr marL="702103" indent="-27004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>
          <a:solidFill>
            <a:schemeClr val="bg1"/>
          </a:solidFill>
          <a:latin typeface="+mn-lt"/>
        </a:defRPr>
      </a:lvl2pPr>
      <a:lvl3pPr marL="1080158" indent="-21603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Monotype Sorts" pitchFamily="2" charset="2"/>
        <a:buChar char="v"/>
        <a:defRPr sz="1500">
          <a:solidFill>
            <a:schemeClr val="bg1"/>
          </a:solidFill>
          <a:latin typeface="+mn-lt"/>
        </a:defRPr>
      </a:lvl3pPr>
      <a:lvl4pPr marL="1512221" indent="-21603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300">
          <a:solidFill>
            <a:schemeClr val="bg1"/>
          </a:solidFill>
          <a:latin typeface="+mn-lt"/>
        </a:defRPr>
      </a:lvl4pPr>
      <a:lvl5pPr marL="1944285" indent="-21603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100">
          <a:solidFill>
            <a:schemeClr val="bg1"/>
          </a:solidFill>
          <a:latin typeface="+mn-lt"/>
        </a:defRPr>
      </a:lvl5pPr>
      <a:lvl6pPr marL="2376348" indent="-21603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100">
          <a:solidFill>
            <a:schemeClr val="bg1"/>
          </a:solidFill>
          <a:latin typeface="+mn-lt"/>
        </a:defRPr>
      </a:lvl6pPr>
      <a:lvl7pPr marL="2808412" indent="-21603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100">
          <a:solidFill>
            <a:schemeClr val="bg1"/>
          </a:solidFill>
          <a:latin typeface="+mn-lt"/>
        </a:defRPr>
      </a:lvl7pPr>
      <a:lvl8pPr marL="3240475" indent="-21603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100">
          <a:solidFill>
            <a:schemeClr val="bg1"/>
          </a:solidFill>
          <a:latin typeface="+mn-lt"/>
        </a:defRPr>
      </a:lvl8pPr>
      <a:lvl9pPr marL="3672539" indent="-21603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11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86412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64" algn="l" defTabSz="86412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27" algn="l" defTabSz="86412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190" algn="l" defTabSz="86412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253" algn="l" defTabSz="86412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317" algn="l" defTabSz="86412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380" algn="l" defTabSz="86412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443" algn="l" defTabSz="86412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507" algn="l" defTabSz="86412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emf"/><Relationship Id="rId2" Type="http://schemas.openxmlformats.org/officeDocument/2006/relationships/image" Target="../media/image130.emf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emf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emf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wmf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wmf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wmf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emf"/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wmf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wmf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emf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emf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8.pn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emf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emf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emf"/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wmf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wmf"/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wmf"/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wmf"/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wmf"/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emf"/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emf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emf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emf"/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emf"/><Relationship Id="rId2" Type="http://schemas.openxmlformats.org/officeDocument/2006/relationships/image" Target="../media/image165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7.emf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emf"/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emf"/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6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mineralsciences.si.edu/facilities/standards.htm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7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3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emf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emf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emf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emf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em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1175" y="1108075"/>
            <a:ext cx="7924006" cy="1600200"/>
          </a:xfrm>
        </p:spPr>
        <p:txBody>
          <a:bodyPr/>
          <a:lstStyle/>
          <a:p>
            <a:pPr algn="ctr" defTabSz="914400" eaLnBrk="1" hangingPunct="1"/>
            <a:r>
              <a:rPr lang="en-US" dirty="0" smtClean="0"/>
              <a:t>Electron-Probe Microanalysis</a:t>
            </a:r>
            <a:br>
              <a:rPr lang="en-US" dirty="0" smtClean="0"/>
            </a:br>
            <a:r>
              <a:rPr lang="en-US" dirty="0" smtClean="0"/>
              <a:t>Advanced </a:t>
            </a:r>
            <a:r>
              <a:rPr lang="en-US" dirty="0" smtClean="0"/>
              <a:t>Topics</a:t>
            </a:r>
            <a:endParaRPr lang="en-US" sz="3200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62781" y="2699632"/>
            <a:ext cx="5791200" cy="1380243"/>
          </a:xfrm>
          <a:solidFill>
            <a:srgbClr val="0071B6"/>
          </a:solidFill>
        </p:spPr>
        <p:txBody>
          <a:bodyPr lIns="86397" tIns="43199" rIns="86397" bIns="43199"/>
          <a:lstStyle/>
          <a:p>
            <a:pPr marL="0" indent="0" defTabSz="914400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chemeClr val="bg1"/>
                </a:solidFill>
              </a:rPr>
              <a:t>Paul Carpenter	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Earth and Planetary Sciences CB 1169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Washington University, St Louis, MO 63130, USA</a:t>
            </a:r>
          </a:p>
          <a:p>
            <a:pPr marL="0" indent="0" defTabSz="914400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chemeClr val="bg1"/>
                </a:solidFill>
              </a:rPr>
              <a:t>paulc@levee.wustl.edu</a:t>
            </a:r>
          </a:p>
        </p:txBody>
      </p:sp>
      <p:pic>
        <p:nvPicPr>
          <p:cNvPr id="22532" name="Picture 15" descr="WUweblogo2line_r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8575" y="193675"/>
            <a:ext cx="19145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982" y="4460875"/>
            <a:ext cx="2484699" cy="18288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0275" y="4460091"/>
            <a:ext cx="1412276" cy="18288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639" y="4469518"/>
            <a:ext cx="2438400" cy="1828800"/>
          </a:xfrm>
          <a:prstGeom prst="rect">
            <a:avLst/>
          </a:prstGeom>
          <a:noFill/>
          <a:ln w="12700" cap="flat" cmpd="sng">
            <a:solidFill>
              <a:schemeClr val="bg1"/>
            </a:solidFill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/>
          </a:p>
        </p:txBody>
      </p:sp>
      <p:sp>
        <p:nvSpPr>
          <p:cNvPr id="327684" name="Rectangle 2"/>
          <p:cNvSpPr>
            <a:spLocks noGrp="1" noChangeArrowheads="1"/>
          </p:cNvSpPr>
          <p:nvPr>
            <p:ph type="title"/>
          </p:nvPr>
        </p:nvSpPr>
        <p:spPr>
          <a:xfrm>
            <a:off x="319529" y="1"/>
            <a:ext cx="7992706" cy="648335"/>
          </a:xfrm>
        </p:spPr>
        <p:txBody>
          <a:bodyPr/>
          <a:lstStyle/>
          <a:p>
            <a:r>
              <a:rPr lang="en-US" smtClean="0"/>
              <a:t>EDS Microanalysis Primary Standards</a:t>
            </a:r>
          </a:p>
        </p:txBody>
      </p:sp>
      <p:sp>
        <p:nvSpPr>
          <p:cNvPr id="3276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6581" y="1260475"/>
            <a:ext cx="7859130" cy="450666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For EDS, profile standards must have no peak overlap.  Pure elements/oxides have “known”/assumed composition.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Pure elements:  Be, B, C, Si, Ti, V, Cr, Mn, Fe, Co, Ni, Cu, Zn, </a:t>
            </a:r>
            <a:r>
              <a:rPr lang="en-US" dirty="0" err="1" smtClean="0"/>
              <a:t>Ge</a:t>
            </a:r>
            <a:r>
              <a:rPr lang="en-US" dirty="0" smtClean="0"/>
              <a:t>, Se, </a:t>
            </a:r>
            <a:r>
              <a:rPr lang="en-US" dirty="0" err="1" smtClean="0"/>
              <a:t>Zr</a:t>
            </a:r>
            <a:r>
              <a:rPr lang="en-US" dirty="0" smtClean="0"/>
              <a:t>, </a:t>
            </a:r>
            <a:r>
              <a:rPr lang="en-US" dirty="0" err="1" smtClean="0"/>
              <a:t>Nb</a:t>
            </a:r>
            <a:r>
              <a:rPr lang="en-US" dirty="0" smtClean="0"/>
              <a:t>, Mo, </a:t>
            </a:r>
            <a:r>
              <a:rPr lang="en-US" dirty="0" err="1" smtClean="0"/>
              <a:t>Ru</a:t>
            </a:r>
            <a:r>
              <a:rPr lang="en-US" dirty="0" smtClean="0"/>
              <a:t>, </a:t>
            </a:r>
            <a:r>
              <a:rPr lang="en-US" dirty="0" err="1" smtClean="0"/>
              <a:t>Rh</a:t>
            </a:r>
            <a:r>
              <a:rPr lang="en-US" dirty="0" smtClean="0"/>
              <a:t>, Pd, Ag, </a:t>
            </a:r>
            <a:r>
              <a:rPr lang="en-US" dirty="0" err="1" smtClean="0"/>
              <a:t>Cd</a:t>
            </a:r>
            <a:r>
              <a:rPr lang="en-US" dirty="0" smtClean="0"/>
              <a:t>, In, </a:t>
            </a:r>
            <a:r>
              <a:rPr lang="en-US" dirty="0" err="1" smtClean="0"/>
              <a:t>Sn</a:t>
            </a:r>
            <a:r>
              <a:rPr lang="en-US" dirty="0" smtClean="0"/>
              <a:t>, </a:t>
            </a:r>
            <a:r>
              <a:rPr lang="en-US" dirty="0" err="1" smtClean="0"/>
              <a:t>Sb</a:t>
            </a:r>
            <a:r>
              <a:rPr lang="en-US" dirty="0" smtClean="0"/>
              <a:t>, Te, </a:t>
            </a:r>
            <a:r>
              <a:rPr lang="en-US" dirty="0" err="1" smtClean="0"/>
              <a:t>Hf</a:t>
            </a:r>
            <a:r>
              <a:rPr lang="en-US" dirty="0" smtClean="0"/>
              <a:t>, Ta, W, Re, Os, </a:t>
            </a:r>
            <a:r>
              <a:rPr lang="en-US" dirty="0" err="1" smtClean="0"/>
              <a:t>Ir</a:t>
            </a:r>
            <a:r>
              <a:rPr lang="en-US" dirty="0" smtClean="0"/>
              <a:t>, Pt, Au, </a:t>
            </a:r>
            <a:r>
              <a:rPr lang="en-US" dirty="0" err="1" smtClean="0"/>
              <a:t>Pb</a:t>
            </a:r>
            <a:r>
              <a:rPr lang="en-US" dirty="0" smtClean="0"/>
              <a:t>, Bi.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Pure oxides: </a:t>
            </a:r>
            <a:r>
              <a:rPr lang="en-US" dirty="0" err="1" smtClean="0"/>
              <a:t>BeO</a:t>
            </a:r>
            <a:r>
              <a:rPr lang="en-US" dirty="0" smtClean="0"/>
              <a:t>, </a:t>
            </a:r>
            <a:r>
              <a:rPr lang="en-US" dirty="0" err="1" smtClean="0"/>
              <a:t>MgO</a:t>
            </a:r>
            <a:r>
              <a:rPr lang="en-US" dirty="0" smtClean="0"/>
              <a:t>, 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, SiO</a:t>
            </a:r>
            <a:r>
              <a:rPr lang="en-US" baseline="-25000" dirty="0" smtClean="0"/>
              <a:t>2</a:t>
            </a:r>
            <a:r>
              <a:rPr lang="en-US" dirty="0" smtClean="0"/>
              <a:t>, TiO</a:t>
            </a:r>
            <a:r>
              <a:rPr lang="en-US" baseline="-25000" dirty="0" smtClean="0"/>
              <a:t>2</a:t>
            </a:r>
            <a:r>
              <a:rPr lang="en-US" dirty="0" smtClean="0"/>
              <a:t>, V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5</a:t>
            </a:r>
            <a:r>
              <a:rPr lang="en-US" dirty="0" smtClean="0"/>
              <a:t>, Cr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, Fe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 (Fe &amp; O), </a:t>
            </a:r>
            <a:r>
              <a:rPr lang="en-US" dirty="0" err="1" smtClean="0"/>
              <a:t>CoO</a:t>
            </a:r>
            <a:r>
              <a:rPr lang="en-US" dirty="0" smtClean="0"/>
              <a:t>, </a:t>
            </a:r>
            <a:r>
              <a:rPr lang="en-US" dirty="0" err="1" smtClean="0"/>
              <a:t>NiO</a:t>
            </a:r>
            <a:r>
              <a:rPr lang="en-US" dirty="0" smtClean="0"/>
              <a:t>, Cu</a:t>
            </a:r>
            <a:r>
              <a:rPr lang="en-US" baseline="-25000" dirty="0" smtClean="0"/>
              <a:t>2</a:t>
            </a:r>
            <a:r>
              <a:rPr lang="en-US" dirty="0" smtClean="0"/>
              <a:t>O, </a:t>
            </a:r>
            <a:r>
              <a:rPr lang="en-US" dirty="0" err="1" smtClean="0"/>
              <a:t>ZnO</a:t>
            </a:r>
            <a:r>
              <a:rPr lang="en-US" dirty="0" smtClean="0"/>
              <a:t>, Y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, ZrO</a:t>
            </a:r>
            <a:r>
              <a:rPr lang="en-US" baseline="-25000" dirty="0" smtClean="0"/>
              <a:t>2</a:t>
            </a:r>
            <a:r>
              <a:rPr lang="en-US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Simple compounds: BN, CaCO</a:t>
            </a:r>
            <a:r>
              <a:rPr lang="en-US" baseline="-25000" dirty="0" smtClean="0"/>
              <a:t>3</a:t>
            </a:r>
            <a:r>
              <a:rPr lang="en-US" dirty="0" smtClean="0"/>
              <a:t>, CaF</a:t>
            </a:r>
            <a:r>
              <a:rPr lang="en-US" baseline="-25000" dirty="0" smtClean="0"/>
              <a:t>2</a:t>
            </a:r>
            <a:r>
              <a:rPr lang="en-US" dirty="0" smtClean="0"/>
              <a:t>, </a:t>
            </a:r>
            <a:r>
              <a:rPr lang="en-US" dirty="0" err="1" smtClean="0"/>
              <a:t>NaCl</a:t>
            </a:r>
            <a:r>
              <a:rPr lang="en-US" dirty="0" smtClean="0"/>
              <a:t>, </a:t>
            </a:r>
            <a:r>
              <a:rPr lang="en-US" dirty="0" err="1" smtClean="0"/>
              <a:t>GaP</a:t>
            </a:r>
            <a:r>
              <a:rPr lang="en-US" dirty="0" smtClean="0"/>
              <a:t>, FeS</a:t>
            </a:r>
            <a:r>
              <a:rPr lang="en-US" baseline="-25000" dirty="0" smtClean="0"/>
              <a:t>2</a:t>
            </a:r>
            <a:r>
              <a:rPr lang="en-US" dirty="0" smtClean="0"/>
              <a:t>, Ni</a:t>
            </a:r>
            <a:r>
              <a:rPr lang="en-US" baseline="-25000" dirty="0" smtClean="0"/>
              <a:t>2</a:t>
            </a:r>
            <a:r>
              <a:rPr lang="en-US" dirty="0" smtClean="0"/>
              <a:t>Si, </a:t>
            </a:r>
            <a:r>
              <a:rPr lang="en-US" dirty="0" err="1" smtClean="0"/>
              <a:t>ZnS</a:t>
            </a:r>
            <a:r>
              <a:rPr lang="en-US" dirty="0" smtClean="0"/>
              <a:t>, </a:t>
            </a:r>
            <a:r>
              <a:rPr lang="en-US" dirty="0" err="1" smtClean="0"/>
              <a:t>NiAs</a:t>
            </a:r>
            <a:r>
              <a:rPr lang="en-US" dirty="0" smtClean="0"/>
              <a:t>, </a:t>
            </a:r>
            <a:r>
              <a:rPr lang="en-US" dirty="0" err="1" smtClean="0"/>
              <a:t>KBr</a:t>
            </a:r>
            <a:r>
              <a:rPr lang="en-US" dirty="0" smtClean="0"/>
              <a:t>, </a:t>
            </a:r>
            <a:r>
              <a:rPr lang="en-US" dirty="0" err="1" smtClean="0"/>
              <a:t>RbI</a:t>
            </a:r>
            <a:r>
              <a:rPr lang="en-US" dirty="0" smtClean="0"/>
              <a:t>, SrTiO</a:t>
            </a:r>
            <a:r>
              <a:rPr lang="en-US" baseline="-25000" dirty="0" smtClean="0"/>
              <a:t>3</a:t>
            </a:r>
            <a:r>
              <a:rPr lang="en-US" dirty="0" smtClean="0"/>
              <a:t>, Sb</a:t>
            </a:r>
            <a:r>
              <a:rPr lang="en-US" baseline="-25000" dirty="0" smtClean="0"/>
              <a:t>2</a:t>
            </a:r>
            <a:r>
              <a:rPr lang="en-US" dirty="0" smtClean="0"/>
              <a:t>S</a:t>
            </a:r>
            <a:r>
              <a:rPr lang="en-US" baseline="-25000" dirty="0" smtClean="0"/>
              <a:t>3</a:t>
            </a:r>
            <a:r>
              <a:rPr lang="en-US" dirty="0" smtClean="0"/>
              <a:t>, </a:t>
            </a:r>
            <a:r>
              <a:rPr lang="en-US" dirty="0" err="1" smtClean="0"/>
              <a:t>CsBr</a:t>
            </a:r>
            <a:r>
              <a:rPr lang="en-US" dirty="0" smtClean="0"/>
              <a:t>, BaF</a:t>
            </a:r>
            <a:r>
              <a:rPr lang="en-US" baseline="-25000" dirty="0" smtClean="0"/>
              <a:t>2</a:t>
            </a:r>
            <a:r>
              <a:rPr lang="en-US" dirty="0" smtClean="0"/>
              <a:t>,BaSO</a:t>
            </a:r>
            <a:r>
              <a:rPr lang="en-US" baseline="-25000" dirty="0" smtClean="0"/>
              <a:t>4</a:t>
            </a:r>
            <a:r>
              <a:rPr lang="en-US" dirty="0" smtClean="0"/>
              <a:t>, </a:t>
            </a:r>
            <a:r>
              <a:rPr lang="en-US" dirty="0" err="1" smtClean="0"/>
              <a:t>HgS</a:t>
            </a:r>
            <a:r>
              <a:rPr lang="en-US" dirty="0" smtClean="0"/>
              <a:t>, </a:t>
            </a:r>
            <a:r>
              <a:rPr lang="en-US" dirty="0" err="1" smtClean="0"/>
              <a:t>HgTe</a:t>
            </a:r>
            <a:r>
              <a:rPr lang="en-US" dirty="0" smtClean="0"/>
              <a:t>, </a:t>
            </a:r>
            <a:r>
              <a:rPr lang="en-US" dirty="0" err="1" smtClean="0"/>
              <a:t>PbS</a:t>
            </a:r>
            <a:r>
              <a:rPr lang="en-US" dirty="0" smtClean="0"/>
              <a:t> (</a:t>
            </a:r>
            <a:r>
              <a:rPr lang="en-US" dirty="0" err="1" smtClean="0"/>
              <a:t>Pb</a:t>
            </a:r>
            <a:r>
              <a:rPr lang="en-US" dirty="0" smtClean="0"/>
              <a:t> L-line only), Bi</a:t>
            </a:r>
            <a:r>
              <a:rPr lang="en-US" baseline="-25000" dirty="0" smtClean="0"/>
              <a:t>2</a:t>
            </a:r>
            <a:r>
              <a:rPr lang="en-US" dirty="0" smtClean="0"/>
              <a:t>Te</a:t>
            </a:r>
            <a:r>
              <a:rPr lang="en-US" baseline="-25000" dirty="0" smtClean="0"/>
              <a:t>3</a:t>
            </a:r>
            <a:r>
              <a:rPr lang="en-US" dirty="0" smtClean="0"/>
              <a:t>, ThO</a:t>
            </a:r>
            <a:r>
              <a:rPr lang="en-US" baseline="-25000" dirty="0" smtClean="0"/>
              <a:t>2</a:t>
            </a:r>
            <a:r>
              <a:rPr lang="en-US" dirty="0" smtClean="0"/>
              <a:t>, UO</a:t>
            </a:r>
            <a:r>
              <a:rPr lang="en-US" baseline="-25000" dirty="0" smtClean="0"/>
              <a:t>2</a:t>
            </a:r>
            <a:r>
              <a:rPr lang="en-US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Silicates: NaAlSi</a:t>
            </a:r>
            <a:r>
              <a:rPr lang="en-US" baseline="-25000" dirty="0" smtClean="0"/>
              <a:t>3</a:t>
            </a:r>
            <a:r>
              <a:rPr lang="en-US" dirty="0" smtClean="0"/>
              <a:t>O</a:t>
            </a:r>
            <a:r>
              <a:rPr lang="en-US" baseline="-25000" dirty="0" smtClean="0"/>
              <a:t>8</a:t>
            </a:r>
            <a:r>
              <a:rPr lang="en-US" dirty="0" smtClean="0"/>
              <a:t>, Mg</a:t>
            </a:r>
            <a:r>
              <a:rPr lang="en-US" baseline="-25000" dirty="0" smtClean="0"/>
              <a:t>2</a:t>
            </a:r>
            <a:r>
              <a:rPr lang="en-US" dirty="0" smtClean="0"/>
              <a:t>SiO</a:t>
            </a:r>
            <a:r>
              <a:rPr lang="en-US" baseline="-25000" dirty="0" smtClean="0"/>
              <a:t>4</a:t>
            </a:r>
            <a:r>
              <a:rPr lang="en-US" dirty="0" smtClean="0"/>
              <a:t>, KAlSi</a:t>
            </a:r>
            <a:r>
              <a:rPr lang="en-US" baseline="-25000" dirty="0" smtClean="0"/>
              <a:t>3</a:t>
            </a:r>
            <a:r>
              <a:rPr lang="en-US" dirty="0" smtClean="0"/>
              <a:t>O</a:t>
            </a:r>
            <a:r>
              <a:rPr lang="en-US" baseline="-25000" dirty="0" smtClean="0"/>
              <a:t>8</a:t>
            </a:r>
            <a:r>
              <a:rPr lang="en-US" dirty="0" smtClean="0"/>
              <a:t>, CaSiO</a:t>
            </a:r>
            <a:r>
              <a:rPr lang="en-US" baseline="-25000" dirty="0" smtClean="0"/>
              <a:t>3</a:t>
            </a:r>
            <a:r>
              <a:rPr lang="en-US" dirty="0" smtClean="0"/>
              <a:t>, MnSiO</a:t>
            </a:r>
            <a:r>
              <a:rPr lang="en-US" baseline="-25000" dirty="0" smtClean="0"/>
              <a:t>3</a:t>
            </a:r>
            <a:r>
              <a:rPr lang="en-US" dirty="0" smtClean="0"/>
              <a:t>, Fe</a:t>
            </a:r>
            <a:r>
              <a:rPr lang="en-US" baseline="-25000" dirty="0" smtClean="0"/>
              <a:t>2</a:t>
            </a:r>
            <a:r>
              <a:rPr lang="en-US" dirty="0" smtClean="0"/>
              <a:t>SiO</a:t>
            </a:r>
            <a:r>
              <a:rPr lang="en-US" baseline="-25000" dirty="0" smtClean="0"/>
              <a:t>4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Phosphates: Apatite, ScPO</a:t>
            </a:r>
            <a:r>
              <a:rPr lang="en-US" baseline="-25000" dirty="0" smtClean="0"/>
              <a:t>4</a:t>
            </a:r>
            <a:r>
              <a:rPr lang="en-US" dirty="0" smtClean="0"/>
              <a:t>, YPO</a:t>
            </a:r>
            <a:r>
              <a:rPr lang="en-US" baseline="-25000" dirty="0" smtClean="0"/>
              <a:t>4</a:t>
            </a:r>
            <a:r>
              <a:rPr lang="en-US" dirty="0" smtClean="0"/>
              <a:t>, (REE)PO</a:t>
            </a:r>
            <a:r>
              <a:rPr lang="en-US" baseline="-25000" dirty="0" smtClean="0"/>
              <a:t>4</a:t>
            </a:r>
            <a:r>
              <a:rPr lang="en-US" dirty="0" smtClean="0"/>
              <a:t> entire series.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NIST SRM: 481 </a:t>
            </a:r>
            <a:r>
              <a:rPr lang="en-US" dirty="0" err="1" smtClean="0"/>
              <a:t>AgAu</a:t>
            </a:r>
            <a:r>
              <a:rPr lang="en-US" dirty="0" smtClean="0"/>
              <a:t>, 482 </a:t>
            </a:r>
            <a:r>
              <a:rPr lang="en-US" dirty="0" err="1" smtClean="0"/>
              <a:t>CuAu</a:t>
            </a:r>
            <a:r>
              <a:rPr lang="en-US" dirty="0" smtClean="0"/>
              <a:t>, K-411 glass, etc. 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338" y="-34925"/>
            <a:ext cx="8137525" cy="55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smtClean="0"/>
              <a:t>Detector PHA Scan Si K</a:t>
            </a:r>
            <a:r>
              <a:rPr lang="en-US" smtClean="0">
                <a:latin typeface="Symbol" pitchFamily="18" charset="2"/>
              </a:rPr>
              <a:t>a</a:t>
            </a:r>
            <a:endParaRPr lang="en-US" smtClean="0"/>
          </a:p>
        </p:txBody>
      </p:sp>
      <p:sp>
        <p:nvSpPr>
          <p:cNvPr id="48133" name="Text Box 4"/>
          <p:cNvSpPr txBox="1">
            <a:spLocks noChangeArrowheads="1"/>
          </p:cNvSpPr>
          <p:nvPr/>
        </p:nvSpPr>
        <p:spPr bwMode="auto">
          <a:xfrm>
            <a:off x="355600" y="5286375"/>
            <a:ext cx="7993063" cy="10080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86420" tIns="0" rIns="86420" bIns="0"/>
          <a:lstStyle/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For Si K</a:t>
            </a:r>
            <a:r>
              <a:rPr lang="en-US" sz="190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 there is good separation between baseline and Si pulses.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Nominal baseline is 0.5 V with 9.5 V window (integral mode)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MSFC Spec 1, P-10 flow counter, TAP, 64x gain, Si K</a:t>
            </a:r>
            <a:r>
              <a:rPr lang="en-US" sz="190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 on SiO</a:t>
            </a:r>
            <a:r>
              <a:rPr lang="en-US" sz="1900" baseline="-2500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 @ 10k cps.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PHA Scans</a:t>
            </a:r>
            <a:br>
              <a:rPr lang="en-US" smtClean="0"/>
            </a:br>
            <a:r>
              <a:rPr lang="en-US" smtClean="0"/>
              <a:t>JEOL P-10 flow detector, PET crystal</a:t>
            </a:r>
          </a:p>
        </p:txBody>
      </p:sp>
      <p:sp>
        <p:nvSpPr>
          <p:cNvPr id="491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7988" y="1260475"/>
            <a:ext cx="53340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88" y="955675"/>
            <a:ext cx="77724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 err="1">
                <a:solidFill>
                  <a:schemeClr val="bg2"/>
                </a:solidFill>
                <a:latin typeface="+mn-lt"/>
              </a:rPr>
              <a:t>Ar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escape peak observed for x-rays with E &gt; 3.203 </a:t>
            </a:r>
            <a:r>
              <a:rPr lang="en-US" sz="2000" dirty="0" err="1">
                <a:solidFill>
                  <a:schemeClr val="bg2"/>
                </a:solidFill>
                <a:latin typeface="+mn-lt"/>
              </a:rPr>
              <a:t>keV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= </a:t>
            </a:r>
            <a:r>
              <a:rPr lang="en-US" sz="2000" dirty="0" err="1">
                <a:solidFill>
                  <a:schemeClr val="bg2"/>
                </a:solidFill>
                <a:latin typeface="+mn-lt"/>
              </a:rPr>
              <a:t>E</a:t>
            </a:r>
            <a:r>
              <a:rPr lang="en-US" sz="2000" baseline="-25000" dirty="0" err="1">
                <a:solidFill>
                  <a:schemeClr val="bg2"/>
                </a:solidFill>
                <a:latin typeface="+mn-lt"/>
              </a:rPr>
              <a:t>c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chemeClr val="bg2"/>
                </a:solidFill>
                <a:latin typeface="+mn-lt"/>
              </a:rPr>
              <a:t>Ar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K-edge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0988" y="4003675"/>
            <a:ext cx="2819400" cy="101600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+mn-lt"/>
              </a:rPr>
              <a:t>PHA scans for K-lines of  K, Ca, Sc, Ti, V, and Cr, using 64x gain and detector bias necessary to produce a 4 volt PHA x-ray pulse.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0988" y="5146675"/>
            <a:ext cx="7924800" cy="101600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+mn-lt"/>
              </a:rPr>
              <a:t>Expanded scale illustrating </a:t>
            </a:r>
            <a:r>
              <a:rPr lang="en-US" dirty="0" err="1">
                <a:solidFill>
                  <a:schemeClr val="bg2"/>
                </a:solidFill>
                <a:latin typeface="+mn-lt"/>
              </a:rPr>
              <a:t>Ar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 K</a:t>
            </a:r>
            <a:r>
              <a:rPr lang="en-US" dirty="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 escape peak position as a function of x-ray energy. As the x-ray energy increases, the </a:t>
            </a:r>
            <a:r>
              <a:rPr lang="en-US" dirty="0" err="1">
                <a:solidFill>
                  <a:schemeClr val="bg2"/>
                </a:solidFill>
                <a:latin typeface="+mn-lt"/>
              </a:rPr>
              <a:t>Ar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 escape peak increases in voltage. The position of the escape peak must be treated consistently when setting the baseline of the PHA: either always include the escape peak or always exclude it, for both sample and standard measurement.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PHA Scans</a:t>
            </a:r>
            <a:br>
              <a:rPr lang="en-US" smtClean="0"/>
            </a:br>
            <a:r>
              <a:rPr lang="en-US" smtClean="0"/>
              <a:t>JEOL sealed Xe detector, LiF crystal</a:t>
            </a:r>
          </a:p>
        </p:txBody>
      </p:sp>
      <p:sp>
        <p:nvSpPr>
          <p:cNvPr id="501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8988" y="1336675"/>
            <a:ext cx="5311775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8" y="1336675"/>
            <a:ext cx="3454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80988" y="3775075"/>
            <a:ext cx="30480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+mn-lt"/>
              </a:rPr>
              <a:t>PHA scans for K-lines of Ti, Cr, Fe, Ni, and Cu, and L-line of Au, using 64x gain and detector bias necessary to produce a 4 volt PHA x-ray pulse.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0988" y="4841875"/>
            <a:ext cx="7924800" cy="1477963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+mn-lt"/>
              </a:rPr>
              <a:t>Expanded scale illustrating </a:t>
            </a:r>
            <a:r>
              <a:rPr lang="en-US" dirty="0" err="1">
                <a:solidFill>
                  <a:schemeClr val="bg2"/>
                </a:solidFill>
                <a:latin typeface="+mn-lt"/>
              </a:rPr>
              <a:t>Xe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 L</a:t>
            </a:r>
            <a:r>
              <a:rPr lang="en-US" dirty="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 escape peak position as a function of x-ray energy. As the x-ray energy increases, the </a:t>
            </a:r>
            <a:r>
              <a:rPr lang="en-US" dirty="0" err="1">
                <a:solidFill>
                  <a:schemeClr val="bg2"/>
                </a:solidFill>
                <a:latin typeface="+mn-lt"/>
              </a:rPr>
              <a:t>Xe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 escape peak increases in voltage. For Ti the escape peak is buried in the baseline noise, and for more energetic x-rays the positions are: Cr ~0.9V, Fe ~1.4V, Cu ~1.9V, and Au ~2.2V. The position of the escape peak must be treated consistently when setting the baseline of the PHA: either always include the escape peak or always exclude it, for both sample and standard measurement.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88" y="955675"/>
            <a:ext cx="77724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 err="1">
                <a:solidFill>
                  <a:schemeClr val="bg2"/>
                </a:solidFill>
                <a:latin typeface="+mn-lt"/>
              </a:rPr>
              <a:t>Xe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escape peak observed for x-rays with E &gt; 5.452 </a:t>
            </a:r>
            <a:r>
              <a:rPr lang="en-US" sz="2000" dirty="0" err="1">
                <a:solidFill>
                  <a:schemeClr val="bg2"/>
                </a:solidFill>
                <a:latin typeface="+mn-lt"/>
              </a:rPr>
              <a:t>keV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= </a:t>
            </a:r>
            <a:r>
              <a:rPr lang="en-US" sz="2000" dirty="0" err="1">
                <a:solidFill>
                  <a:schemeClr val="bg2"/>
                </a:solidFill>
                <a:latin typeface="+mn-lt"/>
              </a:rPr>
              <a:t>E</a:t>
            </a:r>
            <a:r>
              <a:rPr lang="en-US" sz="2000" baseline="-25000" dirty="0" err="1">
                <a:solidFill>
                  <a:schemeClr val="bg2"/>
                </a:solidFill>
                <a:latin typeface="+mn-lt"/>
              </a:rPr>
              <a:t>c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chemeClr val="bg2"/>
                </a:solidFill>
                <a:latin typeface="+mn-lt"/>
              </a:rPr>
              <a:t>Xe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L-edge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Calibration of PHA</a:t>
            </a:r>
            <a:br>
              <a:rPr lang="en-US" smtClean="0"/>
            </a:br>
            <a:r>
              <a:rPr lang="en-US" smtClean="0"/>
              <a:t>Using Bias vs. ln(E) plots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/>
            <a:r>
              <a:rPr lang="en-US" smtClean="0"/>
              <a:t>  For JEOL microprobe want SCA pulse at 4 volts, Cameca at 2 volts</a:t>
            </a:r>
          </a:p>
          <a:p>
            <a:pPr marL="0" indent="0" eaLnBrk="1" hangingPunct="1"/>
            <a:r>
              <a:rPr lang="en-US" smtClean="0"/>
              <a:t>  Spectrometer at peak position</a:t>
            </a:r>
          </a:p>
          <a:p>
            <a:pPr marL="0" indent="0" eaLnBrk="1" hangingPunct="1"/>
            <a:r>
              <a:rPr lang="en-US" smtClean="0"/>
              <a:t>  Bias scan with 3.8v base, 0.2v window gives bias for 4 volt SCA</a:t>
            </a:r>
          </a:p>
          <a:p>
            <a:pPr marL="0" indent="0" eaLnBrk="1" hangingPunct="1"/>
            <a:r>
              <a:rPr lang="en-US" smtClean="0"/>
              <a:t>  Plot of bias vs ln of x-ray energy is linear</a:t>
            </a:r>
          </a:p>
          <a:p>
            <a:pPr marL="0" indent="0" eaLnBrk="1" hangingPunct="1"/>
            <a:r>
              <a:rPr lang="en-US" smtClean="0"/>
              <a:t>  Calibration performed for minimum element set which spans energy</a:t>
            </a:r>
            <a:br>
              <a:rPr lang="en-US" smtClean="0"/>
            </a:br>
            <a:r>
              <a:rPr lang="en-US" smtClean="0"/>
              <a:t>	range of spectrometer for all analyzing crystals</a:t>
            </a:r>
          </a:p>
          <a:p>
            <a:pPr marL="0" indent="0" eaLnBrk="1" hangingPunct="1"/>
            <a:r>
              <a:rPr lang="en-US" smtClean="0"/>
              <a:t>  Detector should give same bias for Ti K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 on PET vs. LIF, others</a:t>
            </a:r>
          </a:p>
          <a:p>
            <a:pPr marL="0" indent="0" eaLnBrk="1" hangingPunct="1"/>
            <a:r>
              <a:rPr lang="en-US" smtClean="0"/>
              <a:t>  Calibration confirms systematic behavior of x-ray counter</a:t>
            </a:r>
          </a:p>
          <a:p>
            <a:pPr marL="0" indent="0" eaLnBrk="1" hangingPunct="1"/>
            <a:r>
              <a:rPr lang="en-US" smtClean="0"/>
              <a:t>  As P-10 tank empties and Ar/CH</a:t>
            </a:r>
            <a:r>
              <a:rPr lang="en-US" baseline="-25000" smtClean="0"/>
              <a:t>4</a:t>
            </a:r>
            <a:r>
              <a:rPr lang="en-US" smtClean="0"/>
              <a:t> changes, requires recalibration</a:t>
            </a:r>
          </a:p>
          <a:p>
            <a:pPr marL="0" indent="0" eaLnBrk="1" hangingPunct="1"/>
            <a:r>
              <a:rPr lang="en-US" smtClean="0"/>
              <a:t>  Use y = mx + b fit to bias data to provide quick calibration</a:t>
            </a:r>
          </a:p>
          <a:p>
            <a:pPr marL="0" indent="0" eaLnBrk="1" hangingPunct="1"/>
            <a:r>
              <a:rPr lang="en-US" smtClean="0"/>
              <a:t>  Similar plot for escape peak as function of x-ray energy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5222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PHA Bias Plot for LIF/PET Data</a:t>
            </a:r>
            <a:br>
              <a:rPr lang="en-US" smtClean="0"/>
            </a:br>
            <a:r>
              <a:rPr lang="en-US" smtClean="0"/>
              <a:t>Si, Ti, Ni Bias data at 8, 16, 32, 64, and 128x Gain</a:t>
            </a:r>
          </a:p>
        </p:txBody>
      </p:sp>
      <p:pic>
        <p:nvPicPr>
          <p:cNvPr id="5222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0013" y="498475"/>
            <a:ext cx="8670926" cy="592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7"/>
          <p:cNvSpPr txBox="1">
            <a:spLocks noChangeArrowheads="1"/>
          </p:cNvSpPr>
          <p:nvPr/>
        </p:nvSpPr>
        <p:spPr bwMode="auto">
          <a:xfrm>
            <a:off x="1273175" y="3775075"/>
            <a:ext cx="91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Si, PET</a:t>
            </a:r>
          </a:p>
        </p:txBody>
      </p:sp>
      <p:sp>
        <p:nvSpPr>
          <p:cNvPr id="52230" name="Text Box 8"/>
          <p:cNvSpPr txBox="1">
            <a:spLocks noChangeArrowheads="1"/>
          </p:cNvSpPr>
          <p:nvPr/>
        </p:nvSpPr>
        <p:spPr bwMode="auto">
          <a:xfrm>
            <a:off x="4092575" y="2022475"/>
            <a:ext cx="2286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Ti, PET and LIF</a:t>
            </a:r>
          </a:p>
        </p:txBody>
      </p:sp>
      <p:sp>
        <p:nvSpPr>
          <p:cNvPr id="52231" name="Text Box 9"/>
          <p:cNvSpPr txBox="1">
            <a:spLocks noChangeArrowheads="1"/>
          </p:cNvSpPr>
          <p:nvPr/>
        </p:nvSpPr>
        <p:spPr bwMode="auto">
          <a:xfrm>
            <a:off x="5616575" y="2403475"/>
            <a:ext cx="91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Ni, LIF</a:t>
            </a:r>
          </a:p>
        </p:txBody>
      </p:sp>
      <p:sp>
        <p:nvSpPr>
          <p:cNvPr id="52232" name="Text Box 10"/>
          <p:cNvSpPr txBox="1">
            <a:spLocks noChangeArrowheads="1"/>
          </p:cNvSpPr>
          <p:nvPr/>
        </p:nvSpPr>
        <p:spPr bwMode="auto">
          <a:xfrm>
            <a:off x="1349375" y="4308475"/>
            <a:ext cx="2438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y = mx + b</a:t>
            </a:r>
            <a:br>
              <a:rPr lang="en-US" sz="20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y = bias, x=ln(E)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" y="96838"/>
            <a:ext cx="8156575" cy="590550"/>
          </a:xfrm>
        </p:spPr>
        <p:txBody>
          <a:bodyPr/>
          <a:lstStyle/>
          <a:p>
            <a:pPr eaLnBrk="1" hangingPunct="1"/>
            <a:r>
              <a:rPr lang="en-US" smtClean="0"/>
              <a:t>Gain Shift Due to Count Rate</a:t>
            </a:r>
          </a:p>
        </p:txBody>
      </p:sp>
      <p:sp>
        <p:nvSpPr>
          <p:cNvPr id="1032" name="Text Box 3"/>
          <p:cNvSpPr txBox="1">
            <a:spLocks noChangeArrowheads="1"/>
          </p:cNvSpPr>
          <p:nvPr/>
        </p:nvSpPr>
        <p:spPr bwMode="auto">
          <a:xfrm>
            <a:off x="144463" y="4610100"/>
            <a:ext cx="8280400" cy="1584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6420" tIns="0" rIns="86420" bIns="0"/>
          <a:lstStyle/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Gain shift due to count rate, detector bias arbitrarily set to 1700 volts.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Observed shift is ~ 0.008 volts per 1 K cps (1.95 volt shift over 245 K cps range).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At ~125k cps baseline noise discrimination deteriorates.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Older PCS electronics exhibit complete shift into baseline noise.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MSFC Spec 1, P-10 flow counter, TAP, 32x gain, Si K</a:t>
            </a:r>
            <a:r>
              <a:rPr lang="en-US" sz="190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 on Si metal.</a:t>
            </a:r>
          </a:p>
        </p:txBody>
      </p:sp>
      <p:grpSp>
        <p:nvGrpSpPr>
          <p:cNvPr id="1033" name="Group 4"/>
          <p:cNvGrpSpPr>
            <a:grpSpLocks/>
          </p:cNvGrpSpPr>
          <p:nvPr/>
        </p:nvGrpSpPr>
        <p:grpSpPr bwMode="auto">
          <a:xfrm>
            <a:off x="431800" y="1008063"/>
            <a:ext cx="7318375" cy="3581400"/>
            <a:chOff x="432" y="912"/>
            <a:chExt cx="4878" cy="2386"/>
          </a:xfrm>
        </p:grpSpPr>
        <p:grpSp>
          <p:nvGrpSpPr>
            <p:cNvPr id="1034" name="Group 5"/>
            <p:cNvGrpSpPr>
              <a:grpSpLocks/>
            </p:cNvGrpSpPr>
            <p:nvPr/>
          </p:nvGrpSpPr>
          <p:grpSpPr bwMode="auto">
            <a:xfrm>
              <a:off x="432" y="912"/>
              <a:ext cx="4878" cy="2386"/>
              <a:chOff x="144" y="864"/>
              <a:chExt cx="4878" cy="2386"/>
            </a:xfrm>
          </p:grpSpPr>
          <p:graphicFrame>
            <p:nvGraphicFramePr>
              <p:cNvPr id="1026" name="Object 6"/>
              <p:cNvGraphicFramePr>
                <a:graphicFrameLocks noChangeAspect="1"/>
              </p:cNvGraphicFramePr>
              <p:nvPr/>
            </p:nvGraphicFramePr>
            <p:xfrm>
              <a:off x="144" y="864"/>
              <a:ext cx="2799" cy="1200"/>
            </p:xfrm>
            <a:graphic>
              <a:graphicData uri="http://schemas.openxmlformats.org/presentationml/2006/ole">
                <p:oleObj spid="_x0000_s1026" name="Image" r:id="rId3" imgW="7408401" imgH="3176844" progId="">
                  <p:embed/>
                </p:oleObj>
              </a:graphicData>
            </a:graphic>
          </p:graphicFrame>
          <p:graphicFrame>
            <p:nvGraphicFramePr>
              <p:cNvPr id="1027" name="Object 7"/>
              <p:cNvGraphicFramePr>
                <a:graphicFrameLocks noChangeAspect="1"/>
              </p:cNvGraphicFramePr>
              <p:nvPr/>
            </p:nvGraphicFramePr>
            <p:xfrm>
              <a:off x="144" y="2064"/>
              <a:ext cx="2809" cy="1186"/>
            </p:xfrm>
            <a:graphic>
              <a:graphicData uri="http://schemas.openxmlformats.org/presentationml/2006/ole">
                <p:oleObj spid="_x0000_s1027" name="Image" r:id="rId4" imgW="7433816" imgH="3138722" progId="">
                  <p:embed/>
                </p:oleObj>
              </a:graphicData>
            </a:graphic>
          </p:graphicFrame>
          <p:graphicFrame>
            <p:nvGraphicFramePr>
              <p:cNvPr id="1028" name="Object 8"/>
              <p:cNvGraphicFramePr>
                <a:graphicFrameLocks noChangeAspect="1"/>
              </p:cNvGraphicFramePr>
              <p:nvPr/>
            </p:nvGraphicFramePr>
            <p:xfrm>
              <a:off x="2208" y="864"/>
              <a:ext cx="2814" cy="1167"/>
            </p:xfrm>
            <a:graphic>
              <a:graphicData uri="http://schemas.openxmlformats.org/presentationml/2006/ole">
                <p:oleObj spid="_x0000_s1028" name="Image" r:id="rId5" imgW="7446523" imgH="3087893" progId="">
                  <p:embed/>
                </p:oleObj>
              </a:graphicData>
            </a:graphic>
          </p:graphicFrame>
          <p:graphicFrame>
            <p:nvGraphicFramePr>
              <p:cNvPr id="1029" name="Object 9"/>
              <p:cNvGraphicFramePr>
                <a:graphicFrameLocks noChangeAspect="1"/>
              </p:cNvGraphicFramePr>
              <p:nvPr/>
            </p:nvGraphicFramePr>
            <p:xfrm>
              <a:off x="2208" y="2064"/>
              <a:ext cx="2790" cy="1186"/>
            </p:xfrm>
            <a:graphic>
              <a:graphicData uri="http://schemas.openxmlformats.org/presentationml/2006/ole">
                <p:oleObj spid="_x0000_s1029" name="Image" r:id="rId6" imgW="7382986" imgH="3138722" progId="">
                  <p:embed/>
                </p:oleObj>
              </a:graphicData>
            </a:graphic>
          </p:graphicFrame>
        </p:grpSp>
        <p:sp>
          <p:nvSpPr>
            <p:cNvPr id="1035" name="Text Box 10"/>
            <p:cNvSpPr txBox="1">
              <a:spLocks noChangeArrowheads="1"/>
            </p:cNvSpPr>
            <p:nvPr/>
          </p:nvSpPr>
          <p:spPr bwMode="auto">
            <a:xfrm>
              <a:off x="864" y="960"/>
              <a:ext cx="480" cy="33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420" tIns="0" rIns="86420" bIns="0"/>
            <a:lstStyle/>
            <a:p>
              <a:pPr defTabSz="863600" eaLnBrk="0" hangingPunct="0">
                <a:spcBef>
                  <a:spcPct val="0"/>
                </a:spcBef>
              </a:pPr>
              <a:r>
                <a:rPr lang="en-US">
                  <a:solidFill>
                    <a:schemeClr val="bg2"/>
                  </a:solidFill>
                  <a:latin typeface="Times New Roman" pitchFamily="18" charset="0"/>
                </a:rPr>
                <a:t>5K cps</a:t>
              </a:r>
            </a:p>
            <a:p>
              <a:pPr defTabSz="863600" eaLnBrk="0" hangingPunct="0">
                <a:spcBef>
                  <a:spcPct val="0"/>
                </a:spcBef>
              </a:pPr>
              <a:r>
                <a:rPr lang="en-US">
                  <a:solidFill>
                    <a:schemeClr val="bg2"/>
                  </a:solidFill>
                  <a:latin typeface="Times New Roman" pitchFamily="18" charset="0"/>
                </a:rPr>
                <a:t>3.75 V</a:t>
              </a:r>
            </a:p>
          </p:txBody>
        </p:sp>
        <p:sp>
          <p:nvSpPr>
            <p:cNvPr id="1036" name="Text Box 11"/>
            <p:cNvSpPr txBox="1">
              <a:spLocks noChangeArrowheads="1"/>
            </p:cNvSpPr>
            <p:nvPr/>
          </p:nvSpPr>
          <p:spPr bwMode="auto">
            <a:xfrm>
              <a:off x="864" y="2160"/>
              <a:ext cx="528" cy="33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420" tIns="0" rIns="86420" bIns="0"/>
            <a:lstStyle/>
            <a:p>
              <a:pPr defTabSz="863600" eaLnBrk="0" hangingPunct="0">
                <a:spcBef>
                  <a:spcPct val="0"/>
                </a:spcBef>
              </a:pPr>
              <a:r>
                <a:rPr lang="en-US">
                  <a:solidFill>
                    <a:schemeClr val="bg2"/>
                  </a:solidFill>
                  <a:latin typeface="Times New Roman" pitchFamily="18" charset="0"/>
                </a:rPr>
                <a:t>60K cps</a:t>
              </a:r>
            </a:p>
            <a:p>
              <a:pPr defTabSz="863600" eaLnBrk="0" hangingPunct="0">
                <a:spcBef>
                  <a:spcPct val="0"/>
                </a:spcBef>
              </a:pPr>
              <a:r>
                <a:rPr lang="en-US">
                  <a:solidFill>
                    <a:schemeClr val="bg2"/>
                  </a:solidFill>
                  <a:latin typeface="Times New Roman" pitchFamily="18" charset="0"/>
                </a:rPr>
                <a:t>3 V</a:t>
              </a:r>
            </a:p>
          </p:txBody>
        </p:sp>
        <p:sp>
          <p:nvSpPr>
            <p:cNvPr id="1037" name="Text Box 12"/>
            <p:cNvSpPr txBox="1">
              <a:spLocks noChangeArrowheads="1"/>
            </p:cNvSpPr>
            <p:nvPr/>
          </p:nvSpPr>
          <p:spPr bwMode="auto">
            <a:xfrm>
              <a:off x="3792" y="960"/>
              <a:ext cx="576" cy="33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420" tIns="0" rIns="86420" bIns="0"/>
            <a:lstStyle/>
            <a:p>
              <a:pPr defTabSz="863600" eaLnBrk="0" hangingPunct="0">
                <a:spcBef>
                  <a:spcPct val="0"/>
                </a:spcBef>
              </a:pPr>
              <a:r>
                <a:rPr lang="en-US">
                  <a:solidFill>
                    <a:schemeClr val="bg2"/>
                  </a:solidFill>
                  <a:latin typeface="Times New Roman" pitchFamily="18" charset="0"/>
                </a:rPr>
                <a:t>125K cps</a:t>
              </a:r>
            </a:p>
            <a:p>
              <a:pPr defTabSz="863600" eaLnBrk="0" hangingPunct="0">
                <a:spcBef>
                  <a:spcPct val="0"/>
                </a:spcBef>
              </a:pPr>
              <a:r>
                <a:rPr lang="en-US">
                  <a:solidFill>
                    <a:schemeClr val="bg2"/>
                  </a:solidFill>
                  <a:latin typeface="Times New Roman" pitchFamily="18" charset="0"/>
                </a:rPr>
                <a:t>2.6 V</a:t>
              </a:r>
            </a:p>
          </p:txBody>
        </p:sp>
        <p:sp>
          <p:nvSpPr>
            <p:cNvPr id="1038" name="Text Box 13"/>
            <p:cNvSpPr txBox="1">
              <a:spLocks noChangeArrowheads="1"/>
            </p:cNvSpPr>
            <p:nvPr/>
          </p:nvSpPr>
          <p:spPr bwMode="auto">
            <a:xfrm>
              <a:off x="3744" y="2160"/>
              <a:ext cx="576" cy="33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420" tIns="0" rIns="86420" bIns="0"/>
            <a:lstStyle/>
            <a:p>
              <a:pPr defTabSz="863600" eaLnBrk="0" hangingPunct="0">
                <a:spcBef>
                  <a:spcPct val="0"/>
                </a:spcBef>
              </a:pPr>
              <a:r>
                <a:rPr lang="en-US">
                  <a:solidFill>
                    <a:schemeClr val="bg2"/>
                  </a:solidFill>
                  <a:latin typeface="Times New Roman" pitchFamily="18" charset="0"/>
                </a:rPr>
                <a:t>250K cps</a:t>
              </a:r>
            </a:p>
            <a:p>
              <a:pPr defTabSz="863600" eaLnBrk="0" hangingPunct="0">
                <a:spcBef>
                  <a:spcPct val="0"/>
                </a:spcBef>
              </a:pPr>
              <a:r>
                <a:rPr lang="en-US">
                  <a:solidFill>
                    <a:schemeClr val="bg2"/>
                  </a:solidFill>
                  <a:latin typeface="Times New Roman" pitchFamily="18" charset="0"/>
                </a:rPr>
                <a:t>1.8 V</a:t>
              </a:r>
            </a:p>
          </p:txBody>
        </p:sp>
      </p:grp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144463"/>
            <a:ext cx="7777163" cy="892175"/>
          </a:xfrm>
        </p:spPr>
        <p:txBody>
          <a:bodyPr/>
          <a:lstStyle/>
          <a:p>
            <a:pPr eaLnBrk="1" hangingPunct="1"/>
            <a:r>
              <a:rPr lang="en-US" smtClean="0"/>
              <a:t>PHA Scan Ti L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 20K CPS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792163" y="1081088"/>
          <a:ext cx="7000875" cy="4445000"/>
        </p:xfrm>
        <a:graphic>
          <a:graphicData uri="http://schemas.openxmlformats.org/presentationml/2006/ole">
            <p:oleObj spid="_x0000_s2050" name="Image" r:id="rId3" imgW="7408401" imgH="4701730" progId="">
              <p:embed/>
            </p:oleObj>
          </a:graphicData>
        </a:graphic>
      </p:graphicFrame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431800" y="4033838"/>
            <a:ext cx="7921625" cy="17287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6420" tIns="0" rIns="86420" bIns="0"/>
          <a:lstStyle/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Light element / low energy x-rays are poorly resolved from baseline noise.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Gain shifts with count rate – PHA peak shifts toward baseline with increasing count rate. Use integral mode unless PHA energy discrimination required – counts extend to upper limit of PHA scan.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MSFC Spec 1 with P-10 flow counter, LDE2, 128x gain, Ti L</a:t>
            </a:r>
            <a:r>
              <a:rPr lang="en-US" sz="190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 on Ti metal @ 20k cps.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71438"/>
            <a:ext cx="7777163" cy="893762"/>
          </a:xfrm>
        </p:spPr>
        <p:txBody>
          <a:bodyPr/>
          <a:lstStyle/>
          <a:p>
            <a:pPr eaLnBrk="1" hangingPunct="1"/>
            <a:r>
              <a:rPr lang="en-US" smtClean="0"/>
              <a:t>Carbon K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 PHA Scans Graphite, Fe3C</a:t>
            </a:r>
          </a:p>
        </p:txBody>
      </p:sp>
      <p:grpSp>
        <p:nvGrpSpPr>
          <p:cNvPr id="53252" name="Group 3"/>
          <p:cNvGrpSpPr>
            <a:grpSpLocks/>
          </p:cNvGrpSpPr>
          <p:nvPr/>
        </p:nvGrpSpPr>
        <p:grpSpPr bwMode="auto">
          <a:xfrm>
            <a:off x="0" y="960438"/>
            <a:ext cx="8424863" cy="5594350"/>
            <a:chOff x="0" y="640"/>
            <a:chExt cx="5616" cy="3728"/>
          </a:xfrm>
        </p:grpSpPr>
        <p:pic>
          <p:nvPicPr>
            <p:cNvPr id="53253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40"/>
              <a:ext cx="5476" cy="3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254" name="Text Box 5"/>
            <p:cNvSpPr txBox="1">
              <a:spLocks noChangeArrowheads="1"/>
            </p:cNvSpPr>
            <p:nvPr/>
          </p:nvSpPr>
          <p:spPr bwMode="auto">
            <a:xfrm>
              <a:off x="3456" y="1776"/>
              <a:ext cx="2160" cy="9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86420" tIns="0" rIns="86420" bIns="0"/>
            <a:lstStyle/>
            <a:p>
              <a:pPr defTabSz="863600" eaLnBrk="0" hangingPunct="0">
                <a:spcBef>
                  <a:spcPct val="0"/>
                </a:spcBef>
              </a:pP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Scaled PHA scans demonstrate consistent PHA behavior</a:t>
              </a:r>
              <a:b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No baseline – noise is present</a:t>
              </a:r>
            </a:p>
            <a:p>
              <a:pPr defTabSz="863600" eaLnBrk="0" hangingPunct="0">
                <a:spcBef>
                  <a:spcPct val="0"/>
                </a:spcBef>
              </a:pP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LDE2, 128x gain, 1750V</a:t>
              </a:r>
            </a:p>
          </p:txBody>
        </p:sp>
        <p:sp>
          <p:nvSpPr>
            <p:cNvPr id="53255" name="Line 6"/>
            <p:cNvSpPr>
              <a:spLocks noChangeShapeType="1"/>
            </p:cNvSpPr>
            <p:nvPr/>
          </p:nvSpPr>
          <p:spPr bwMode="auto">
            <a:xfrm flipV="1">
              <a:off x="960" y="3264"/>
              <a:ext cx="0" cy="72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56" name="Line 7"/>
            <p:cNvSpPr>
              <a:spLocks noChangeShapeType="1"/>
            </p:cNvSpPr>
            <p:nvPr/>
          </p:nvSpPr>
          <p:spPr bwMode="auto">
            <a:xfrm flipV="1">
              <a:off x="960" y="3216"/>
              <a:ext cx="422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57" name="Text Box 8"/>
            <p:cNvSpPr txBox="1">
              <a:spLocks noChangeArrowheads="1"/>
            </p:cNvSpPr>
            <p:nvPr/>
          </p:nvSpPr>
          <p:spPr bwMode="auto">
            <a:xfrm>
              <a:off x="1104" y="3360"/>
              <a:ext cx="2112" cy="2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86420" tIns="0" rIns="86420" bIns="0"/>
            <a:lstStyle/>
            <a:p>
              <a:pPr defTabSz="863600" eaLnBrk="0" hangingPunct="0">
                <a:spcBef>
                  <a:spcPct val="0"/>
                </a:spcBef>
              </a:pP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Baseline 0.5V, 9.5V Window</a:t>
              </a:r>
            </a:p>
          </p:txBody>
        </p:sp>
      </p:grp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8" y="1793875"/>
            <a:ext cx="7924800" cy="1828800"/>
          </a:xfrm>
        </p:spPr>
        <p:txBody>
          <a:bodyPr/>
          <a:lstStyle/>
          <a:p>
            <a:pPr eaLnBrk="1" hangingPunct="1"/>
            <a:r>
              <a:rPr lang="en-US" smtClean="0"/>
              <a:t>Deadtime Measurement on the</a:t>
            </a:r>
            <a:br>
              <a:rPr lang="en-US" smtClean="0"/>
            </a:br>
            <a:r>
              <a:rPr lang="en-US" smtClean="0"/>
              <a:t>Wavelength-Dispersive Spectrometer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WDS Deadtime Issues in EPMA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/>
            <a:r>
              <a:rPr lang="en-US" smtClean="0"/>
              <a:t> Deadtime – time interval during which counting electronics are unable to process subsequent incoming pulses</a:t>
            </a:r>
          </a:p>
          <a:p>
            <a:pPr marL="0" indent="0" eaLnBrk="1" hangingPunct="1"/>
            <a:r>
              <a:rPr lang="en-US" smtClean="0"/>
              <a:t> Deadtime error is non-negligible, systematic, affects all measurements</a:t>
            </a:r>
          </a:p>
          <a:p>
            <a:pPr marL="0" indent="0" eaLnBrk="1" hangingPunct="1"/>
            <a:r>
              <a:rPr lang="en-US" smtClean="0"/>
              <a:t> General problem:</a:t>
            </a:r>
          </a:p>
          <a:p>
            <a:pPr marL="0" indent="0" eaLnBrk="1" hangingPunct="1"/>
            <a:r>
              <a:rPr lang="en-US" smtClean="0"/>
              <a:t> Counting behavior of WDS systems is undocumented and poorly known </a:t>
            </a:r>
          </a:p>
          <a:p>
            <a:pPr marL="0" indent="0" eaLnBrk="1" hangingPunct="1"/>
            <a:r>
              <a:rPr lang="en-US" smtClean="0"/>
              <a:t> End-users make measurements with assumed WDS deadtime behavior</a:t>
            </a:r>
          </a:p>
          <a:p>
            <a:pPr marL="0" indent="0" eaLnBrk="1" hangingPunct="1"/>
            <a:r>
              <a:rPr lang="en-US" smtClean="0"/>
              <a:t> User knowledge of deadtime issues needs improvement</a:t>
            </a:r>
          </a:p>
          <a:p>
            <a:pPr marL="0" indent="0" eaLnBrk="1" hangingPunct="1"/>
            <a:r>
              <a:rPr lang="en-US" smtClean="0"/>
              <a:t> Specific problem areas:</a:t>
            </a:r>
            <a:br>
              <a:rPr lang="en-US" smtClean="0"/>
            </a:br>
            <a:r>
              <a:rPr lang="en-US" smtClean="0"/>
              <a:t>	No software to conveniently evaluate deadtime on turnkey systems</a:t>
            </a:r>
            <a:br>
              <a:rPr lang="en-US" smtClean="0"/>
            </a:br>
            <a:r>
              <a:rPr lang="en-US" smtClean="0"/>
              <a:t>	No agreed method for setting bias, gain, and sca on systems</a:t>
            </a:r>
            <a:br>
              <a:rPr lang="en-US" smtClean="0"/>
            </a:br>
            <a:r>
              <a:rPr lang="en-US" smtClean="0"/>
              <a:t>	SCA pulse shift behavior with count rate undocumented</a:t>
            </a:r>
            <a:br>
              <a:rPr lang="en-US" smtClean="0"/>
            </a:br>
            <a:r>
              <a:rPr lang="en-US" smtClean="0"/>
              <a:t>	Deadtime dependence on X-ray energy undocumented and unknown</a:t>
            </a:r>
            <a:br>
              <a:rPr lang="en-US" smtClean="0"/>
            </a:br>
            <a:r>
              <a:rPr lang="en-US" smtClean="0"/>
              <a:t>	Low vs. high count rate behavior and deadtimes inconsistent</a:t>
            </a:r>
            <a:br>
              <a:rPr lang="en-US" smtClean="0"/>
            </a:br>
            <a:r>
              <a:rPr lang="en-US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/>
          </a:p>
        </p:txBody>
      </p:sp>
      <p:sp>
        <p:nvSpPr>
          <p:cNvPr id="328708" name="Rectangle 2"/>
          <p:cNvSpPr>
            <a:spLocks noGrp="1" noChangeArrowheads="1"/>
          </p:cNvSpPr>
          <p:nvPr>
            <p:ph type="title"/>
          </p:nvPr>
        </p:nvSpPr>
        <p:spPr>
          <a:xfrm>
            <a:off x="319529" y="1"/>
            <a:ext cx="7992706" cy="648335"/>
          </a:xfrm>
        </p:spPr>
        <p:txBody>
          <a:bodyPr/>
          <a:lstStyle/>
          <a:p>
            <a:r>
              <a:rPr lang="en-US" smtClean="0"/>
              <a:t>EDS Microanalysis Secondary Standards</a:t>
            </a:r>
          </a:p>
        </p:txBody>
      </p:sp>
      <p:sp>
        <p:nvSpPr>
          <p:cNvPr id="32870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6581" y="1260475"/>
            <a:ext cx="7554328" cy="4650740"/>
          </a:xfrm>
        </p:spPr>
        <p:txBody>
          <a:bodyPr/>
          <a:lstStyle/>
          <a:p>
            <a:r>
              <a:rPr lang="en-US" dirty="0" smtClean="0"/>
              <a:t>For EDS, secondary standards are used to check the validity of a primary standardization; they may have peak overlaps.  They should be well characterized.</a:t>
            </a:r>
          </a:p>
          <a:p>
            <a:r>
              <a:rPr lang="en-US" dirty="0" smtClean="0"/>
              <a:t>Pure elements:  Used to confirm the absence of elements in the analytical protocol or determine interferences.  Example:  Use pure Ti as test for Ti K</a:t>
            </a:r>
            <a:r>
              <a:rPr lang="en-US" dirty="0" smtClean="0">
                <a:latin typeface="Symbol" pitchFamily="18" charset="2"/>
              </a:rPr>
              <a:t>b</a:t>
            </a:r>
            <a:r>
              <a:rPr lang="en-US" dirty="0" smtClean="0"/>
              <a:t> overlap on V K</a:t>
            </a:r>
            <a:r>
              <a:rPr lang="en-US" dirty="0" smtClean="0">
                <a:latin typeface="Symbol" pitchFamily="18" charset="2"/>
              </a:rPr>
              <a:t>a</a:t>
            </a:r>
            <a:r>
              <a:rPr lang="en-US" dirty="0" smtClean="0"/>
              <a:t>.  Cleaned Si wafer used to test C blank, etc.</a:t>
            </a:r>
          </a:p>
          <a:p>
            <a:r>
              <a:rPr lang="en-US" dirty="0" smtClean="0"/>
              <a:t>Simple compounds and silicates: Mg</a:t>
            </a:r>
            <a:r>
              <a:rPr lang="en-US" baseline="-25000" dirty="0" smtClean="0"/>
              <a:t>3</a:t>
            </a:r>
            <a:r>
              <a:rPr lang="en-US" dirty="0" smtClean="0"/>
              <a:t>Al</a:t>
            </a:r>
            <a:r>
              <a:rPr lang="en-US" baseline="-25000" dirty="0" smtClean="0"/>
              <a:t>2</a:t>
            </a:r>
            <a:r>
              <a:rPr lang="en-US" dirty="0" smtClean="0"/>
              <a:t>Si</a:t>
            </a:r>
            <a:r>
              <a:rPr lang="en-US" baseline="-25000" dirty="0" smtClean="0"/>
              <a:t>3</a:t>
            </a:r>
            <a:r>
              <a:rPr lang="en-US" dirty="0" smtClean="0"/>
              <a:t>O</a:t>
            </a:r>
            <a:r>
              <a:rPr lang="en-US" baseline="-25000" dirty="0" smtClean="0"/>
              <a:t>12</a:t>
            </a:r>
            <a:r>
              <a:rPr lang="en-US" dirty="0" smtClean="0"/>
              <a:t>, Al</a:t>
            </a:r>
            <a:r>
              <a:rPr lang="en-US" baseline="-25000" dirty="0" smtClean="0"/>
              <a:t>2</a:t>
            </a:r>
            <a:r>
              <a:rPr lang="en-US" dirty="0" smtClean="0"/>
              <a:t>SiO</a:t>
            </a:r>
            <a:r>
              <a:rPr lang="en-US" baseline="-25000" dirty="0" smtClean="0"/>
              <a:t>5</a:t>
            </a:r>
            <a:r>
              <a:rPr lang="en-US" dirty="0" smtClean="0"/>
              <a:t>, </a:t>
            </a:r>
            <a:r>
              <a:rPr lang="en-US" dirty="0" err="1" smtClean="0"/>
              <a:t>ZnSe</a:t>
            </a:r>
            <a:r>
              <a:rPr lang="en-US" dirty="0" smtClean="0"/>
              <a:t>, </a:t>
            </a:r>
            <a:r>
              <a:rPr lang="en-US" dirty="0" err="1" smtClean="0"/>
              <a:t>ZnTe</a:t>
            </a:r>
            <a:r>
              <a:rPr lang="en-US" dirty="0" smtClean="0"/>
              <a:t>, </a:t>
            </a:r>
            <a:r>
              <a:rPr lang="en-US" dirty="0" err="1" smtClean="0"/>
              <a:t>GaAs</a:t>
            </a:r>
            <a:r>
              <a:rPr lang="en-US" dirty="0" smtClean="0"/>
              <a:t>, </a:t>
            </a:r>
            <a:r>
              <a:rPr lang="en-US" dirty="0" err="1" smtClean="0"/>
              <a:t>CdTe</a:t>
            </a:r>
            <a:r>
              <a:rPr lang="en-US" dirty="0" smtClean="0"/>
              <a:t>, </a:t>
            </a:r>
            <a:r>
              <a:rPr lang="en-US" dirty="0" err="1" smtClean="0"/>
              <a:t>InAs</a:t>
            </a:r>
            <a:r>
              <a:rPr lang="en-US" dirty="0" smtClean="0"/>
              <a:t>, </a:t>
            </a:r>
            <a:r>
              <a:rPr lang="en-US" dirty="0" err="1" smtClean="0"/>
              <a:t>InSb</a:t>
            </a:r>
            <a:r>
              <a:rPr lang="en-US" dirty="0" smtClean="0"/>
              <a:t>.  Many well-characterized mineral standards.</a:t>
            </a:r>
          </a:p>
          <a:p>
            <a:r>
              <a:rPr lang="en-US" dirty="0" smtClean="0"/>
              <a:t>Alloys: Stainless steels, brasses, etc.</a:t>
            </a:r>
            <a:endParaRPr lang="en-US" baseline="-25000" dirty="0" smtClean="0"/>
          </a:p>
          <a:p>
            <a:r>
              <a:rPr lang="en-US" dirty="0" smtClean="0"/>
              <a:t>Glass standards: Corning 95IRV, 95IRW, and 95IRX trace element glasses, REE glasses, NIST glasses, etc.</a:t>
            </a:r>
          </a:p>
          <a:p>
            <a:r>
              <a:rPr lang="en-US" dirty="0" smtClean="0"/>
              <a:t>Thin-film reference standards:  Known film thickness on known substrate.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Deadtime Behavior:</a:t>
            </a:r>
            <a:br>
              <a:rPr lang="en-US" smtClean="0"/>
            </a:br>
            <a:r>
              <a:rPr lang="en-US" smtClean="0"/>
              <a:t>Extending vs. Nonextending</a:t>
            </a:r>
          </a:p>
        </p:txBody>
      </p:sp>
      <p:grpSp>
        <p:nvGrpSpPr>
          <p:cNvPr id="56324" name="Group 3"/>
          <p:cNvGrpSpPr>
            <a:grpSpLocks/>
          </p:cNvGrpSpPr>
          <p:nvPr/>
        </p:nvGrpSpPr>
        <p:grpSpPr bwMode="auto">
          <a:xfrm>
            <a:off x="434975" y="1031875"/>
            <a:ext cx="7620000" cy="5170488"/>
            <a:chOff x="274" y="650"/>
            <a:chExt cx="4800" cy="3257"/>
          </a:xfrm>
        </p:grpSpPr>
        <p:pic>
          <p:nvPicPr>
            <p:cNvPr id="56325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4" y="650"/>
              <a:ext cx="4800" cy="3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26" name="Text Box 5"/>
            <p:cNvSpPr txBox="1">
              <a:spLocks noChangeArrowheads="1"/>
            </p:cNvSpPr>
            <p:nvPr/>
          </p:nvSpPr>
          <p:spPr bwMode="auto">
            <a:xfrm>
              <a:off x="889" y="698"/>
              <a:ext cx="3696" cy="50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>Nonextending: 	N = N</a:t>
              </a:r>
              <a:r>
                <a:rPr lang="en-US" sz="2000" baseline="-25000">
                  <a:solidFill>
                    <a:schemeClr val="bg2"/>
                  </a:solidFill>
                  <a:latin typeface="Times New Roman" pitchFamily="18" charset="0"/>
                </a:rPr>
                <a:t>m</a:t>
              </a: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> (1 – N </a:t>
              </a:r>
              <a:r>
                <a:rPr lang="en-US" sz="2000">
                  <a:solidFill>
                    <a:schemeClr val="bg2"/>
                  </a:solidFill>
                  <a:latin typeface="Symbol" pitchFamily="18" charset="2"/>
                </a:rPr>
                <a:t>t</a:t>
              </a: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>), N</a:t>
              </a:r>
              <a:r>
                <a:rPr lang="en-US" sz="2000" baseline="-25000">
                  <a:solidFill>
                    <a:schemeClr val="bg2"/>
                  </a:solidFill>
                  <a:latin typeface="Times New Roman" pitchFamily="18" charset="0"/>
                </a:rPr>
                <a:t>max</a:t>
              </a: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> = 1/</a:t>
              </a:r>
              <a:r>
                <a:rPr lang="en-US" sz="2000">
                  <a:solidFill>
                    <a:schemeClr val="bg2"/>
                  </a:solidFill>
                  <a:latin typeface="Symbol" pitchFamily="18" charset="2"/>
                </a:rPr>
                <a:t>t</a:t>
              </a: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/>
              </a:r>
              <a:b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>Extending: 	N = N</a:t>
              </a:r>
              <a:r>
                <a:rPr lang="en-US" sz="2000" baseline="-25000">
                  <a:solidFill>
                    <a:schemeClr val="bg2"/>
                  </a:solidFill>
                  <a:latin typeface="Times New Roman" pitchFamily="18" charset="0"/>
                </a:rPr>
                <a:t>m</a:t>
              </a: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> e </a:t>
              </a:r>
              <a:r>
                <a:rPr lang="en-US" sz="2000" baseline="30000">
                  <a:solidFill>
                    <a:schemeClr val="bg2"/>
                  </a:solidFill>
                  <a:latin typeface="Times New Roman" pitchFamily="18" charset="0"/>
                </a:rPr>
                <a:t>–Nm </a:t>
              </a:r>
              <a:r>
                <a:rPr lang="en-US" sz="2000" baseline="30000">
                  <a:solidFill>
                    <a:schemeClr val="bg2"/>
                  </a:solidFill>
                  <a:latin typeface="Symbol" pitchFamily="18" charset="2"/>
                </a:rPr>
                <a:t>t</a:t>
              </a: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> ,     N</a:t>
              </a:r>
              <a:r>
                <a:rPr lang="en-US" sz="2000" baseline="-25000">
                  <a:solidFill>
                    <a:schemeClr val="bg2"/>
                  </a:solidFill>
                  <a:latin typeface="Times New Roman" pitchFamily="18" charset="0"/>
                </a:rPr>
                <a:t>max</a:t>
              </a: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> = 1/e</a:t>
              </a:r>
              <a:r>
                <a:rPr lang="en-US" sz="2000">
                  <a:solidFill>
                    <a:schemeClr val="bg2"/>
                  </a:solidFill>
                  <a:latin typeface="Symbol" pitchFamily="18" charset="2"/>
                </a:rPr>
                <a:t>t</a:t>
              </a:r>
            </a:p>
          </p:txBody>
        </p:sp>
        <p:sp>
          <p:nvSpPr>
            <p:cNvPr id="56327" name="Text Box 6"/>
            <p:cNvSpPr txBox="1">
              <a:spLocks noChangeArrowheads="1"/>
            </p:cNvSpPr>
            <p:nvPr/>
          </p:nvSpPr>
          <p:spPr bwMode="auto">
            <a:xfrm>
              <a:off x="3577" y="3596"/>
              <a:ext cx="495" cy="3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>N</a:t>
              </a:r>
              <a:r>
                <a:rPr lang="en-US" sz="2000" baseline="-25000">
                  <a:solidFill>
                    <a:schemeClr val="bg2"/>
                  </a:solidFill>
                  <a:latin typeface="Times New Roman" pitchFamily="18" charset="0"/>
                </a:rPr>
                <a:t>m</a:t>
              </a: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> </a:t>
              </a:r>
              <a:r>
                <a:rPr lang="en-US" sz="2000">
                  <a:solidFill>
                    <a:schemeClr val="bg2"/>
                  </a:solidFill>
                  <a:latin typeface="Symbol" pitchFamily="18" charset="2"/>
                </a:rPr>
                <a:t>t</a:t>
              </a:r>
            </a:p>
          </p:txBody>
        </p:sp>
        <p:sp>
          <p:nvSpPr>
            <p:cNvPr id="56328" name="Text Box 7"/>
            <p:cNvSpPr txBox="1">
              <a:spLocks noChangeArrowheads="1"/>
            </p:cNvSpPr>
            <p:nvPr/>
          </p:nvSpPr>
          <p:spPr bwMode="auto">
            <a:xfrm rot="-5400000">
              <a:off x="216" y="1131"/>
              <a:ext cx="495" cy="3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2"/>
                  </a:solidFill>
                  <a:latin typeface="Times New Roman" pitchFamily="18" charset="0"/>
                </a:rPr>
                <a:t>N </a:t>
              </a:r>
              <a:r>
                <a:rPr lang="en-US" sz="2000">
                  <a:solidFill>
                    <a:schemeClr val="bg2"/>
                  </a:solidFill>
                  <a:latin typeface="Symbol" pitchFamily="18" charset="2"/>
                </a:rPr>
                <a:t>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" y="96838"/>
            <a:ext cx="8232775" cy="858837"/>
          </a:xfrm>
        </p:spPr>
        <p:txBody>
          <a:bodyPr/>
          <a:lstStyle/>
          <a:p>
            <a:pPr eaLnBrk="1" hangingPunct="1"/>
            <a:r>
              <a:rPr lang="en-US" smtClean="0"/>
              <a:t>Deadtime Losses</a:t>
            </a:r>
            <a:br>
              <a:rPr lang="en-US" smtClean="0"/>
            </a:br>
            <a:r>
              <a:rPr lang="en-US" smtClean="0"/>
              <a:t>Input – Output Curves for </a:t>
            </a:r>
            <a:r>
              <a:rPr lang="en-US" smtClean="0">
                <a:latin typeface="Symbol" pitchFamily="18" charset="2"/>
              </a:rPr>
              <a:t>m</a:t>
            </a:r>
            <a:r>
              <a:rPr lang="en-US" smtClean="0"/>
              <a:t>sec Deadtime Constants</a:t>
            </a:r>
          </a:p>
        </p:txBody>
      </p:sp>
      <p:pic>
        <p:nvPicPr>
          <p:cNvPr id="573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575" y="1031875"/>
            <a:ext cx="7543800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" y="96838"/>
            <a:ext cx="8232775" cy="935037"/>
          </a:xfrm>
        </p:spPr>
        <p:txBody>
          <a:bodyPr/>
          <a:lstStyle/>
          <a:p>
            <a:pPr eaLnBrk="1" hangingPunct="1"/>
            <a:r>
              <a:rPr lang="en-US" smtClean="0"/>
              <a:t>Percentage Deadtime Losses</a:t>
            </a:r>
            <a:br>
              <a:rPr lang="en-US" smtClean="0"/>
            </a:br>
            <a:r>
              <a:rPr lang="en-US" smtClean="0"/>
              <a:t>Percent Level Corrections Apply to All Measurements</a:t>
            </a:r>
          </a:p>
        </p:txBody>
      </p:sp>
      <p:pic>
        <p:nvPicPr>
          <p:cNvPr id="5837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1031875"/>
            <a:ext cx="7467600" cy="506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Line 4"/>
          <p:cNvSpPr>
            <a:spLocks noChangeShapeType="1"/>
          </p:cNvSpPr>
          <p:nvPr/>
        </p:nvSpPr>
        <p:spPr bwMode="auto">
          <a:xfrm flipV="1">
            <a:off x="1273175" y="3013075"/>
            <a:ext cx="5715000" cy="2209800"/>
          </a:xfrm>
          <a:prstGeom prst="line">
            <a:avLst/>
          </a:prstGeom>
          <a:noFill/>
          <a:ln w="50800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8374" name="Text Box 5"/>
          <p:cNvSpPr txBox="1">
            <a:spLocks noChangeArrowheads="1"/>
          </p:cNvSpPr>
          <p:nvPr/>
        </p:nvSpPr>
        <p:spPr bwMode="auto">
          <a:xfrm>
            <a:off x="7140575" y="2708275"/>
            <a:ext cx="12954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hlink"/>
                </a:solidFill>
                <a:latin typeface="Times New Roman" pitchFamily="18" charset="0"/>
              </a:rPr>
              <a:t>~1.25 </a:t>
            </a:r>
            <a:r>
              <a:rPr lang="en-US" sz="2000">
                <a:solidFill>
                  <a:schemeClr val="hlink"/>
                </a:solidFill>
                <a:latin typeface="Symbol" pitchFamily="18" charset="2"/>
              </a:rPr>
              <a:t>m</a:t>
            </a:r>
            <a:r>
              <a:rPr lang="en-US" sz="2000">
                <a:solidFill>
                  <a:schemeClr val="hlink"/>
                </a:solidFill>
                <a:latin typeface="Times New Roman" pitchFamily="18" charset="0"/>
              </a:rPr>
              <a:t>sec</a:t>
            </a:r>
          </a:p>
        </p:txBody>
      </p:sp>
      <p:sp>
        <p:nvSpPr>
          <p:cNvPr id="58375" name="Text Box 6"/>
          <p:cNvSpPr txBox="1">
            <a:spLocks noChangeArrowheads="1"/>
          </p:cNvSpPr>
          <p:nvPr/>
        </p:nvSpPr>
        <p:spPr bwMode="auto">
          <a:xfrm>
            <a:off x="1316038" y="1108075"/>
            <a:ext cx="5672137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tIns="9144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hlink"/>
                </a:solidFill>
                <a:latin typeface="Times New Roman" pitchFamily="18" charset="0"/>
              </a:rPr>
              <a:t>At 1 </a:t>
            </a:r>
            <a:r>
              <a:rPr lang="en-US" sz="2000">
                <a:solidFill>
                  <a:schemeClr val="hlink"/>
                </a:solidFill>
                <a:latin typeface="Symbol" pitchFamily="18" charset="2"/>
              </a:rPr>
              <a:t>m</a:t>
            </a:r>
            <a:r>
              <a:rPr lang="en-US" sz="2000">
                <a:solidFill>
                  <a:schemeClr val="hlink"/>
                </a:solidFill>
                <a:latin typeface="Times New Roman" pitchFamily="18" charset="0"/>
              </a:rPr>
              <a:t>sec, 1% correction at 10Kcps, 5% at 50Kcps</a:t>
            </a:r>
            <a:br>
              <a:rPr lang="en-US" sz="2000">
                <a:solidFill>
                  <a:schemeClr val="hlink"/>
                </a:solidFill>
                <a:latin typeface="Times New Roman" pitchFamily="18" charset="0"/>
              </a:rPr>
            </a:br>
            <a:r>
              <a:rPr lang="en-US" sz="2000">
                <a:solidFill>
                  <a:schemeClr val="hlink"/>
                </a:solidFill>
                <a:latin typeface="Times New Roman" pitchFamily="18" charset="0"/>
              </a:rPr>
              <a:t>At 2 </a:t>
            </a:r>
            <a:r>
              <a:rPr lang="en-US" sz="2000">
                <a:solidFill>
                  <a:schemeClr val="hlink"/>
                </a:solidFill>
                <a:latin typeface="Symbol" pitchFamily="18" charset="2"/>
              </a:rPr>
              <a:t>m</a:t>
            </a:r>
            <a:r>
              <a:rPr lang="en-US" sz="2000">
                <a:solidFill>
                  <a:schemeClr val="hlink"/>
                </a:solidFill>
                <a:latin typeface="Times New Roman" pitchFamily="18" charset="0"/>
              </a:rPr>
              <a:t>sec, 2% correction at 10Kcps, 10% at 50Kcps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" y="96838"/>
            <a:ext cx="8232775" cy="858837"/>
          </a:xfrm>
        </p:spPr>
        <p:txBody>
          <a:bodyPr/>
          <a:lstStyle/>
          <a:p>
            <a:pPr eaLnBrk="1" hangingPunct="1"/>
            <a:r>
              <a:rPr lang="en-US" smtClean="0"/>
              <a:t>Deadtime Relations</a:t>
            </a:r>
            <a:br>
              <a:rPr lang="en-US" smtClean="0"/>
            </a:br>
            <a:r>
              <a:rPr lang="en-US" smtClean="0"/>
              <a:t>Calculation of Deadtime Constant</a:t>
            </a:r>
          </a:p>
        </p:txBody>
      </p:sp>
      <p:sp>
        <p:nvSpPr>
          <p:cNvPr id="30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63775" y="1184275"/>
            <a:ext cx="6172200" cy="4724400"/>
          </a:xfrm>
        </p:spPr>
        <p:txBody>
          <a:bodyPr/>
          <a:lstStyle/>
          <a:p>
            <a:pPr lvl="1" eaLnBrk="1" hangingPunct="1"/>
            <a:r>
              <a:rPr lang="en-US" smtClean="0"/>
              <a:t> N = true count rate, N</a:t>
            </a:r>
            <a:r>
              <a:rPr lang="en-US" baseline="-25000" smtClean="0"/>
              <a:t>m</a:t>
            </a:r>
            <a:r>
              <a:rPr lang="en-US" smtClean="0"/>
              <a:t> = measured count rate with deadtime losses (N</a:t>
            </a:r>
            <a:r>
              <a:rPr lang="en-US" baseline="-25000" smtClean="0"/>
              <a:t>m</a:t>
            </a:r>
            <a:r>
              <a:rPr lang="en-US" smtClean="0"/>
              <a:t> &lt; N), and </a:t>
            </a:r>
            <a:r>
              <a:rPr lang="en-US" smtClean="0">
                <a:latin typeface="Symbol" pitchFamily="18" charset="2"/>
              </a:rPr>
              <a:t>t</a:t>
            </a:r>
            <a:r>
              <a:rPr lang="en-US" smtClean="0"/>
              <a:t> is the deadtime constant, which ranges from 1 to several </a:t>
            </a:r>
            <a:r>
              <a:rPr lang="en-US" smtClean="0">
                <a:latin typeface="Symbol" pitchFamily="18" charset="2"/>
              </a:rPr>
              <a:t>m</a:t>
            </a:r>
            <a:r>
              <a:rPr lang="en-US" smtClean="0"/>
              <a:t>sec for WDS counting systems. It is necessary to know N</a:t>
            </a:r>
            <a:r>
              <a:rPr lang="en-US" baseline="-25000" smtClean="0"/>
              <a:t>m</a:t>
            </a:r>
            <a:r>
              <a:rPr lang="en-US" smtClean="0"/>
              <a:t> and N to calculate </a:t>
            </a:r>
            <a:r>
              <a:rPr lang="en-US" smtClean="0">
                <a:latin typeface="Symbol" pitchFamily="18" charset="2"/>
              </a:rPr>
              <a:t>t.</a:t>
            </a:r>
            <a:r>
              <a:rPr lang="en-US" smtClean="0"/>
              <a:t>  We assume the proportionality of N to the probe current i is constant.  This may not be true at low count rates. </a:t>
            </a:r>
          </a:p>
          <a:p>
            <a:pPr lvl="1" eaLnBrk="1" hangingPunct="1"/>
            <a:r>
              <a:rPr lang="en-US" smtClean="0"/>
              <a:t> N</a:t>
            </a:r>
            <a:r>
              <a:rPr lang="en-US" baseline="-25000" smtClean="0"/>
              <a:t>m</a:t>
            </a:r>
            <a:r>
              <a:rPr lang="en-US" smtClean="0"/>
              <a:t> / i = measured count rate in counts per second per nA, and c is the constant N / i</a:t>
            </a:r>
            <a:br>
              <a:rPr lang="en-US" smtClean="0"/>
            </a:br>
            <a:r>
              <a:rPr lang="en-US" smtClean="0"/>
              <a:t>Form: y = mx +b</a:t>
            </a:r>
            <a:br>
              <a:rPr lang="en-US" smtClean="0"/>
            </a:br>
            <a:r>
              <a:rPr lang="en-US" smtClean="0"/>
              <a:t> (N</a:t>
            </a:r>
            <a:r>
              <a:rPr lang="en-US" baseline="-25000" smtClean="0"/>
              <a:t>m</a:t>
            </a:r>
            <a:r>
              <a:rPr lang="en-US" smtClean="0"/>
              <a:t> / i) is y, x is N</a:t>
            </a:r>
            <a:r>
              <a:rPr lang="en-US" baseline="-25000" smtClean="0"/>
              <a:t>m</a:t>
            </a:r>
            <a:r>
              <a:rPr lang="en-US" smtClean="0"/>
              <a:t>, y-intercept b is constant c (= N / i).</a:t>
            </a:r>
          </a:p>
          <a:p>
            <a:pPr lvl="1" eaLnBrk="1" hangingPunct="1"/>
            <a:r>
              <a:rPr lang="en-US" smtClean="0"/>
              <a:t> Equivalent to </a:t>
            </a:r>
            <a:r>
              <a:rPr lang="en-US" smtClean="0">
                <a:latin typeface="Symbol" pitchFamily="18" charset="2"/>
              </a:rPr>
              <a:t>t</a:t>
            </a:r>
            <a:r>
              <a:rPr lang="en-US" smtClean="0"/>
              <a:t> = (1 – y / b) / x</a:t>
            </a:r>
            <a:br>
              <a:rPr lang="en-US" smtClean="0"/>
            </a:br>
            <a:r>
              <a:rPr lang="en-US" smtClean="0"/>
              <a:t>Measure x-ray intensity at increasing probe current</a:t>
            </a:r>
            <a:br>
              <a:rPr lang="en-US" smtClean="0"/>
            </a:br>
            <a:r>
              <a:rPr lang="en-US" smtClean="0"/>
              <a:t>Use count rate N</a:t>
            </a:r>
            <a:r>
              <a:rPr lang="en-US" baseline="-25000" smtClean="0"/>
              <a:t>m</a:t>
            </a:r>
            <a:r>
              <a:rPr lang="en-US" smtClean="0"/>
              <a:t> and N</a:t>
            </a:r>
            <a:r>
              <a:rPr lang="en-US" baseline="-25000" smtClean="0"/>
              <a:t>m</a:t>
            </a:r>
            <a:r>
              <a:rPr lang="en-US" smtClean="0"/>
              <a:t> / i to evaluate the deadtime constant </a:t>
            </a:r>
            <a:r>
              <a:rPr lang="en-US" smtClean="0">
                <a:latin typeface="Symbol" pitchFamily="18" charset="2"/>
              </a:rPr>
              <a:t>t</a:t>
            </a:r>
            <a:r>
              <a:rPr lang="en-US" smtClean="0"/>
              <a:t> over a range of intensity values 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>
            <p:ph sz="half" idx="4294967295"/>
          </p:nvPr>
        </p:nvGraphicFramePr>
        <p:xfrm>
          <a:off x="206375" y="1260475"/>
          <a:ext cx="2035175" cy="912813"/>
        </p:xfrm>
        <a:graphic>
          <a:graphicData uri="http://schemas.openxmlformats.org/presentationml/2006/ole">
            <p:oleObj spid="_x0000_s3074" name="Equation" r:id="rId3" imgW="1385605" imgH="621538" progId="Equation.3">
              <p:embed/>
            </p:oleObj>
          </a:graphicData>
        </a:graphic>
      </p:graphicFrame>
      <p:graphicFrame>
        <p:nvGraphicFramePr>
          <p:cNvPr id="3075" name="Object 5"/>
          <p:cNvGraphicFramePr>
            <a:graphicFrameLocks noChangeAspect="1"/>
          </p:cNvGraphicFramePr>
          <p:nvPr>
            <p:ph sz="quarter" idx="4294967295"/>
          </p:nvPr>
        </p:nvGraphicFramePr>
        <p:xfrm>
          <a:off x="0" y="2936875"/>
          <a:ext cx="2187575" cy="812800"/>
        </p:xfrm>
        <a:graphic>
          <a:graphicData uri="http://schemas.openxmlformats.org/presentationml/2006/ole">
            <p:oleObj spid="_x0000_s3075" name="Equation" r:id="rId4" imgW="1538440" imgH="570822" progId="Equation.3">
              <p:embed/>
            </p:oleObj>
          </a:graphicData>
        </a:graphic>
      </p:graphicFrame>
      <p:graphicFrame>
        <p:nvGraphicFramePr>
          <p:cNvPr id="3076" name="Object 6"/>
          <p:cNvGraphicFramePr>
            <a:graphicFrameLocks noChangeAspect="1"/>
          </p:cNvGraphicFramePr>
          <p:nvPr>
            <p:ph sz="quarter" idx="4294967295"/>
          </p:nvPr>
        </p:nvGraphicFramePr>
        <p:xfrm>
          <a:off x="0" y="4384675"/>
          <a:ext cx="2416175" cy="709613"/>
        </p:xfrm>
        <a:graphic>
          <a:graphicData uri="http://schemas.openxmlformats.org/presentationml/2006/ole">
            <p:oleObj spid="_x0000_s3076" name="Equation" r:id="rId5" imgW="1767331" imgH="51974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" y="96838"/>
            <a:ext cx="8232775" cy="858837"/>
          </a:xfrm>
        </p:spPr>
        <p:txBody>
          <a:bodyPr/>
          <a:lstStyle/>
          <a:p>
            <a:pPr eaLnBrk="1" hangingPunct="1"/>
            <a:r>
              <a:rPr lang="en-US" smtClean="0"/>
              <a:t>Deadtime Evaluation Plot</a:t>
            </a:r>
            <a:br>
              <a:rPr lang="en-US" smtClean="0"/>
            </a:br>
            <a:r>
              <a:rPr lang="en-US" smtClean="0"/>
              <a:t>N</a:t>
            </a:r>
            <a:r>
              <a:rPr lang="en-US" baseline="-25000" smtClean="0"/>
              <a:t>m</a:t>
            </a:r>
            <a:r>
              <a:rPr lang="en-US" smtClean="0"/>
              <a:t> vs. N</a:t>
            </a:r>
            <a:r>
              <a:rPr lang="en-US" baseline="-25000" smtClean="0"/>
              <a:t>m</a:t>
            </a:r>
            <a:r>
              <a:rPr lang="en-US" smtClean="0"/>
              <a:t> / i to determine LS Fit to </a:t>
            </a:r>
            <a:r>
              <a:rPr lang="en-US" smtClean="0">
                <a:latin typeface="Symbol" pitchFamily="18" charset="2"/>
              </a:rPr>
              <a:t>t</a:t>
            </a:r>
          </a:p>
        </p:txBody>
      </p:sp>
      <p:pic>
        <p:nvPicPr>
          <p:cNvPr id="5939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84275"/>
            <a:ext cx="8640763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Verification of Probe Current vs. Absorbed Current Linearity and/or Detection of Sample Charging</a:t>
            </a:r>
          </a:p>
        </p:txBody>
      </p:sp>
      <p:pic>
        <p:nvPicPr>
          <p:cNvPr id="6042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1031875"/>
            <a:ext cx="7467600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" y="96838"/>
            <a:ext cx="8437563" cy="858837"/>
          </a:xfrm>
        </p:spPr>
        <p:txBody>
          <a:bodyPr/>
          <a:lstStyle/>
          <a:p>
            <a:pPr eaLnBrk="1" hangingPunct="1"/>
            <a:r>
              <a:rPr lang="en-US" smtClean="0"/>
              <a:t>Deadtime Calculation from Excel Spreadsheet</a:t>
            </a:r>
          </a:p>
        </p:txBody>
      </p:sp>
      <p:pic>
        <p:nvPicPr>
          <p:cNvPr id="6144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75" y="1108075"/>
            <a:ext cx="8434388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Text Box 4"/>
          <p:cNvSpPr txBox="1">
            <a:spLocks noChangeArrowheads="1"/>
          </p:cNvSpPr>
          <p:nvPr/>
        </p:nvSpPr>
        <p:spPr bwMode="auto">
          <a:xfrm>
            <a:off x="225425" y="4919663"/>
            <a:ext cx="8415338" cy="1203325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tIns="9144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Excel Sheet: X is N</a:t>
            </a:r>
            <a:r>
              <a:rPr lang="en-US" sz="1800" baseline="-25000">
                <a:solidFill>
                  <a:schemeClr val="bg2"/>
                </a:solidFill>
                <a:latin typeface="Times New Roman" pitchFamily="18" charset="0"/>
              </a:rPr>
              <a:t>m</a:t>
            </a: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 and Y is N</a:t>
            </a:r>
            <a:r>
              <a:rPr lang="en-US" sz="1800" baseline="-25000">
                <a:solidFill>
                  <a:schemeClr val="bg2"/>
                </a:solidFill>
                <a:latin typeface="Times New Roman" pitchFamily="18" charset="0"/>
              </a:rPr>
              <a:t>m</a:t>
            </a: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/i. Deadtime evaluated from each intensity (DT) and from least squares fit to data (Fit) using Excel </a:t>
            </a:r>
            <a:r>
              <a:rPr lang="en-US" sz="1800" i="1">
                <a:solidFill>
                  <a:schemeClr val="bg2"/>
                </a:solidFill>
                <a:latin typeface="Times New Roman" pitchFamily="18" charset="0"/>
              </a:rPr>
              <a:t>linest</a:t>
            </a: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 function.  All data and high intensity only data are compared with average values (Mean deadtime) and standard deviation.  Ratio of absorbed/probe current checks conductivity.  If linear all data agree.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pic>
        <p:nvPicPr>
          <p:cNvPr id="624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75" y="727075"/>
            <a:ext cx="8131175" cy="553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Deadtime Variation with Count Rate</a:t>
            </a:r>
          </a:p>
        </p:txBody>
      </p:sp>
      <p:sp>
        <p:nvSpPr>
          <p:cNvPr id="62469" name="Text Box 4"/>
          <p:cNvSpPr txBox="1">
            <a:spLocks noChangeArrowheads="1"/>
          </p:cNvSpPr>
          <p:nvPr/>
        </p:nvSpPr>
        <p:spPr bwMode="auto">
          <a:xfrm>
            <a:off x="2263775" y="2632075"/>
            <a:ext cx="4953000" cy="123190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86420" tIns="0" rIns="86420" bIns="0">
            <a:spAutoFit/>
          </a:bodyPr>
          <a:lstStyle/>
          <a:p>
            <a:pPr defTabSz="863600" eaLnBrk="0" hangingPunct="0">
              <a:spcBef>
                <a:spcPct val="0"/>
              </a:spcBef>
            </a:pP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Caltech 733 Spec 2 with P-10 flow counter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Deadtime at low count rates include dark current and are not representative of dynamic</a:t>
            </a:r>
            <a:br>
              <a:rPr lang="en-US" sz="20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range of spectrometer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" y="96838"/>
            <a:ext cx="8232775" cy="858837"/>
          </a:xfrm>
        </p:spPr>
        <p:txBody>
          <a:bodyPr/>
          <a:lstStyle/>
          <a:p>
            <a:pPr eaLnBrk="1" hangingPunct="1"/>
            <a:r>
              <a:rPr lang="en-US" smtClean="0"/>
              <a:t>Deadtime Variation With Time and P-10 Gas Chemistry</a:t>
            </a:r>
            <a:br>
              <a:rPr lang="en-US" smtClean="0"/>
            </a:br>
            <a:r>
              <a:rPr lang="en-US" smtClean="0"/>
              <a:t>Comparison of Original and New Tracor PCS Electronics</a:t>
            </a:r>
          </a:p>
        </p:txBody>
      </p:sp>
      <p:pic>
        <p:nvPicPr>
          <p:cNvPr id="6349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1031875"/>
            <a:ext cx="769620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3"/>
          <p:cNvSpPr>
            <a:spLocks noGrp="1"/>
          </p:cNvSpPr>
          <p:nvPr>
            <p:ph type="ctrTitle"/>
          </p:nvPr>
        </p:nvSpPr>
        <p:spPr>
          <a:xfrm>
            <a:off x="357188" y="2251075"/>
            <a:ext cx="8077200" cy="762000"/>
          </a:xfrm>
        </p:spPr>
        <p:txBody>
          <a:bodyPr/>
          <a:lstStyle/>
          <a:p>
            <a:pPr algn="ctr"/>
            <a:r>
              <a:rPr lang="en-US" smtClean="0"/>
              <a:t>Accuracy Issues in EPMA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EPMA 2013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331780" name="Rectangle 2"/>
          <p:cNvSpPr>
            <a:spLocks noGrp="1" noChangeArrowheads="1"/>
          </p:cNvSpPr>
          <p:nvPr>
            <p:ph type="title"/>
          </p:nvPr>
        </p:nvSpPr>
        <p:spPr>
          <a:xfrm>
            <a:off x="216019" y="288149"/>
            <a:ext cx="8136718" cy="720372"/>
          </a:xfrm>
          <a:noFill/>
        </p:spPr>
        <p:txBody>
          <a:bodyPr lIns="85506" tIns="42003" rIns="85506" bIns="42003" anchor="ctr"/>
          <a:lstStyle/>
          <a:p>
            <a:r>
              <a:rPr lang="en-US" sz="2600" dirty="0" smtClean="0"/>
              <a:t>Geometric Effects: Surface Roughness</a:t>
            </a:r>
            <a:br>
              <a:rPr lang="en-US" sz="2600" dirty="0" smtClean="0"/>
            </a:br>
            <a:r>
              <a:rPr lang="en-US" sz="2600" dirty="0" smtClean="0"/>
              <a:t>How much surface topography can we tolerate without significantly affecting results?</a:t>
            </a:r>
          </a:p>
        </p:txBody>
      </p:sp>
      <p:graphicFrame>
        <p:nvGraphicFramePr>
          <p:cNvPr id="993283" name="Group 3"/>
          <p:cNvGraphicFramePr>
            <a:graphicFrameLocks noGrp="1"/>
          </p:cNvGraphicFramePr>
          <p:nvPr>
            <p:ph type="tbl" idx="1"/>
          </p:nvPr>
        </p:nvGraphicFramePr>
        <p:xfrm>
          <a:off x="432040" y="1380715"/>
          <a:ext cx="7776687" cy="3153130"/>
        </p:xfrm>
        <a:graphic>
          <a:graphicData uri="http://schemas.openxmlformats.org/drawingml/2006/table">
            <a:tbl>
              <a:tblPr/>
              <a:tblGrid>
                <a:gridCol w="1881166"/>
                <a:gridCol w="1543637"/>
                <a:gridCol w="1471629"/>
                <a:gridCol w="1512134"/>
                <a:gridCol w="1368121"/>
              </a:tblGrid>
              <a:tr h="14287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Surface Condition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AuM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ymbol" pitchFamily="18" charset="2"/>
                        </a:rPr>
                        <a:t>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(2.12 keV)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CV %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Count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Statistics %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AuL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ymbol" pitchFamily="18" charset="2"/>
                        </a:rPr>
                        <a:t>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(9.71 keV)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CV %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Count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Statistics %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</a:tr>
              <a:tr h="54778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600 grit SiC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8.6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0.31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1.8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58830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0.5 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ymbol" pitchFamily="18" charset="2"/>
                        </a:rPr>
                        <a:t>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m Al</a:t>
                      </a:r>
                      <a:r>
                        <a:rPr kumimoji="0" lang="en-US" sz="19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en-US" sz="19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0.7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1.1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0.31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58830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0.1 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ymbol" pitchFamily="18" charset="2"/>
                        </a:rPr>
                        <a:t>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m Al</a:t>
                      </a:r>
                      <a:r>
                        <a:rPr kumimoji="0" lang="en-US" sz="19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O</a:t>
                      </a:r>
                      <a:r>
                        <a:rPr kumimoji="0" lang="en-US" sz="19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0.46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0.42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0.31</a:t>
                      </a:r>
                    </a:p>
                  </a:txBody>
                  <a:tcPr marL="86408" marR="86408" marT="43222" marB="4322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331813" name="Text Box 35"/>
          <p:cNvSpPr txBox="1">
            <a:spLocks noChangeArrowheads="1"/>
          </p:cNvSpPr>
          <p:nvPr/>
        </p:nvSpPr>
        <p:spPr bwMode="auto">
          <a:xfrm>
            <a:off x="648060" y="4538347"/>
            <a:ext cx="7359650" cy="154918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</p:spPr>
        <p:txBody>
          <a:bodyPr lIns="86405" tIns="43202" rIns="86405" bIns="43202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sz="1900" dirty="0">
                <a:solidFill>
                  <a:srgbClr val="000000"/>
                </a:solidFill>
                <a:latin typeface="Times New Roman" pitchFamily="18" charset="0"/>
              </a:rPr>
              <a:t>Gold target, </a:t>
            </a:r>
            <a:r>
              <a:rPr lang="en-US" sz="1900" dirty="0" err="1">
                <a:solidFill>
                  <a:srgbClr val="000000"/>
                </a:solidFill>
                <a:latin typeface="Times New Roman" pitchFamily="18" charset="0"/>
              </a:rPr>
              <a:t>E</a:t>
            </a:r>
            <a:r>
              <a:rPr lang="en-US" sz="1900" baseline="-25000" dirty="0" err="1">
                <a:solidFill>
                  <a:srgbClr val="000000"/>
                </a:solidFill>
                <a:latin typeface="Times New Roman" pitchFamily="18" charset="0"/>
              </a:rPr>
              <a:t>o</a:t>
            </a:r>
            <a:r>
              <a:rPr lang="en-US" sz="1900" dirty="0">
                <a:solidFill>
                  <a:srgbClr val="000000"/>
                </a:solidFill>
                <a:latin typeface="Times New Roman" pitchFamily="18" charset="0"/>
              </a:rPr>
              <a:t> = 20 </a:t>
            </a:r>
            <a:r>
              <a:rPr lang="en-US" sz="1900" dirty="0" err="1">
                <a:solidFill>
                  <a:srgbClr val="000000"/>
                </a:solidFill>
                <a:latin typeface="Times New Roman" pitchFamily="18" charset="0"/>
              </a:rPr>
              <a:t>keV</a:t>
            </a:r>
            <a:endParaRPr lang="en-US" sz="1900" dirty="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spcBef>
                <a:spcPct val="0"/>
              </a:spcBef>
            </a:pPr>
            <a:r>
              <a:rPr lang="en-US" sz="1900" dirty="0">
                <a:solidFill>
                  <a:srgbClr val="000000"/>
                </a:solidFill>
                <a:latin typeface="Times New Roman" pitchFamily="18" charset="0"/>
              </a:rPr>
              <a:t>C.V.= coefficient of variation for 20 measurements</a:t>
            </a:r>
            <a:r>
              <a:rPr lang="en-US" sz="19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eaLnBrk="0" hangingPunct="0">
              <a:spcBef>
                <a:spcPct val="0"/>
              </a:spcBef>
            </a:pPr>
            <a:r>
              <a:rPr lang="en-US" sz="1900" dirty="0">
                <a:solidFill>
                  <a:srgbClr val="000000"/>
                </a:solidFill>
                <a:latin typeface="Times New Roman" pitchFamily="18" charset="0"/>
              </a:rPr>
              <a:t>Count statistics is </a:t>
            </a:r>
            <a:r>
              <a:rPr lang="en-US" sz="1900" dirty="0" err="1">
                <a:solidFill>
                  <a:srgbClr val="000000"/>
                </a:solidFill>
                <a:latin typeface="Times New Roman" pitchFamily="18" charset="0"/>
              </a:rPr>
              <a:t>sqrt</a:t>
            </a:r>
            <a:r>
              <a:rPr lang="en-US" sz="1900" dirty="0">
                <a:solidFill>
                  <a:srgbClr val="000000"/>
                </a:solidFill>
                <a:latin typeface="Times New Roman" pitchFamily="18" charset="0"/>
              </a:rPr>
              <a:t>(n)/n, expected variation due solely to counting statistics</a:t>
            </a:r>
          </a:p>
          <a:p>
            <a:pPr eaLnBrk="0" hangingPunct="0">
              <a:spcBef>
                <a:spcPct val="0"/>
              </a:spcBef>
            </a:pPr>
            <a:r>
              <a:rPr lang="en-US" sz="1900" dirty="0">
                <a:solidFill>
                  <a:srgbClr val="000000"/>
                </a:solidFill>
                <a:latin typeface="Times New Roman" pitchFamily="18" charset="0"/>
              </a:rPr>
              <a:t>Data from  H. </a:t>
            </a:r>
            <a:r>
              <a:rPr lang="en-US" sz="1900" dirty="0" err="1">
                <a:solidFill>
                  <a:srgbClr val="000000"/>
                </a:solidFill>
                <a:latin typeface="Times New Roman" pitchFamily="18" charset="0"/>
              </a:rPr>
              <a:t>Yakowitz</a:t>
            </a:r>
            <a:r>
              <a:rPr lang="en-US" sz="1900" dirty="0">
                <a:solidFill>
                  <a:srgbClr val="000000"/>
                </a:solidFill>
                <a:latin typeface="Times New Roman" pitchFamily="18" charset="0"/>
              </a:rPr>
              <a:t> (1968) ASTM STP430, p 383</a:t>
            </a:r>
          </a:p>
        </p:txBody>
      </p:sp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Establishing Calibration of an Electron Microprobe</a:t>
            </a:r>
          </a:p>
        </p:txBody>
      </p:sp>
      <p:sp>
        <p:nvSpPr>
          <p:cNvPr id="65540" name="Rectangle 80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/>
            <a:r>
              <a:rPr lang="en-US" smtClean="0"/>
              <a:t>  Wavelength spectrometer aligned vertically (baseplate) to coincide with optical microscope focal point in z-space</a:t>
            </a:r>
          </a:p>
          <a:p>
            <a:pPr marL="0" indent="0" eaLnBrk="1" hangingPunct="1"/>
            <a:r>
              <a:rPr lang="en-US" smtClean="0"/>
              <a:t>  Diffracting crystal aligned to be on Roland circle</a:t>
            </a:r>
          </a:p>
          <a:p>
            <a:pPr marL="0" indent="0" eaLnBrk="1" hangingPunct="1"/>
            <a:r>
              <a:rPr lang="en-US" smtClean="0"/>
              <a:t>  All WDS should focus on same z-axis and coincident xy area ~ 50 um in diameter</a:t>
            </a:r>
          </a:p>
          <a:p>
            <a:pPr marL="0" indent="0" eaLnBrk="1" hangingPunct="1"/>
            <a:r>
              <a:rPr lang="en-US" smtClean="0"/>
              <a:t>  Characteristics of correct alignment</a:t>
            </a:r>
            <a:br>
              <a:rPr lang="en-US" smtClean="0"/>
            </a:br>
            <a:r>
              <a:rPr lang="en-US" smtClean="0"/>
              <a:t>	 All WDS &amp; EDS have identical X-ray takeoff angle</a:t>
            </a:r>
            <a:br>
              <a:rPr lang="en-US" smtClean="0"/>
            </a:br>
            <a:r>
              <a:rPr lang="en-US" smtClean="0"/>
              <a:t>	Maximum X-ray intensity at z focus position, but also require:</a:t>
            </a:r>
            <a:br>
              <a:rPr lang="en-US" smtClean="0"/>
            </a:br>
            <a:r>
              <a:rPr lang="en-US" smtClean="0"/>
              <a:t>	Measure identical k-ratio within counting statistics </a:t>
            </a:r>
          </a:p>
          <a:p>
            <a:pPr marL="0" indent="0" eaLnBrk="1" hangingPunct="1"/>
            <a:r>
              <a:rPr lang="en-US" smtClean="0"/>
              <a:t>  Simultaneous k-ratio measurement is ultimate test of alignment</a:t>
            </a:r>
          </a:p>
          <a:p>
            <a:pPr marL="0" indent="0" eaLnBrk="1" hangingPunct="1"/>
            <a:r>
              <a:rPr lang="en-US" smtClean="0"/>
              <a:t>  Initial CMAS standard set used on Caltech MAC and JEOL JXA-733</a:t>
            </a:r>
          </a:p>
          <a:p>
            <a:pPr marL="0" indent="0" eaLnBrk="1" hangingPunct="1"/>
            <a:r>
              <a:rPr lang="en-US" smtClean="0"/>
              <a:t>  Expanded CMASTF standard set used for Wash U JXA-8200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Electron Microprobe Column</a:t>
            </a:r>
            <a:br>
              <a:rPr lang="en-US" smtClean="0"/>
            </a:br>
            <a:r>
              <a:rPr lang="en-US" smtClean="0"/>
              <a:t>Spectrometer Alignment: Baseplate and Crystal</a:t>
            </a:r>
          </a:p>
        </p:txBody>
      </p:sp>
      <p:grpSp>
        <p:nvGrpSpPr>
          <p:cNvPr id="66564" name="Group 3"/>
          <p:cNvGrpSpPr>
            <a:grpSpLocks/>
          </p:cNvGrpSpPr>
          <p:nvPr/>
        </p:nvGrpSpPr>
        <p:grpSpPr bwMode="auto">
          <a:xfrm>
            <a:off x="130175" y="1031875"/>
            <a:ext cx="3452813" cy="5029200"/>
            <a:chOff x="2914" y="650"/>
            <a:chExt cx="2175" cy="3168"/>
          </a:xfrm>
        </p:grpSpPr>
        <p:pic>
          <p:nvPicPr>
            <p:cNvPr id="66567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10" y="650"/>
              <a:ext cx="2079" cy="316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66568" name="Rectangle 5"/>
            <p:cNvSpPr>
              <a:spLocks noChangeArrowheads="1"/>
            </p:cNvSpPr>
            <p:nvPr/>
          </p:nvSpPr>
          <p:spPr bwMode="auto">
            <a:xfrm>
              <a:off x="2962" y="842"/>
              <a:ext cx="336" cy="9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en-US"/>
            </a:p>
          </p:txBody>
        </p:sp>
        <p:sp>
          <p:nvSpPr>
            <p:cNvPr id="66569" name="Rectangle 6"/>
            <p:cNvSpPr>
              <a:spLocks noChangeArrowheads="1"/>
            </p:cNvSpPr>
            <p:nvPr/>
          </p:nvSpPr>
          <p:spPr bwMode="auto">
            <a:xfrm>
              <a:off x="2914" y="2378"/>
              <a:ext cx="192" cy="4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en-US"/>
            </a:p>
          </p:txBody>
        </p:sp>
      </p:grpSp>
      <p:pic>
        <p:nvPicPr>
          <p:cNvPr id="6656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1175" y="1031875"/>
            <a:ext cx="31242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Text Box 8"/>
          <p:cNvSpPr txBox="1">
            <a:spLocks noChangeArrowheads="1"/>
          </p:cNvSpPr>
          <p:nvPr/>
        </p:nvSpPr>
        <p:spPr bwMode="auto">
          <a:xfrm>
            <a:off x="3559175" y="3546475"/>
            <a:ext cx="4800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2"/>
                </a:solidFill>
              </a:rPr>
              <a:t>Baseplate</a:t>
            </a:r>
            <a:r>
              <a:rPr lang="en-US" sz="2000">
                <a:solidFill>
                  <a:schemeClr val="bg2"/>
                </a:solidFill>
              </a:rPr>
              <a:t>: Place Rowland circle at Z focus</a:t>
            </a:r>
            <a:br>
              <a:rPr lang="en-US" sz="2000">
                <a:solidFill>
                  <a:schemeClr val="bg2"/>
                </a:solidFill>
              </a:rPr>
            </a:br>
            <a:r>
              <a:rPr lang="en-US" sz="2000" b="1">
                <a:solidFill>
                  <a:schemeClr val="bg2"/>
                </a:solidFill>
              </a:rPr>
              <a:t>Crystal</a:t>
            </a:r>
            <a:r>
              <a:rPr lang="en-US" sz="2000">
                <a:solidFill>
                  <a:schemeClr val="bg2"/>
                </a:solidFill>
              </a:rPr>
              <a:t>: Align all crystals on Rowland circle</a:t>
            </a:r>
            <a:br>
              <a:rPr lang="en-US" sz="2000">
                <a:solidFill>
                  <a:schemeClr val="bg2"/>
                </a:solidFill>
              </a:rPr>
            </a:br>
            <a:r>
              <a:rPr lang="en-US" sz="2000">
                <a:solidFill>
                  <a:schemeClr val="bg2"/>
                </a:solidFill>
              </a:rPr>
              <a:t>Spectrometer design keeps detector on RC</a:t>
            </a:r>
            <a:br>
              <a:rPr lang="en-US" sz="2000">
                <a:solidFill>
                  <a:schemeClr val="bg2"/>
                </a:solidFill>
              </a:rPr>
            </a:br>
            <a:r>
              <a:rPr lang="en-US" sz="2000">
                <a:solidFill>
                  <a:schemeClr val="bg2"/>
                </a:solidFill>
              </a:rPr>
              <a:t>Note: Different K-ratio = misalignment</a:t>
            </a:r>
            <a:br>
              <a:rPr lang="en-US" sz="2000">
                <a:solidFill>
                  <a:schemeClr val="bg2"/>
                </a:solidFill>
              </a:rPr>
            </a:br>
            <a:r>
              <a:rPr lang="en-US" sz="2000" b="1">
                <a:solidFill>
                  <a:schemeClr val="bg2"/>
                </a:solidFill>
              </a:rPr>
              <a:t>Multiple spectrometer comparison required to demonstrate all WDS and EDS are mutually aligned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WDS Spectrometer Alignment--Baseplate and Crystal (JEOL, vertical spectrometers)</a:t>
            </a:r>
          </a:p>
        </p:txBody>
      </p:sp>
      <p:sp>
        <p:nvSpPr>
          <p:cNvPr id="675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pic>
        <p:nvPicPr>
          <p:cNvPr id="6758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8588" y="1031875"/>
            <a:ext cx="4648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8588" y="3394075"/>
            <a:ext cx="4648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1031875"/>
            <a:ext cx="2819400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Text Box 8"/>
          <p:cNvSpPr txBox="1">
            <a:spLocks noChangeArrowheads="1"/>
          </p:cNvSpPr>
          <p:nvPr/>
        </p:nvSpPr>
        <p:spPr bwMode="auto">
          <a:xfrm>
            <a:off x="204788" y="3241675"/>
            <a:ext cx="36576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2"/>
                </a:solidFill>
              </a:rPr>
              <a:t>Baseplate – done first</a:t>
            </a:r>
            <a:r>
              <a:rPr lang="en-US" sz="2000">
                <a:solidFill>
                  <a:schemeClr val="bg2"/>
                </a:solidFill>
              </a:rPr>
              <a:t/>
            </a:r>
            <a:br>
              <a:rPr lang="en-US" sz="2000">
                <a:solidFill>
                  <a:schemeClr val="bg2"/>
                </a:solidFill>
              </a:rPr>
            </a:br>
            <a:r>
              <a:rPr lang="en-US" sz="2000">
                <a:solidFill>
                  <a:schemeClr val="bg2"/>
                </a:solidFill>
              </a:rPr>
              <a:t>Place Rowland circle at Z focus</a:t>
            </a:r>
            <a:br>
              <a:rPr lang="en-US" sz="2000">
                <a:solidFill>
                  <a:schemeClr val="bg2"/>
                </a:solidFill>
              </a:rPr>
            </a:br>
            <a:r>
              <a:rPr lang="en-US" sz="2000">
                <a:solidFill>
                  <a:schemeClr val="bg2"/>
                </a:solidFill>
              </a:rPr>
              <a:t>Use PET Cr K</a:t>
            </a:r>
            <a:r>
              <a:rPr lang="en-US" sz="200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2000">
                <a:solidFill>
                  <a:schemeClr val="bg2"/>
                </a:solidFill>
              </a:rPr>
              <a:t>, other low peak</a:t>
            </a:r>
            <a:br>
              <a:rPr lang="en-US" sz="2000">
                <a:solidFill>
                  <a:schemeClr val="bg2"/>
                </a:solidFill>
              </a:rPr>
            </a:br>
            <a:r>
              <a:rPr lang="en-US" sz="2000" b="1">
                <a:solidFill>
                  <a:schemeClr val="bg2"/>
                </a:solidFill>
              </a:rPr>
              <a:t>Crystal – done for each crystal</a:t>
            </a:r>
            <a:r>
              <a:rPr lang="en-US" sz="2000">
                <a:solidFill>
                  <a:schemeClr val="bg2"/>
                </a:solidFill>
              </a:rPr>
              <a:t/>
            </a:r>
            <a:br>
              <a:rPr lang="en-US" sz="2000">
                <a:solidFill>
                  <a:schemeClr val="bg2"/>
                </a:solidFill>
              </a:rPr>
            </a:br>
            <a:r>
              <a:rPr lang="en-US" sz="2000">
                <a:solidFill>
                  <a:schemeClr val="bg2"/>
                </a:solidFill>
              </a:rPr>
              <a:t>Align all crystals on Rowland circle</a:t>
            </a:r>
            <a:br>
              <a:rPr lang="en-US" sz="2000">
                <a:solidFill>
                  <a:schemeClr val="bg2"/>
                </a:solidFill>
              </a:rPr>
            </a:br>
            <a:r>
              <a:rPr lang="en-US" sz="2000">
                <a:solidFill>
                  <a:schemeClr val="bg2"/>
                </a:solidFill>
              </a:rPr>
              <a:t>Use PET Si K</a:t>
            </a:r>
            <a:r>
              <a:rPr lang="en-US" sz="200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2000">
                <a:solidFill>
                  <a:schemeClr val="bg2"/>
                </a:solidFill>
              </a:rPr>
              <a:t>, others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</a:rPr>
              <a:t>Here baseplate is set using Cr</a:t>
            </a:r>
            <a:br>
              <a:rPr lang="en-US" sz="2000">
                <a:solidFill>
                  <a:schemeClr val="bg2"/>
                </a:solidFill>
              </a:rPr>
            </a:br>
            <a:r>
              <a:rPr lang="en-US" sz="2000">
                <a:solidFill>
                  <a:schemeClr val="bg2"/>
                </a:solidFill>
              </a:rPr>
              <a:t>Crystal  Spec 5 PET set, 3&amp;4 need further adjustment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4014788" y="1031875"/>
            <a:ext cx="34290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2"/>
                </a:solidFill>
              </a:rPr>
              <a:t>Crystal alignment  </a:t>
            </a:r>
            <a:r>
              <a:rPr lang="en-US" sz="2000">
                <a:solidFill>
                  <a:schemeClr val="bg2"/>
                </a:solidFill>
              </a:rPr>
              <a:t>PET Si K</a:t>
            </a:r>
            <a:r>
              <a:rPr lang="en-US" sz="2000">
                <a:solidFill>
                  <a:schemeClr val="bg2"/>
                </a:solidFill>
                <a:latin typeface="Symbol" pitchFamily="18" charset="2"/>
              </a:rPr>
              <a:t>a</a:t>
            </a:r>
            <a:endParaRPr lang="en-US" sz="2000">
              <a:solidFill>
                <a:schemeClr val="bg2"/>
              </a:solidFill>
            </a:endParaRPr>
          </a:p>
        </p:txBody>
      </p:sp>
      <p:sp>
        <p:nvSpPr>
          <p:cNvPr id="67593" name="Text Box 8"/>
          <p:cNvSpPr txBox="1">
            <a:spLocks noChangeArrowheads="1"/>
          </p:cNvSpPr>
          <p:nvPr/>
        </p:nvSpPr>
        <p:spPr bwMode="auto">
          <a:xfrm>
            <a:off x="3975100" y="3449638"/>
            <a:ext cx="37338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2"/>
                </a:solidFill>
              </a:rPr>
              <a:t>Baseplate alignment  </a:t>
            </a:r>
            <a:r>
              <a:rPr lang="en-US" sz="2000">
                <a:solidFill>
                  <a:schemeClr val="bg2"/>
                </a:solidFill>
              </a:rPr>
              <a:t>PET Cr K</a:t>
            </a:r>
            <a:r>
              <a:rPr lang="en-US" sz="2000">
                <a:solidFill>
                  <a:schemeClr val="bg2"/>
                </a:solidFill>
                <a:latin typeface="Symbol" pitchFamily="18" charset="2"/>
              </a:rPr>
              <a:t>a</a:t>
            </a:r>
            <a:endParaRPr lang="en-US" sz="200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CMASTF Silicate Standards</a:t>
            </a:r>
            <a:br>
              <a:rPr lang="en-US" smtClean="0"/>
            </a:br>
            <a:r>
              <a:rPr lang="en-US" smtClean="0"/>
              <a:t>Geological materials are multicomponent</a:t>
            </a: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/>
            <a:r>
              <a:rPr lang="en-US" smtClean="0"/>
              <a:t>  End-member stoichiometric silicate and oxide mineral standards</a:t>
            </a:r>
          </a:p>
          <a:p>
            <a:pPr marL="0" indent="0" eaLnBrk="1" hangingPunct="1"/>
            <a:r>
              <a:rPr lang="en-US" smtClean="0"/>
              <a:t>  Primary standards:</a:t>
            </a:r>
            <a:br>
              <a:rPr lang="en-US" smtClean="0"/>
            </a:br>
            <a:r>
              <a:rPr lang="en-US" smtClean="0"/>
              <a:t>	MgO, Al</a:t>
            </a:r>
            <a:r>
              <a:rPr lang="en-US" baseline="-25000" smtClean="0"/>
              <a:t>2</a:t>
            </a:r>
            <a:r>
              <a:rPr lang="en-US" smtClean="0"/>
              <a:t>O</a:t>
            </a:r>
            <a:r>
              <a:rPr lang="en-US" baseline="-25000" smtClean="0"/>
              <a:t>3</a:t>
            </a:r>
            <a:r>
              <a:rPr lang="en-US" smtClean="0"/>
              <a:t>, SiO</a:t>
            </a:r>
            <a:r>
              <a:rPr lang="en-US" baseline="-25000" smtClean="0"/>
              <a:t>2</a:t>
            </a:r>
            <a:r>
              <a:rPr lang="en-US" smtClean="0"/>
              <a:t>, CaSiO</a:t>
            </a:r>
            <a:r>
              <a:rPr lang="en-US" baseline="-25000" smtClean="0"/>
              <a:t>3</a:t>
            </a:r>
            <a:r>
              <a:rPr lang="en-US" smtClean="0"/>
              <a:t> (CaO 48.27, SiO</a:t>
            </a:r>
            <a:r>
              <a:rPr lang="en-US" baseline="-25000" smtClean="0"/>
              <a:t>2</a:t>
            </a:r>
            <a:r>
              <a:rPr lang="en-US" smtClean="0"/>
              <a:t> 51.73), TiO</a:t>
            </a:r>
            <a:r>
              <a:rPr lang="en-US" baseline="-25000" smtClean="0"/>
              <a:t>2</a:t>
            </a:r>
            <a:r>
              <a:rPr lang="en-US" smtClean="0"/>
              <a:t>, and Fe</a:t>
            </a:r>
            <a:r>
              <a:rPr lang="en-US" baseline="-25000" smtClean="0"/>
              <a:t>2</a:t>
            </a:r>
            <a:r>
              <a:rPr lang="en-US" smtClean="0"/>
              <a:t>O</a:t>
            </a:r>
            <a:r>
              <a:rPr lang="en-US" baseline="-25000" smtClean="0"/>
              <a:t>3</a:t>
            </a:r>
            <a:endParaRPr lang="en-US" smtClean="0"/>
          </a:p>
          <a:p>
            <a:pPr marL="0" indent="0" eaLnBrk="1" hangingPunct="1"/>
            <a:r>
              <a:rPr lang="en-US" smtClean="0"/>
              <a:t>  Analyzed suite of stoichiometric standards, natural and synthetic materials:</a:t>
            </a:r>
            <a:br>
              <a:rPr lang="en-US" smtClean="0"/>
            </a:br>
            <a:r>
              <a:rPr lang="en-US" smtClean="0"/>
              <a:t>	Second set of primary standards on different mounts</a:t>
            </a:r>
            <a:br>
              <a:rPr lang="en-US" smtClean="0"/>
            </a:br>
            <a:r>
              <a:rPr lang="en-US" smtClean="0"/>
              <a:t>	Spinel MgAl</a:t>
            </a:r>
            <a:r>
              <a:rPr lang="en-US" baseline="-25000" smtClean="0"/>
              <a:t>2</a:t>
            </a:r>
            <a:r>
              <a:rPr lang="en-US" smtClean="0"/>
              <a:t>O4, Enstatite MgSiO</a:t>
            </a:r>
            <a:r>
              <a:rPr lang="en-US" baseline="-25000" smtClean="0"/>
              <a:t>3</a:t>
            </a:r>
            <a:r>
              <a:rPr lang="en-US" smtClean="0"/>
              <a:t>, Forsterite Mg</a:t>
            </a:r>
            <a:r>
              <a:rPr lang="en-US" baseline="-25000" smtClean="0"/>
              <a:t>2</a:t>
            </a:r>
            <a:r>
              <a:rPr lang="en-US" smtClean="0"/>
              <a:t>SiO</a:t>
            </a:r>
            <a:r>
              <a:rPr lang="en-US" baseline="-25000" smtClean="0"/>
              <a:t>4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	Kyanite Al</a:t>
            </a:r>
            <a:r>
              <a:rPr lang="en-US" baseline="-25000" smtClean="0"/>
              <a:t>2</a:t>
            </a:r>
            <a:r>
              <a:rPr lang="en-US" smtClean="0"/>
              <a:t>SiO</a:t>
            </a:r>
            <a:r>
              <a:rPr lang="en-US" baseline="-25000" smtClean="0"/>
              <a:t>5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	Fayalite Fe</a:t>
            </a:r>
            <a:r>
              <a:rPr lang="en-US" baseline="-25000" smtClean="0"/>
              <a:t>2</a:t>
            </a:r>
            <a:r>
              <a:rPr lang="en-US" smtClean="0"/>
              <a:t>SiO</a:t>
            </a:r>
            <a:r>
              <a:rPr lang="en-US" baseline="-25000" smtClean="0"/>
              <a:t>4</a:t>
            </a:r>
            <a:endParaRPr lang="en-US" smtClean="0"/>
          </a:p>
          <a:p>
            <a:pPr marL="0" indent="0" eaLnBrk="1" hangingPunct="1"/>
            <a:r>
              <a:rPr lang="en-US" smtClean="0"/>
              <a:t>  Well characterized natural mineral standards and glasses:</a:t>
            </a:r>
            <a:br>
              <a:rPr lang="en-US" smtClean="0"/>
            </a:br>
            <a:r>
              <a:rPr lang="en-US" smtClean="0"/>
              <a:t>	Olivines (Mg,Fe)</a:t>
            </a:r>
            <a:r>
              <a:rPr lang="en-US" baseline="-25000" smtClean="0"/>
              <a:t>2</a:t>
            </a:r>
            <a:r>
              <a:rPr lang="en-US" smtClean="0"/>
              <a:t>SiO</a:t>
            </a:r>
            <a:r>
              <a:rPr lang="en-US" baseline="-25000" smtClean="0"/>
              <a:t>4</a:t>
            </a:r>
            <a:br>
              <a:rPr lang="en-US" baseline="-25000" smtClean="0"/>
            </a:br>
            <a:r>
              <a:rPr lang="en-US" baseline="-25000" smtClean="0"/>
              <a:t> 	</a:t>
            </a:r>
            <a:r>
              <a:rPr lang="en-US" smtClean="0"/>
              <a:t>Diopside CaMgSi</a:t>
            </a:r>
            <a:r>
              <a:rPr lang="en-US" baseline="-25000" smtClean="0"/>
              <a:t>2</a:t>
            </a:r>
            <a:r>
              <a:rPr lang="en-US" smtClean="0"/>
              <a:t>O</a:t>
            </a:r>
            <a:r>
              <a:rPr lang="en-US" baseline="-25000" smtClean="0"/>
              <a:t>6</a:t>
            </a:r>
            <a:r>
              <a:rPr lang="en-US" smtClean="0"/>
              <a:t>, Anorthite CaAl</a:t>
            </a:r>
            <a:r>
              <a:rPr lang="en-US" baseline="-25000" smtClean="0"/>
              <a:t>2</a:t>
            </a:r>
            <a:r>
              <a:rPr lang="en-US" smtClean="0"/>
              <a:t>Si</a:t>
            </a:r>
            <a:r>
              <a:rPr lang="en-US" baseline="-25000" smtClean="0"/>
              <a:t>2</a:t>
            </a:r>
            <a:r>
              <a:rPr lang="en-US" smtClean="0"/>
              <a:t>O</a:t>
            </a:r>
            <a:r>
              <a:rPr lang="en-US" baseline="-25000" smtClean="0"/>
              <a:t>8</a:t>
            </a:r>
            <a:r>
              <a:rPr lang="en-US" smtClean="0"/>
              <a:t>, Sphene CaTiSiO</a:t>
            </a:r>
            <a:r>
              <a:rPr lang="en-US" baseline="-25000" smtClean="0"/>
              <a:t>5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	Ilmenite FeTiO</a:t>
            </a:r>
            <a:r>
              <a:rPr lang="en-US" baseline="-25000" smtClean="0"/>
              <a:t>3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	Synthetic glasses in CMAS and CMASF system:</a:t>
            </a:r>
            <a:br>
              <a:rPr lang="en-US" smtClean="0"/>
            </a:br>
            <a:r>
              <a:rPr lang="en-US" smtClean="0"/>
              <a:t>		Weill CMAS glasses, NBS K411, K412 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69635" name="Rectangle 576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CMASTF Standard Inventory: Natural &amp; Synthetic</a:t>
            </a:r>
            <a:br>
              <a:rPr lang="en-US" smtClean="0"/>
            </a:br>
            <a:r>
              <a:rPr lang="en-US" sz="2400" smtClean="0"/>
              <a:t>Composition in Wt% Oxide</a:t>
            </a:r>
          </a:p>
        </p:txBody>
      </p:sp>
      <p:graphicFrame>
        <p:nvGraphicFramePr>
          <p:cNvPr id="694030" name="Group 6926"/>
          <p:cNvGraphicFramePr>
            <a:graphicFrameLocks noGrp="1"/>
          </p:cNvGraphicFramePr>
          <p:nvPr>
            <p:ph sz="half" idx="4294967295"/>
          </p:nvPr>
        </p:nvGraphicFramePr>
        <p:xfrm>
          <a:off x="511175" y="992188"/>
          <a:ext cx="6932613" cy="5047298"/>
        </p:xfrm>
        <a:graphic>
          <a:graphicData uri="http://schemas.openxmlformats.org/drawingml/2006/table">
            <a:tbl>
              <a:tblPr/>
              <a:tblGrid>
                <a:gridCol w="1751013"/>
                <a:gridCol w="762000"/>
                <a:gridCol w="762000"/>
                <a:gridCol w="914400"/>
                <a:gridCol w="838200"/>
                <a:gridCol w="762000"/>
                <a:gridCol w="1143000"/>
              </a:tblGrid>
              <a:tr h="147638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Standard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MgO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Al2O3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SiO2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CaO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TiO2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FeO* or</a:t>
                      </a:r>
                      <a:b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Fe2O3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Alaska Anorthite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36.03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44.00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19.09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0.62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Boyd Olivine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51.63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40.85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7.17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Ilmen Mtns Ilmenite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0.31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45.70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46.54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K411 Glass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14.67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0.10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54.30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15.47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14.42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K412 Glass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19.33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9.27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45.35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15.25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9.96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Kyanite P236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62.91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37.09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Natural Bridge Diopside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18.31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0.06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55.40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25.78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0.01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0.26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ORNL, RDS Fayalite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29.49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70.51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San Carlos Olivine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49.42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40.81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9.55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Shankland Forsterite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57.30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42.70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Springwater Olivine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43.58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38.95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16.62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Taylor Kyanite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62.70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0.16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Taylor Olivine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50.78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41.15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7.62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Taylor Sphene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1.36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30.83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28.82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37.80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0.66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Taylor Spinel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28.34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71.66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A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11.05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16.07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49.72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23.15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B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13.99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16.05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48.99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20.97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825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D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17.97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20.96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45.07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E*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8.99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79.97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5.04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Enstatite Glass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40.15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59.85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825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F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10.07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30.93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52.06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6.94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G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32.69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3.31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61.12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2.89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H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5.22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41.90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30.91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21.97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825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I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19.03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2.01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52.95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26.01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J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19.02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42.98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36.99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pic>
        <p:nvPicPr>
          <p:cNvPr id="706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6375" y="955675"/>
            <a:ext cx="8240713" cy="5635625"/>
          </a:xfrm>
          <a:noFill/>
        </p:spPr>
      </p:pic>
      <p:sp>
        <p:nvSpPr>
          <p:cNvPr id="70660" name="Rectangle 3"/>
          <p:cNvSpPr>
            <a:spLocks noGrp="1" noChangeArrowheads="1"/>
          </p:cNvSpPr>
          <p:nvPr>
            <p:ph type="title"/>
          </p:nvPr>
        </p:nvSpPr>
        <p:spPr>
          <a:xfrm>
            <a:off x="130175" y="193675"/>
            <a:ext cx="7927975" cy="811213"/>
          </a:xfrm>
        </p:spPr>
        <p:txBody>
          <a:bodyPr/>
          <a:lstStyle/>
          <a:p>
            <a:pPr defTabSz="914400" eaLnBrk="1" hangingPunct="1"/>
            <a:r>
              <a:rPr lang="en-US" sz="2400" smtClean="0"/>
              <a:t>Pouchou Experimental Binary K-ratio Data Set (n=756)</a:t>
            </a:r>
            <a:br>
              <a:rPr lang="en-US" sz="2400" smtClean="0"/>
            </a:br>
            <a:r>
              <a:rPr lang="en-US" sz="2400" smtClean="0">
                <a:latin typeface="Symbol" pitchFamily="18" charset="2"/>
              </a:rPr>
              <a:t>F</a:t>
            </a:r>
            <a:r>
              <a:rPr lang="en-US" sz="2400" smtClean="0"/>
              <a:t>(</a:t>
            </a:r>
            <a:r>
              <a:rPr lang="en-US" sz="2400" smtClean="0">
                <a:latin typeface="Symbol" pitchFamily="18" charset="2"/>
              </a:rPr>
              <a:t>r</a:t>
            </a:r>
            <a:r>
              <a:rPr lang="en-US" sz="2400" smtClean="0"/>
              <a:t>z) Algorithm – No silicates or multi-element materials</a:t>
            </a:r>
          </a:p>
        </p:txBody>
      </p:sp>
      <p:sp>
        <p:nvSpPr>
          <p:cNvPr id="70661" name="Text Box 4"/>
          <p:cNvSpPr txBox="1">
            <a:spLocks noChangeArrowheads="1"/>
          </p:cNvSpPr>
          <p:nvPr/>
        </p:nvSpPr>
        <p:spPr bwMode="auto">
          <a:xfrm>
            <a:off x="1439863" y="1633538"/>
            <a:ext cx="5905500" cy="44926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6412" tIns="43206" rIns="86412" bIns="43206">
            <a:spAutoFit/>
          </a:bodyPr>
          <a:lstStyle/>
          <a:p>
            <a:pPr defTabSz="863600">
              <a:spcBef>
                <a:spcPct val="50000"/>
              </a:spcBef>
            </a:pPr>
            <a:r>
              <a:rPr lang="en-US" sz="2300">
                <a:solidFill>
                  <a:schemeClr val="bg2"/>
                </a:solidFill>
                <a:latin typeface="Times New Roman" pitchFamily="18" charset="0"/>
              </a:rPr>
              <a:t>Average K</a:t>
            </a:r>
            <a:r>
              <a:rPr lang="en-US" sz="2300" baseline="30000">
                <a:solidFill>
                  <a:schemeClr val="bg2"/>
                </a:solidFill>
                <a:latin typeface="Times New Roman" pitchFamily="18" charset="0"/>
              </a:rPr>
              <a:t>corr</a:t>
            </a:r>
            <a:r>
              <a:rPr lang="en-US" sz="2300">
                <a:solidFill>
                  <a:schemeClr val="bg2"/>
                </a:solidFill>
                <a:latin typeface="Times New Roman" pitchFamily="18" charset="0"/>
              </a:rPr>
              <a:t> / K</a:t>
            </a:r>
            <a:r>
              <a:rPr lang="en-US" sz="2300" baseline="30000">
                <a:solidFill>
                  <a:schemeClr val="bg2"/>
                </a:solidFill>
                <a:latin typeface="Times New Roman" pitchFamily="18" charset="0"/>
              </a:rPr>
              <a:t>exp</a:t>
            </a:r>
            <a:r>
              <a:rPr lang="en-US" sz="2300">
                <a:solidFill>
                  <a:schemeClr val="bg2"/>
                </a:solidFill>
                <a:latin typeface="Times New Roman" pitchFamily="18" charset="0"/>
              </a:rPr>
              <a:t> = 1.0079 +/- 0.0382 (1 </a:t>
            </a:r>
            <a:r>
              <a:rPr lang="en-US" sz="2300">
                <a:solidFill>
                  <a:schemeClr val="bg2"/>
                </a:solidFill>
                <a:latin typeface="Symbol" pitchFamily="18" charset="2"/>
              </a:rPr>
              <a:t>s</a:t>
            </a:r>
            <a:r>
              <a:rPr lang="en-US" sz="2300">
                <a:solidFill>
                  <a:schemeClr val="bg2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70662" name="Text Box 5"/>
          <p:cNvSpPr txBox="1">
            <a:spLocks noChangeArrowheads="1"/>
          </p:cNvSpPr>
          <p:nvPr/>
        </p:nvSpPr>
        <p:spPr bwMode="auto">
          <a:xfrm>
            <a:off x="5464175" y="2708275"/>
            <a:ext cx="2286000" cy="708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6412" tIns="43206" rIns="86412" bIns="43206">
            <a:spAutoFit/>
          </a:bodyPr>
          <a:lstStyle/>
          <a:p>
            <a:pPr defTabSz="863600"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</a:rPr>
              <a:t>Armstrong </a:t>
            </a:r>
            <a:r>
              <a:rPr lang="en-US" sz="2000">
                <a:solidFill>
                  <a:schemeClr val="bg2"/>
                </a:solidFill>
                <a:latin typeface="Symbol" pitchFamily="18" charset="2"/>
              </a:rPr>
              <a:t>F</a:t>
            </a:r>
            <a:r>
              <a:rPr lang="en-US" sz="2000">
                <a:solidFill>
                  <a:schemeClr val="bg2"/>
                </a:solidFill>
              </a:rPr>
              <a:t>(</a:t>
            </a:r>
            <a:r>
              <a:rPr lang="en-US" sz="2000">
                <a:solidFill>
                  <a:schemeClr val="bg2"/>
                </a:solidFill>
                <a:latin typeface="Symbol" pitchFamily="18" charset="2"/>
              </a:rPr>
              <a:t>r</a:t>
            </a:r>
            <a:r>
              <a:rPr lang="en-US" sz="2000">
                <a:solidFill>
                  <a:schemeClr val="bg2"/>
                </a:solidFill>
              </a:rPr>
              <a:t>z)</a:t>
            </a:r>
            <a:br>
              <a:rPr lang="en-US" sz="2000">
                <a:solidFill>
                  <a:schemeClr val="bg2"/>
                </a:solidFill>
              </a:rPr>
            </a:br>
            <a:r>
              <a:rPr lang="en-US" sz="2000">
                <a:solidFill>
                  <a:schemeClr val="bg2"/>
                </a:solidFill>
              </a:rPr>
              <a:t>Heinrich 1986 macs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60363" y="865188"/>
          <a:ext cx="7983537" cy="5267325"/>
        </p:xfrm>
        <a:graphic>
          <a:graphicData uri="http://schemas.openxmlformats.org/presentationml/2006/ole">
            <p:oleObj spid="_x0000_s4098" name="Chart" r:id="rId3" imgW="8372551" imgH="5095951" progId="Excel.Sheet.8">
              <p:embed/>
            </p:oleObj>
          </a:graphicData>
        </a:graphic>
      </p:graphicFrame>
      <p:sp>
        <p:nvSpPr>
          <p:cNvPr id="4100" name="Rectangle 3"/>
          <p:cNvSpPr>
            <a:spLocks noGrp="1" noChangeArrowheads="1"/>
          </p:cNvSpPr>
          <p:nvPr>
            <p:ph type="title"/>
          </p:nvPr>
        </p:nvSpPr>
        <p:spPr>
          <a:xfrm>
            <a:off x="427038" y="96838"/>
            <a:ext cx="7708900" cy="825500"/>
          </a:xfrm>
        </p:spPr>
        <p:txBody>
          <a:bodyPr/>
          <a:lstStyle/>
          <a:p>
            <a:pPr eaLnBrk="1" hangingPunct="1"/>
            <a:r>
              <a:rPr lang="en-US" sz="2400" smtClean="0"/>
              <a:t>Ag L</a:t>
            </a:r>
            <a:r>
              <a:rPr lang="en-US" sz="2400" smtClean="0">
                <a:latin typeface="Symbol" pitchFamily="18" charset="2"/>
              </a:rPr>
              <a:t>a</a:t>
            </a:r>
            <a:r>
              <a:rPr lang="en-US" sz="2400" smtClean="0"/>
              <a:t> NIST SRM 481 AgAu Alloy (</a:t>
            </a:r>
            <a:r>
              <a:rPr lang="en-US" sz="2400" smtClean="0">
                <a:latin typeface="Symbol" pitchFamily="18" charset="2"/>
              </a:rPr>
              <a:t>y</a:t>
            </a:r>
            <a:r>
              <a:rPr lang="en-US" sz="2400" smtClean="0"/>
              <a:t>=40)</a:t>
            </a:r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3168650" y="5907088"/>
            <a:ext cx="2719388" cy="43656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86420" tIns="43210" rIns="86420" bIns="43210">
            <a:spAutoFit/>
          </a:bodyPr>
          <a:lstStyle/>
          <a:p>
            <a:pPr defTabSz="863600" eaLnBrk="0" hangingPunct="0">
              <a:spcBef>
                <a:spcPct val="0"/>
              </a:spcBef>
            </a:pPr>
            <a:r>
              <a:rPr lang="en-US" sz="2300">
                <a:solidFill>
                  <a:schemeClr val="bg2"/>
                </a:solidFill>
                <a:latin typeface="Times New Roman" pitchFamily="18" charset="0"/>
              </a:rPr>
              <a:t>C Ag, weight fraction</a:t>
            </a:r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 flipV="1">
            <a:off x="431800" y="3171825"/>
            <a:ext cx="522288" cy="719138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vert="eaVert" lIns="86420" tIns="43210" rIns="86420" bIns="43210">
            <a:spAutoFit/>
          </a:bodyPr>
          <a:lstStyle/>
          <a:p>
            <a:pPr defTabSz="863600" eaLnBrk="0" hangingPunct="0">
              <a:spcBef>
                <a:spcPct val="0"/>
              </a:spcBef>
            </a:pPr>
            <a:r>
              <a:rPr lang="en-US" sz="2300">
                <a:solidFill>
                  <a:schemeClr val="bg2"/>
                </a:solidFill>
                <a:latin typeface="Times New Roman" pitchFamily="18" charset="0"/>
              </a:rPr>
              <a:t>C / K</a:t>
            </a:r>
          </a:p>
        </p:txBody>
      </p:sp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3744913" y="1152525"/>
            <a:ext cx="3857625" cy="15017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lIns="86420" tIns="43210" rIns="86420" bIns="43210">
            <a:spAutoFit/>
          </a:bodyPr>
          <a:lstStyle/>
          <a:p>
            <a:pPr defTabSz="863600" eaLnBrk="0" hangingPunct="0">
              <a:spcBef>
                <a:spcPct val="0"/>
              </a:spcBef>
            </a:pPr>
            <a:r>
              <a:rPr lang="en-US" sz="2300">
                <a:solidFill>
                  <a:schemeClr val="bg2"/>
                </a:solidFill>
                <a:latin typeface="Times New Roman" pitchFamily="18" charset="0"/>
              </a:rPr>
              <a:t>C vs. C / K plot for Ag L</a:t>
            </a:r>
            <a:r>
              <a:rPr lang="en-US" sz="230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2300">
                <a:solidFill>
                  <a:schemeClr val="bg2"/>
                </a:solidFill>
                <a:latin typeface="Times New Roman" pitchFamily="18" charset="0"/>
              </a:rPr>
              <a:t> data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2300">
                <a:solidFill>
                  <a:schemeClr val="bg2"/>
                </a:solidFill>
                <a:latin typeface="Times New Roman" pitchFamily="18" charset="0"/>
              </a:rPr>
              <a:t>y = mx + b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230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2300">
                <a:solidFill>
                  <a:schemeClr val="bg2"/>
                </a:solidFill>
                <a:latin typeface="Times New Roman" pitchFamily="18" charset="0"/>
              </a:rPr>
              <a:t> factor is b intercept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2300">
                <a:solidFill>
                  <a:schemeClr val="bg2"/>
                </a:solidFill>
                <a:latin typeface="Times New Roman" pitchFamily="18" charset="0"/>
              </a:rPr>
              <a:t>slope is 1-</a:t>
            </a:r>
            <a:r>
              <a:rPr lang="en-US" sz="2300">
                <a:solidFill>
                  <a:schemeClr val="bg2"/>
                </a:solidFill>
                <a:latin typeface="Symbol" pitchFamily="18" charset="2"/>
              </a:rPr>
              <a:t>a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Accuracy Study for EPMA</a:t>
            </a:r>
            <a:br>
              <a:rPr lang="en-US" smtClean="0"/>
            </a:br>
            <a:r>
              <a:rPr lang="en-US" smtClean="0"/>
              <a:t>Comparison of Measured to Calculated K-ratio</a:t>
            </a:r>
          </a:p>
        </p:txBody>
      </p:sp>
      <p:sp>
        <p:nvSpPr>
          <p:cNvPr id="5125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58775" y="1184275"/>
            <a:ext cx="5486400" cy="4876800"/>
          </a:xfrm>
        </p:spPr>
        <p:txBody>
          <a:bodyPr/>
          <a:lstStyle/>
          <a:p>
            <a:pPr marL="0" indent="0" eaLnBrk="1" hangingPunct="1"/>
            <a:r>
              <a:rPr lang="en-US" sz="1800" smtClean="0"/>
              <a:t>K</a:t>
            </a:r>
            <a:r>
              <a:rPr lang="en-US" sz="1800" baseline="-25000" smtClean="0"/>
              <a:t>measured</a:t>
            </a:r>
            <a:r>
              <a:rPr lang="en-US" sz="1800" smtClean="0"/>
              <a:t> dependent on:</a:t>
            </a:r>
            <a:br>
              <a:rPr lang="en-US" sz="1800" smtClean="0"/>
            </a:br>
            <a:r>
              <a:rPr lang="en-US" sz="1800" smtClean="0"/>
              <a:t>	Accelerating Potential</a:t>
            </a:r>
            <a:br>
              <a:rPr lang="en-US" sz="1800" smtClean="0"/>
            </a:br>
            <a:r>
              <a:rPr lang="en-US" sz="1800" smtClean="0"/>
              <a:t>	Probe current</a:t>
            </a:r>
            <a:br>
              <a:rPr lang="en-US" sz="1800" smtClean="0"/>
            </a:br>
            <a:r>
              <a:rPr lang="en-US" sz="1800" smtClean="0"/>
              <a:t>	Detector (gas, sealed)</a:t>
            </a:r>
            <a:br>
              <a:rPr lang="en-US" sz="1800" smtClean="0"/>
            </a:br>
            <a:r>
              <a:rPr lang="en-US" sz="1800" smtClean="0"/>
              <a:t>	Pulse processing</a:t>
            </a:r>
            <a:br>
              <a:rPr lang="en-US" sz="1800" smtClean="0"/>
            </a:br>
            <a:r>
              <a:rPr lang="en-US" sz="1800" smtClean="0"/>
              <a:t>	PHA calibration</a:t>
            </a:r>
            <a:br>
              <a:rPr lang="en-US" sz="1800" smtClean="0"/>
            </a:br>
            <a:r>
              <a:rPr lang="en-US" sz="1800" smtClean="0"/>
              <a:t>	Deadtime</a:t>
            </a:r>
            <a:br>
              <a:rPr lang="en-US" sz="1800" smtClean="0"/>
            </a:br>
            <a:r>
              <a:rPr lang="en-US" sz="1800" smtClean="0"/>
              <a:t>	Spectrometer alignment</a:t>
            </a:r>
            <a:br>
              <a:rPr lang="en-US" sz="1800" smtClean="0"/>
            </a:br>
            <a:r>
              <a:rPr lang="en-US" sz="1800" smtClean="0"/>
              <a:t>	Sample homogeneity</a:t>
            </a:r>
            <a:br>
              <a:rPr lang="en-US" sz="1800" smtClean="0"/>
            </a:br>
            <a:r>
              <a:rPr lang="en-US" sz="1800" smtClean="0"/>
              <a:t>	P-B determination, stripping, counting statistics</a:t>
            </a:r>
            <a:br>
              <a:rPr lang="en-US" sz="1800" smtClean="0"/>
            </a:br>
            <a:r>
              <a:rPr lang="en-US" sz="1800" smtClean="0"/>
              <a:t>	Other sampling/drift factors</a:t>
            </a:r>
          </a:p>
          <a:p>
            <a:pPr marL="0" indent="0" eaLnBrk="1" hangingPunct="1"/>
            <a:r>
              <a:rPr lang="en-US" sz="1800" smtClean="0"/>
              <a:t>K</a:t>
            </a:r>
            <a:r>
              <a:rPr lang="en-US" sz="1800" baseline="-25000" smtClean="0"/>
              <a:t>calculated</a:t>
            </a:r>
            <a:r>
              <a:rPr lang="en-US" sz="1800" smtClean="0"/>
              <a:t> dependent on:</a:t>
            </a:r>
            <a:br>
              <a:rPr lang="en-US" sz="1800" smtClean="0"/>
            </a:br>
            <a:r>
              <a:rPr lang="en-US" sz="1800" smtClean="0"/>
              <a:t>	Correct composition of standard</a:t>
            </a:r>
            <a:br>
              <a:rPr lang="en-US" sz="1800" smtClean="0"/>
            </a:br>
            <a:r>
              <a:rPr lang="en-US" sz="1800" smtClean="0"/>
              <a:t>	Correction algorithms</a:t>
            </a:r>
            <a:br>
              <a:rPr lang="en-US" sz="1800" smtClean="0"/>
            </a:br>
            <a:r>
              <a:rPr lang="en-US" sz="1800" smtClean="0"/>
              <a:t>	Data sets, mass absorption coefficients</a:t>
            </a:r>
            <a:br>
              <a:rPr lang="en-US" sz="1800" smtClean="0"/>
            </a:br>
            <a:r>
              <a:rPr lang="en-US" sz="1800" smtClean="0"/>
              <a:t>	Other algorithmic factors</a:t>
            </a:r>
            <a:br>
              <a:rPr lang="en-US" sz="1800" smtClean="0"/>
            </a:br>
            <a:r>
              <a:rPr lang="en-US" sz="1800" smtClean="0"/>
              <a:t>	</a:t>
            </a:r>
          </a:p>
        </p:txBody>
      </p:sp>
      <p:grpSp>
        <p:nvGrpSpPr>
          <p:cNvPr id="5126" name="Group 8"/>
          <p:cNvGrpSpPr>
            <a:grpSpLocks/>
          </p:cNvGrpSpPr>
          <p:nvPr/>
        </p:nvGrpSpPr>
        <p:grpSpPr bwMode="auto">
          <a:xfrm>
            <a:off x="5311775" y="1108075"/>
            <a:ext cx="3200400" cy="4419600"/>
            <a:chOff x="3346" y="698"/>
            <a:chExt cx="2016" cy="2784"/>
          </a:xfrm>
        </p:grpSpPr>
        <p:graphicFrame>
          <p:nvGraphicFramePr>
            <p:cNvPr id="5122" name="Object 4"/>
            <p:cNvGraphicFramePr>
              <a:graphicFrameLocks noChangeAspect="1"/>
            </p:cNvGraphicFramePr>
            <p:nvPr/>
          </p:nvGraphicFramePr>
          <p:xfrm>
            <a:off x="3442" y="746"/>
            <a:ext cx="1888" cy="2640"/>
          </p:xfrm>
          <a:graphic>
            <a:graphicData uri="http://schemas.openxmlformats.org/presentationml/2006/ole">
              <p:oleObj spid="_x0000_s5122" name="Equation" r:id="rId3" imgW="1434960" imgH="2006280" progId="Equation.3">
                <p:embed/>
              </p:oleObj>
            </a:graphicData>
          </a:graphic>
        </p:graphicFrame>
        <p:sp>
          <p:nvSpPr>
            <p:cNvPr id="5127" name="Rectangle 7"/>
            <p:cNvSpPr>
              <a:spLocks noChangeArrowheads="1"/>
            </p:cNvSpPr>
            <p:nvPr/>
          </p:nvSpPr>
          <p:spPr bwMode="auto">
            <a:xfrm>
              <a:off x="3346" y="698"/>
              <a:ext cx="2016" cy="2784"/>
            </a:xfrm>
            <a:prstGeom prst="rect">
              <a:avLst/>
            </a:prstGeom>
            <a:noFill/>
            <a:ln w="1270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7168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Historical CMAS Data</a:t>
            </a:r>
            <a:br>
              <a:rPr lang="en-US" smtClean="0"/>
            </a:br>
            <a:r>
              <a:rPr lang="en-US" smtClean="0"/>
              <a:t>Caltech MAC Probe, Circa 1980’s</a:t>
            </a:r>
          </a:p>
        </p:txBody>
      </p:sp>
      <p:pic>
        <p:nvPicPr>
          <p:cNvPr id="7168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13" y="1370013"/>
            <a:ext cx="6681787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727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Caltech JEOL 733 1990’s</a:t>
            </a:r>
            <a:br>
              <a:rPr lang="en-US" smtClean="0"/>
            </a:br>
            <a:r>
              <a:rPr lang="en-US" smtClean="0"/>
              <a:t>Spectrometer 124 TAP for Mg Al Si (Ca PET)</a:t>
            </a:r>
          </a:p>
        </p:txBody>
      </p:sp>
      <p:pic>
        <p:nvPicPr>
          <p:cNvPr id="7270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13" y="1370013"/>
            <a:ext cx="6681787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Pulse-height analysis and </a:t>
            </a:r>
            <a:r>
              <a:rPr lang="en-US" dirty="0" err="1" smtClean="0"/>
              <a:t>wavescans</a:t>
            </a:r>
            <a:r>
              <a:rPr lang="en-US" dirty="0" smtClean="0"/>
              <a:t> for setup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259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5930" y="3569429"/>
            <a:ext cx="3901010" cy="26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9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530" y="3476272"/>
            <a:ext cx="4191000" cy="2856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9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564" y="857441"/>
            <a:ext cx="4132565" cy="25908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259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9900" y="925381"/>
            <a:ext cx="3799650" cy="25146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7373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Caltech JEOL 733 1990’s</a:t>
            </a:r>
            <a:br>
              <a:rPr lang="en-US" smtClean="0"/>
            </a:br>
            <a:r>
              <a:rPr lang="en-US" smtClean="0"/>
              <a:t>Spectrometer 1 TAP for Mg Al Si (Ca PET)</a:t>
            </a:r>
          </a:p>
        </p:txBody>
      </p:sp>
      <p:pic>
        <p:nvPicPr>
          <p:cNvPr id="7373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13" y="1370013"/>
            <a:ext cx="6681787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7475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WU JXA-8200 CMASTF Data Set</a:t>
            </a:r>
            <a:br>
              <a:rPr lang="en-US" smtClean="0"/>
            </a:br>
            <a:r>
              <a:rPr lang="en-US" smtClean="0"/>
              <a:t>All WDS Data Superimposed</a:t>
            </a:r>
          </a:p>
        </p:txBody>
      </p:sp>
      <p:pic>
        <p:nvPicPr>
          <p:cNvPr id="7475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13" y="1370013"/>
            <a:ext cx="6681787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Text Box 6"/>
          <p:cNvSpPr txBox="1">
            <a:spLocks noChangeArrowheads="1"/>
          </p:cNvSpPr>
          <p:nvPr/>
        </p:nvSpPr>
        <p:spPr bwMode="auto">
          <a:xfrm>
            <a:off x="1827213" y="5849938"/>
            <a:ext cx="2032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chemeClr val="bg2"/>
                </a:solidFill>
              </a:rPr>
              <a:t>Oxide Weight Percent</a:t>
            </a:r>
          </a:p>
        </p:txBody>
      </p:sp>
      <p:sp>
        <p:nvSpPr>
          <p:cNvPr id="74758" name="Text Box 7"/>
          <p:cNvSpPr txBox="1">
            <a:spLocks noChangeArrowheads="1"/>
          </p:cNvSpPr>
          <p:nvPr/>
        </p:nvSpPr>
        <p:spPr bwMode="auto">
          <a:xfrm rot="-5400000">
            <a:off x="-227806" y="3428207"/>
            <a:ext cx="10699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K</a:t>
            </a:r>
            <a:r>
              <a:rPr lang="en-US" sz="1800" baseline="-25000">
                <a:solidFill>
                  <a:schemeClr val="bg2"/>
                </a:solidFill>
                <a:latin typeface="Times New Roman" pitchFamily="18" charset="0"/>
              </a:rPr>
              <a:t>meas</a:t>
            </a: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 / K</a:t>
            </a:r>
            <a:r>
              <a:rPr lang="en-US" sz="1800" baseline="-25000">
                <a:solidFill>
                  <a:schemeClr val="bg2"/>
                </a:solidFill>
                <a:latin typeface="Times New Roman" pitchFamily="18" charset="0"/>
              </a:rPr>
              <a:t>calc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Average K</a:t>
            </a:r>
            <a:r>
              <a:rPr lang="en-US" baseline="-25000" smtClean="0"/>
              <a:t>meas</a:t>
            </a:r>
            <a:r>
              <a:rPr lang="en-US" smtClean="0"/>
              <a:t> / K</a:t>
            </a:r>
            <a:r>
              <a:rPr lang="en-US" baseline="-25000" smtClean="0"/>
              <a:t>calc</a:t>
            </a:r>
            <a:r>
              <a:rPr lang="en-US" smtClean="0"/>
              <a:t> for CMASTF Standards</a:t>
            </a:r>
            <a:br>
              <a:rPr lang="en-US" smtClean="0"/>
            </a:br>
            <a:r>
              <a:rPr lang="en-US" smtClean="0"/>
              <a:t>Washington University JEOL 8200</a:t>
            </a:r>
          </a:p>
        </p:txBody>
      </p:sp>
      <p:graphicFrame>
        <p:nvGraphicFramePr>
          <p:cNvPr id="792579" name="Group 3"/>
          <p:cNvGraphicFramePr>
            <a:graphicFrameLocks noGrp="1"/>
          </p:cNvGraphicFramePr>
          <p:nvPr>
            <p:ph idx="1"/>
          </p:nvPr>
        </p:nvGraphicFramePr>
        <p:xfrm>
          <a:off x="358775" y="1184275"/>
          <a:ext cx="8001000" cy="4724402"/>
        </p:xfrm>
        <a:graphic>
          <a:graphicData uri="http://schemas.openxmlformats.org/drawingml/2006/table">
            <a:tbl>
              <a:tblPr/>
              <a:tblGrid>
                <a:gridCol w="1333500"/>
                <a:gridCol w="1333500"/>
                <a:gridCol w="1333500"/>
                <a:gridCol w="1333500"/>
                <a:gridCol w="1333500"/>
                <a:gridCol w="1333500"/>
              </a:tblGrid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WDS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Spec 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Spec 2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Spec 3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Spec 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Spec 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Mg TAP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0.9997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0.9971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Al TAP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0.9950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0.9946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Si TAP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0.9981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0.9955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Si PET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0.9855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0.9865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0.9837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0.9880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Ca PET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1.0013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1.0064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1.0035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1.0101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Ca LIF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0.9908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0.9948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0.9989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Ti PET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1.0000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1.0059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1.0044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1.0115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Ti LIF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0.9919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0.9949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1.0084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Fe LIF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0.9962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1.0051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1.0131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Accuracy, 1</a:t>
            </a:r>
            <a:r>
              <a:rPr lang="en-US" smtClean="0">
                <a:latin typeface="Symbol" pitchFamily="18" charset="2"/>
              </a:rPr>
              <a:t>s</a:t>
            </a:r>
            <a:r>
              <a:rPr lang="en-US" smtClean="0"/>
              <a:t> % Error in K</a:t>
            </a:r>
            <a:r>
              <a:rPr lang="en-US" baseline="-25000" smtClean="0"/>
              <a:t>meas</a:t>
            </a:r>
            <a:r>
              <a:rPr lang="en-US" smtClean="0"/>
              <a:t> / K</a:t>
            </a:r>
            <a:r>
              <a:rPr lang="en-US" baseline="-25000" smtClean="0"/>
              <a:t>calc</a:t>
            </a:r>
            <a:r>
              <a:rPr lang="en-US" smtClean="0"/>
              <a:t> CMASTF Standards  Washington University JEOL 8200</a:t>
            </a:r>
          </a:p>
        </p:txBody>
      </p:sp>
      <p:graphicFrame>
        <p:nvGraphicFramePr>
          <p:cNvPr id="793603" name="Group 3"/>
          <p:cNvGraphicFramePr>
            <a:graphicFrameLocks noGrp="1"/>
          </p:cNvGraphicFramePr>
          <p:nvPr>
            <p:ph idx="1"/>
          </p:nvPr>
        </p:nvGraphicFramePr>
        <p:xfrm>
          <a:off x="358775" y="1184275"/>
          <a:ext cx="8001000" cy="4724402"/>
        </p:xfrm>
        <a:graphic>
          <a:graphicData uri="http://schemas.openxmlformats.org/drawingml/2006/table">
            <a:tbl>
              <a:tblPr/>
              <a:tblGrid>
                <a:gridCol w="1333500"/>
                <a:gridCol w="1333500"/>
                <a:gridCol w="1333500"/>
                <a:gridCol w="1333500"/>
                <a:gridCol w="1333500"/>
                <a:gridCol w="1333500"/>
              </a:tblGrid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WDS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Spec 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Spec 2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Spec 3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Spec 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Spec 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Mg TAP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0.65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1.30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Al TAP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1.06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1.22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Si TAP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0.74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0.64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Si PET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0.71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0.71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0.75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0.70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Ca PET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0.79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0.73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0.70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0.74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Ca LIF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0.74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0.92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0.69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Ti PET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2.27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1.44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0.98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1.54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Ti LIF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0.61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1.15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1.14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Fe LIF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1.75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1.27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1.26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7782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WU JXA-8200 CMASTF Data Set</a:t>
            </a:r>
            <a:br>
              <a:rPr lang="en-US" smtClean="0"/>
            </a:br>
            <a:r>
              <a:rPr lang="en-US" smtClean="0"/>
              <a:t>All WDS Data Superimposed Expanded Scale</a:t>
            </a:r>
          </a:p>
        </p:txBody>
      </p:sp>
      <p:pic>
        <p:nvPicPr>
          <p:cNvPr id="7782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13" y="1370013"/>
            <a:ext cx="6681787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Text Box 6"/>
          <p:cNvSpPr txBox="1">
            <a:spLocks noChangeArrowheads="1"/>
          </p:cNvSpPr>
          <p:nvPr/>
        </p:nvSpPr>
        <p:spPr bwMode="auto">
          <a:xfrm>
            <a:off x="1827213" y="5849938"/>
            <a:ext cx="2032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chemeClr val="bg2"/>
                </a:solidFill>
              </a:rPr>
              <a:t>Oxide Weight Percent</a:t>
            </a:r>
          </a:p>
        </p:txBody>
      </p:sp>
      <p:sp>
        <p:nvSpPr>
          <p:cNvPr id="77830" name="Text Box 7"/>
          <p:cNvSpPr txBox="1">
            <a:spLocks noChangeArrowheads="1"/>
          </p:cNvSpPr>
          <p:nvPr/>
        </p:nvSpPr>
        <p:spPr bwMode="auto">
          <a:xfrm rot="-5400000">
            <a:off x="-227806" y="3428207"/>
            <a:ext cx="10699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K</a:t>
            </a:r>
            <a:r>
              <a:rPr lang="en-US" sz="1800" baseline="-25000">
                <a:solidFill>
                  <a:schemeClr val="bg2"/>
                </a:solidFill>
                <a:latin typeface="Times New Roman" pitchFamily="18" charset="0"/>
              </a:rPr>
              <a:t>meas</a:t>
            </a: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 / K</a:t>
            </a:r>
            <a:r>
              <a:rPr lang="en-US" sz="1800" baseline="-25000">
                <a:solidFill>
                  <a:schemeClr val="bg2"/>
                </a:solidFill>
                <a:latin typeface="Times New Roman" pitchFamily="18" charset="0"/>
              </a:rPr>
              <a:t>calc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Washington University JEOL JXA-8200</a:t>
            </a:r>
            <a:br>
              <a:rPr lang="en-US" smtClean="0"/>
            </a:br>
            <a:r>
              <a:rPr lang="en-US" smtClean="0"/>
              <a:t>SDD Quantitative Analysis Data</a:t>
            </a:r>
          </a:p>
        </p:txBody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/>
            <a:r>
              <a:rPr lang="en-US" smtClean="0"/>
              <a:t>  SDD great for mapping, what about quantitative analysis?</a:t>
            </a:r>
          </a:p>
          <a:p>
            <a:pPr marL="0" indent="0" eaLnBrk="1" hangingPunct="1"/>
            <a:r>
              <a:rPr lang="en-US" smtClean="0"/>
              <a:t>  SDD EDS data acquired at 120s, 60s, and 3s acquisitions at T3</a:t>
            </a:r>
          </a:p>
          <a:p>
            <a:pPr marL="0" indent="0" eaLnBrk="1" hangingPunct="1"/>
            <a:r>
              <a:rPr lang="en-US" smtClean="0"/>
              <a:t>  Standards used: MgO, Al</a:t>
            </a:r>
            <a:r>
              <a:rPr lang="en-US" baseline="-25000" smtClean="0"/>
              <a:t>2</a:t>
            </a:r>
            <a:r>
              <a:rPr lang="en-US" smtClean="0"/>
              <a:t>O</a:t>
            </a:r>
            <a:r>
              <a:rPr lang="en-US" baseline="-25000" smtClean="0"/>
              <a:t>3</a:t>
            </a:r>
            <a:r>
              <a:rPr lang="en-US" smtClean="0"/>
              <a:t>, SiO</a:t>
            </a:r>
            <a:r>
              <a:rPr lang="en-US" baseline="-25000" smtClean="0"/>
              <a:t>2</a:t>
            </a:r>
            <a:r>
              <a:rPr lang="en-US" smtClean="0"/>
              <a:t>, CaSiO</a:t>
            </a:r>
            <a:r>
              <a:rPr lang="en-US" baseline="-25000" smtClean="0"/>
              <a:t>3</a:t>
            </a:r>
            <a:r>
              <a:rPr lang="en-US" smtClean="0"/>
              <a:t> (CaO 48.27, SiO</a:t>
            </a:r>
            <a:r>
              <a:rPr lang="en-US" baseline="-25000" smtClean="0"/>
              <a:t>2</a:t>
            </a:r>
            <a:r>
              <a:rPr lang="en-US" smtClean="0"/>
              <a:t> 51.73), TiO</a:t>
            </a:r>
            <a:r>
              <a:rPr lang="en-US" baseline="-25000" smtClean="0"/>
              <a:t>2</a:t>
            </a:r>
            <a:r>
              <a:rPr lang="en-US" smtClean="0"/>
              <a:t>, and Fe</a:t>
            </a:r>
            <a:r>
              <a:rPr lang="en-US" baseline="-25000" smtClean="0"/>
              <a:t>2</a:t>
            </a:r>
            <a:r>
              <a:rPr lang="en-US" smtClean="0"/>
              <a:t>O</a:t>
            </a:r>
            <a:r>
              <a:rPr lang="en-US" baseline="-25000" smtClean="0"/>
              <a:t>3</a:t>
            </a:r>
          </a:p>
          <a:p>
            <a:pPr marL="0" indent="0" eaLnBrk="1" hangingPunct="1"/>
            <a:r>
              <a:rPr lang="en-US" baseline="-25000" smtClean="0"/>
              <a:t>  </a:t>
            </a:r>
            <a:r>
              <a:rPr lang="en-US" smtClean="0"/>
              <a:t>Linear least-squares peak deconvolution (JEOL software)</a:t>
            </a:r>
          </a:p>
          <a:p>
            <a:pPr marL="0" indent="0" eaLnBrk="1" hangingPunct="1"/>
            <a:r>
              <a:rPr lang="en-US" smtClean="0"/>
              <a:t>  Extracted raw K-ratios processed using Armstrong </a:t>
            </a:r>
            <a:r>
              <a:rPr lang="en-US" smtClean="0">
                <a:latin typeface="Symbol" pitchFamily="18" charset="2"/>
              </a:rPr>
              <a:t>F</a:t>
            </a:r>
            <a:r>
              <a:rPr lang="en-US" smtClean="0"/>
              <a:t>(</a:t>
            </a:r>
            <a:r>
              <a:rPr lang="en-US" smtClean="0">
                <a:latin typeface="Symbol" pitchFamily="18" charset="2"/>
              </a:rPr>
              <a:t>r</a:t>
            </a:r>
            <a:r>
              <a:rPr lang="en-US" smtClean="0"/>
              <a:t>z) and FFAST macs for comparison with WDS data</a:t>
            </a:r>
            <a:endParaRPr lang="en-US" baseline="-25000" smtClean="0"/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CMASTF Standard Analyses</a:t>
            </a:r>
            <a:br>
              <a:rPr lang="en-US" smtClean="0"/>
            </a:br>
            <a:r>
              <a:rPr lang="en-US" smtClean="0"/>
              <a:t>WU8200 SDD LLSQ 120 sec. Acquisition T3</a:t>
            </a:r>
          </a:p>
        </p:txBody>
      </p:sp>
      <p:pic>
        <p:nvPicPr>
          <p:cNvPr id="79876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13" y="1370013"/>
            <a:ext cx="731361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CMASTF Standard Analyses</a:t>
            </a:r>
            <a:br>
              <a:rPr lang="en-US" smtClean="0"/>
            </a:br>
            <a:r>
              <a:rPr lang="en-US" smtClean="0"/>
              <a:t>WU8200 SDD LLSQ 60 sec. Acquisition T3</a:t>
            </a:r>
          </a:p>
        </p:txBody>
      </p:sp>
      <p:pic>
        <p:nvPicPr>
          <p:cNvPr id="80900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13" y="1370013"/>
            <a:ext cx="7313612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CMASTF Standard Analyses</a:t>
            </a:r>
            <a:br>
              <a:rPr lang="en-US" smtClean="0"/>
            </a:br>
            <a:r>
              <a:rPr lang="en-US" smtClean="0"/>
              <a:t>WU8200 SDD LLSQ 3 sec. Acquisition T3</a:t>
            </a:r>
          </a:p>
        </p:txBody>
      </p:sp>
      <p:pic>
        <p:nvPicPr>
          <p:cNvPr id="81924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13" y="1370013"/>
            <a:ext cx="7313612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Average K</a:t>
            </a:r>
            <a:r>
              <a:rPr lang="en-US" baseline="-25000" smtClean="0"/>
              <a:t>meas</a:t>
            </a:r>
            <a:r>
              <a:rPr lang="en-US" smtClean="0"/>
              <a:t> / K</a:t>
            </a:r>
            <a:r>
              <a:rPr lang="en-US" baseline="-25000" smtClean="0"/>
              <a:t>calc</a:t>
            </a:r>
            <a:r>
              <a:rPr lang="en-US" smtClean="0"/>
              <a:t> for CMASTF Standards</a:t>
            </a:r>
            <a:br>
              <a:rPr lang="en-US" smtClean="0"/>
            </a:br>
            <a:r>
              <a:rPr lang="en-US" smtClean="0"/>
              <a:t>WU8200 SDD Data @ 120, 60, 3 sec acquisition T3</a:t>
            </a:r>
          </a:p>
        </p:txBody>
      </p:sp>
      <p:graphicFrame>
        <p:nvGraphicFramePr>
          <p:cNvPr id="785411" name="Group 3"/>
          <p:cNvGraphicFramePr>
            <a:graphicFrameLocks noGrp="1"/>
          </p:cNvGraphicFramePr>
          <p:nvPr>
            <p:ph sz="quarter" idx="4294967295"/>
          </p:nvPr>
        </p:nvGraphicFramePr>
        <p:xfrm>
          <a:off x="587375" y="1184275"/>
          <a:ext cx="7369175" cy="4437064"/>
        </p:xfrm>
        <a:graphic>
          <a:graphicData uri="http://schemas.openxmlformats.org/drawingml/2006/table">
            <a:tbl>
              <a:tblPr/>
              <a:tblGrid>
                <a:gridCol w="1225550"/>
                <a:gridCol w="1023938"/>
                <a:gridCol w="1023937"/>
                <a:gridCol w="1025525"/>
                <a:gridCol w="1023938"/>
                <a:gridCol w="1022350"/>
                <a:gridCol w="1023937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120s Data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Mg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Si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Ca</a:t>
                      </a:r>
                      <a:endParaRPr kumimoji="0" lang="en-GB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Ti</a:t>
                      </a:r>
                      <a:endParaRPr kumimoji="0" lang="en-GB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Fe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Average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1.0122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1.0064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1.0017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0.9926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1.0021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1.0108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</a:t>
                      </a: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Symbol" pitchFamily="18" charset="2"/>
                          <a:cs typeface="Arial" charset="0"/>
                        </a:rPr>
                        <a:t>s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Symbol" pitchFamily="18" charset="2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0.0063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0.0122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0.0078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0.0066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0.0106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0.0140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Relative %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0.62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1.21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0.78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0.67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1.06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1.38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60s Data</a:t>
                      </a:r>
                      <a:endParaRPr kumimoji="0" lang="en-GB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3000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Average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1.0058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1.0022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0.9969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0.9895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0.9975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1.0083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</a:t>
                      </a: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Symbol" pitchFamily="18" charset="2"/>
                          <a:cs typeface="Arial" charset="0"/>
                        </a:rPr>
                        <a:t>s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0.0118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0.0162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0.0069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0.0066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0.0150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0.0113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Relative %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1.17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1.61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0.69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0.67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1.51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1.12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3s Data</a:t>
                      </a:r>
                      <a:endParaRPr kumimoji="0" lang="en-GB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300038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Average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1.0061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1.0135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1.0001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0.9933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0.9947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1.0123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</a:t>
                      </a: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Symbol" pitchFamily="18" charset="2"/>
                          <a:cs typeface="Arial" charset="0"/>
                        </a:rPr>
                        <a:t>s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0.0162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0.0263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0.0104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0.0213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0.0118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0.0211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Relative %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1.61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2.59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1.04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2.14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1.19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2.09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Good, the Bad and the Ugly</a:t>
            </a:r>
          </a:p>
        </p:txBody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  </a:t>
            </a:r>
            <a:r>
              <a:rPr lang="en-US" b="1" i="1" smtClean="0"/>
              <a:t>The Good, the Bad and the Ugly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	(Italian: </a:t>
            </a:r>
            <a:r>
              <a:rPr lang="it-IT" i="1" smtClean="0"/>
              <a:t>Il buono, il brutto, il cattivo</a:t>
            </a:r>
            <a:r>
              <a:rPr lang="en-US" smtClean="0"/>
              <a:t>)</a:t>
            </a:r>
            <a:br>
              <a:rPr lang="en-US" smtClean="0"/>
            </a:br>
            <a:r>
              <a:rPr lang="en-US" smtClean="0"/>
              <a:t>	1966 Italian spaghetti western directed by Sergio Leone</a:t>
            </a:r>
            <a:br>
              <a:rPr lang="en-US" smtClean="0"/>
            </a:br>
            <a:r>
              <a:rPr lang="en-US" smtClean="0"/>
              <a:t>	Clint Eastwood as Blondie, the Good (confident bounty hunter)</a:t>
            </a:r>
            <a:br>
              <a:rPr lang="en-US" smtClean="0"/>
            </a:br>
            <a:r>
              <a:rPr lang="en-US" smtClean="0"/>
              <a:t>	Lee Van Cleef as Angel Eyes, the Bad (ruthless sociopathic killer)</a:t>
            </a:r>
            <a:br>
              <a:rPr lang="en-US" smtClean="0"/>
            </a:br>
            <a:r>
              <a:rPr lang="en-US" smtClean="0"/>
              <a:t>	Eli Wallach as Tuco, the Ugly (oafish bandit and liar)</a:t>
            </a:r>
          </a:p>
          <a:p>
            <a:r>
              <a:rPr lang="en-US" smtClean="0"/>
              <a:t>  Third film in the Dollars trilogy</a:t>
            </a:r>
            <a:br>
              <a:rPr lang="en-US" smtClean="0"/>
            </a:br>
            <a:r>
              <a:rPr lang="en-US" smtClean="0"/>
              <a:t>	</a:t>
            </a:r>
            <a:r>
              <a:rPr lang="en-US" i="1" smtClean="0"/>
              <a:t>A Fistful of Dollars (1964), For a Few Dollars More (1965)</a:t>
            </a:r>
          </a:p>
          <a:p>
            <a:r>
              <a:rPr lang="en-US" i="1" smtClean="0"/>
              <a:t>  </a:t>
            </a:r>
            <a:r>
              <a:rPr lang="en-US" smtClean="0"/>
              <a:t>Plot: three gunslingers compete to find a fortune in buried</a:t>
            </a:r>
            <a:br>
              <a:rPr lang="en-US" smtClean="0"/>
            </a:br>
            <a:r>
              <a:rPr lang="en-US" smtClean="0"/>
              <a:t>	Confederate gold amid the violent chaos of gunfights, hangings,</a:t>
            </a:r>
            <a:br>
              <a:rPr lang="en-US" smtClean="0"/>
            </a:br>
            <a:r>
              <a:rPr lang="en-US" smtClean="0"/>
              <a:t>	Civil War battles, and prison camps</a:t>
            </a:r>
          </a:p>
          <a:p>
            <a:r>
              <a:rPr lang="en-US" smtClean="0"/>
              <a:t>  There are (similar?) challenges of using microanalysis standards that are</a:t>
            </a:r>
            <a:br>
              <a:rPr lang="en-US" smtClean="0"/>
            </a:br>
            <a:r>
              <a:rPr lang="en-US" smtClean="0"/>
              <a:t>	Good, Bad, and just plain Ugly </a:t>
            </a: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ctrTitle"/>
          </p:nvPr>
        </p:nvSpPr>
        <p:spPr>
          <a:xfrm>
            <a:off x="357188" y="1793875"/>
            <a:ext cx="7924800" cy="1828800"/>
          </a:xfrm>
        </p:spPr>
        <p:txBody>
          <a:bodyPr/>
          <a:lstStyle/>
          <a:p>
            <a:r>
              <a:rPr lang="en-US" smtClean="0"/>
              <a:t>Mass Absorption Coefficients</a:t>
            </a:r>
            <a:br>
              <a:rPr lang="en-US" smtClean="0"/>
            </a:br>
            <a:r>
              <a:rPr lang="en-US" smtClean="0"/>
              <a:t>Example TaSi alloy</a:t>
            </a: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849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Mass Absorption Coefficients for Si K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By Absorber Z, All MAC Data Sets Compared</a:t>
            </a:r>
          </a:p>
        </p:txBody>
      </p:sp>
      <p:pic>
        <p:nvPicPr>
          <p:cNvPr id="8499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3875"/>
            <a:ext cx="8674100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8601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Silicon K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 MAC at L-edge of Absorber</a:t>
            </a:r>
          </a:p>
        </p:txBody>
      </p:sp>
      <p:pic>
        <p:nvPicPr>
          <p:cNvPr id="8602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338" y="422275"/>
            <a:ext cx="8674101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1" name="Text Box 6"/>
          <p:cNvSpPr txBox="1">
            <a:spLocks noChangeArrowheads="1"/>
          </p:cNvSpPr>
          <p:nvPr/>
        </p:nvSpPr>
        <p:spPr bwMode="auto">
          <a:xfrm>
            <a:off x="815975" y="5146675"/>
            <a:ext cx="66294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chemeClr val="bg2"/>
                </a:solidFill>
                <a:latin typeface="Times New Roman" pitchFamily="18" charset="0"/>
              </a:rPr>
              <a:t>Mn Fe  Co  Ni  Cu Zn  Ga  Ge As  Se  Br  Kr  Rb  Sr  Y   Zr  Nb  Mo Tc  Ru  Rh</a:t>
            </a: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8704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Silicon K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 MAC at M-edge of Absorber</a:t>
            </a:r>
            <a:br>
              <a:rPr lang="en-US" smtClean="0"/>
            </a:br>
            <a:r>
              <a:rPr lang="en-US" smtClean="0"/>
              <a:t>Si Ka close to the Ta M5 absorption edge</a:t>
            </a:r>
          </a:p>
        </p:txBody>
      </p:sp>
      <p:pic>
        <p:nvPicPr>
          <p:cNvPr id="8704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338" y="422275"/>
            <a:ext cx="8674101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5" name="Text Box 6"/>
          <p:cNvSpPr txBox="1">
            <a:spLocks noChangeArrowheads="1"/>
          </p:cNvSpPr>
          <p:nvPr/>
        </p:nvSpPr>
        <p:spPr bwMode="auto">
          <a:xfrm>
            <a:off x="815975" y="5146675"/>
            <a:ext cx="6553200" cy="212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Cs  Ba La Ce  Pr Nd PmSm Eu Gd Tb Dy Ho Er Tm Yb Lu Hf Ta  W  Re Os  Ir  Pt  Au Hg</a:t>
            </a:r>
          </a:p>
        </p:txBody>
      </p:sp>
      <p:sp>
        <p:nvSpPr>
          <p:cNvPr id="87046" name="Rectangle 5"/>
          <p:cNvSpPr>
            <a:spLocks noChangeArrowheads="1"/>
          </p:cNvSpPr>
          <p:nvPr/>
        </p:nvSpPr>
        <p:spPr bwMode="auto">
          <a:xfrm>
            <a:off x="5081588" y="2022475"/>
            <a:ext cx="685800" cy="30480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7047" name="Text Box 8"/>
          <p:cNvSpPr txBox="1">
            <a:spLocks noChangeArrowheads="1"/>
          </p:cNvSpPr>
          <p:nvPr/>
        </p:nvSpPr>
        <p:spPr bwMode="auto">
          <a:xfrm>
            <a:off x="890588" y="1395413"/>
            <a:ext cx="6378575" cy="2460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chemeClr val="bg2"/>
                </a:solidFill>
              </a:rPr>
              <a:t>Si K</a:t>
            </a:r>
            <a:r>
              <a:rPr lang="en-US" sz="160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1600">
                <a:solidFill>
                  <a:schemeClr val="bg2"/>
                </a:solidFill>
              </a:rPr>
              <a:t> line energy 1.73984  keV, M5 edges: Hf 1.662, Ta 1.735, W 1.810 keV</a:t>
            </a: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8806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Comparison of Si K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 MACS</a:t>
            </a:r>
            <a:br>
              <a:rPr lang="en-US" smtClean="0"/>
            </a:br>
            <a:r>
              <a:rPr lang="en-US" smtClean="0"/>
              <a:t>Relative percent </a:t>
            </a:r>
            <a:r>
              <a:rPr lang="en-US" smtClean="0">
                <a:latin typeface="Symbol" pitchFamily="18" charset="2"/>
              </a:rPr>
              <a:t>s</a:t>
            </a:r>
          </a:p>
        </p:txBody>
      </p:sp>
      <p:pic>
        <p:nvPicPr>
          <p:cNvPr id="8806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338" y="434975"/>
            <a:ext cx="8674101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8909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Elevated and Uncertain MAC Values for K, L, M Lines:</a:t>
            </a:r>
            <a:br>
              <a:rPr lang="en-US" smtClean="0"/>
            </a:br>
            <a:r>
              <a:rPr lang="en-US" smtClean="0"/>
              <a:t>Proximity to Absorption Edge of Matrix Element</a:t>
            </a:r>
          </a:p>
        </p:txBody>
      </p:sp>
      <p:pic>
        <p:nvPicPr>
          <p:cNvPr id="8909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" y="1031875"/>
            <a:ext cx="8428038" cy="13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175" y="2435225"/>
            <a:ext cx="84010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4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550" y="4432300"/>
            <a:ext cx="8428038" cy="13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9011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Error Analysis Ta L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 in TaSi</a:t>
            </a:r>
            <a:r>
              <a:rPr lang="en-US" baseline="-25000" smtClean="0"/>
              <a:t>2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All algorithms and MAC sets (PAPF-FFAST = 1.0)</a:t>
            </a:r>
          </a:p>
        </p:txBody>
      </p:sp>
      <p:pic>
        <p:nvPicPr>
          <p:cNvPr id="9011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575" y="911225"/>
            <a:ext cx="81502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Text Box 6"/>
          <p:cNvSpPr txBox="1">
            <a:spLocks noChangeArrowheads="1"/>
          </p:cNvSpPr>
          <p:nvPr/>
        </p:nvSpPr>
        <p:spPr bwMode="auto">
          <a:xfrm>
            <a:off x="1120775" y="3317875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Philibert-Duncumb-Reed</a:t>
            </a:r>
            <a:br>
              <a:rPr lang="en-US">
                <a:solidFill>
                  <a:schemeClr val="bg2"/>
                </a:solidFill>
              </a:rPr>
            </a:br>
            <a:r>
              <a:rPr lang="en-US">
                <a:solidFill>
                  <a:schemeClr val="bg2"/>
                </a:solidFill>
              </a:rPr>
              <a:t>ZAF</a:t>
            </a:r>
          </a:p>
        </p:txBody>
      </p:sp>
      <p:sp>
        <p:nvSpPr>
          <p:cNvPr id="90118" name="Text Box 7"/>
          <p:cNvSpPr txBox="1">
            <a:spLocks noChangeArrowheads="1"/>
          </p:cNvSpPr>
          <p:nvPr/>
        </p:nvSpPr>
        <p:spPr bwMode="auto">
          <a:xfrm>
            <a:off x="5692775" y="1793875"/>
            <a:ext cx="129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  <a:latin typeface="Symbol" pitchFamily="18" charset="2"/>
              </a:rPr>
              <a:t>F</a:t>
            </a:r>
            <a:r>
              <a:rPr lang="en-US">
                <a:solidFill>
                  <a:schemeClr val="bg2"/>
                </a:solidFill>
              </a:rPr>
              <a:t>(</a:t>
            </a:r>
            <a:r>
              <a:rPr lang="en-US">
                <a:solidFill>
                  <a:schemeClr val="bg2"/>
                </a:solidFill>
                <a:latin typeface="Symbol" pitchFamily="18" charset="2"/>
              </a:rPr>
              <a:t>r</a:t>
            </a:r>
            <a:r>
              <a:rPr lang="en-US">
                <a:solidFill>
                  <a:schemeClr val="bg2"/>
                </a:solidFill>
              </a:rPr>
              <a:t>z) Models</a:t>
            </a:r>
          </a:p>
        </p:txBody>
      </p:sp>
      <p:sp>
        <p:nvSpPr>
          <p:cNvPr id="90119" name="Text Box 8"/>
          <p:cNvSpPr txBox="1">
            <a:spLocks noChangeArrowheads="1"/>
          </p:cNvSpPr>
          <p:nvPr/>
        </p:nvSpPr>
        <p:spPr bwMode="auto">
          <a:xfrm rot="-5400000">
            <a:off x="4445000" y="3165475"/>
            <a:ext cx="1752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PAPF-FFAST = 1.0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pic>
        <p:nvPicPr>
          <p:cNvPr id="91139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725" y="663575"/>
            <a:ext cx="8674100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Error Analysis Si K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 in TaSi</a:t>
            </a:r>
            <a:r>
              <a:rPr lang="en-US" baseline="-25000" smtClean="0"/>
              <a:t>2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All algorithms and MAC sets (PAPF-FFAST=1.0)</a:t>
            </a:r>
          </a:p>
        </p:txBody>
      </p:sp>
      <p:sp>
        <p:nvSpPr>
          <p:cNvPr id="91141" name="Text Box 4"/>
          <p:cNvSpPr txBox="1">
            <a:spLocks noChangeArrowheads="1"/>
          </p:cNvSpPr>
          <p:nvPr/>
        </p:nvSpPr>
        <p:spPr bwMode="auto">
          <a:xfrm rot="-5400000">
            <a:off x="1539875" y="2670175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Philibert-Duncumb-Reed</a:t>
            </a:r>
            <a:br>
              <a:rPr lang="en-US">
                <a:solidFill>
                  <a:schemeClr val="bg2"/>
                </a:solidFill>
              </a:rPr>
            </a:br>
            <a:r>
              <a:rPr lang="en-US">
                <a:solidFill>
                  <a:schemeClr val="bg2"/>
                </a:solidFill>
              </a:rPr>
              <a:t>ZAF</a:t>
            </a:r>
          </a:p>
        </p:txBody>
      </p:sp>
      <p:sp>
        <p:nvSpPr>
          <p:cNvPr id="91142" name="Text Box 5"/>
          <p:cNvSpPr txBox="1">
            <a:spLocks noChangeArrowheads="1"/>
          </p:cNvSpPr>
          <p:nvPr/>
        </p:nvSpPr>
        <p:spPr bwMode="auto">
          <a:xfrm>
            <a:off x="892175" y="1793875"/>
            <a:ext cx="129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  <a:latin typeface="Symbol" pitchFamily="18" charset="2"/>
              </a:rPr>
              <a:t>F</a:t>
            </a:r>
            <a:r>
              <a:rPr lang="en-US">
                <a:solidFill>
                  <a:schemeClr val="bg2"/>
                </a:solidFill>
              </a:rPr>
              <a:t>(</a:t>
            </a:r>
            <a:r>
              <a:rPr lang="en-US">
                <a:solidFill>
                  <a:schemeClr val="bg2"/>
                </a:solidFill>
                <a:latin typeface="Symbol" pitchFamily="18" charset="2"/>
              </a:rPr>
              <a:t>r</a:t>
            </a:r>
            <a:r>
              <a:rPr lang="en-US">
                <a:solidFill>
                  <a:schemeClr val="bg2"/>
                </a:solidFill>
              </a:rPr>
              <a:t>z) Models</a:t>
            </a: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 rot="-5400000">
            <a:off x="1120775" y="3546475"/>
            <a:ext cx="990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McMaster</a:t>
            </a: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 rot="-5400000">
            <a:off x="1577975" y="1946275"/>
            <a:ext cx="990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Linemu</a:t>
            </a: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 rot="-5400000">
            <a:off x="5159375" y="2860675"/>
            <a:ext cx="990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Mac30</a:t>
            </a:r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 rot="-5400000">
            <a:off x="5540375" y="2860675"/>
            <a:ext cx="990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citzmu</a:t>
            </a:r>
          </a:p>
        </p:txBody>
      </p:sp>
      <p:sp>
        <p:nvSpPr>
          <p:cNvPr id="91147" name="Text Box 12"/>
          <p:cNvSpPr txBox="1">
            <a:spLocks noChangeArrowheads="1"/>
          </p:cNvSpPr>
          <p:nvPr/>
        </p:nvSpPr>
        <p:spPr bwMode="auto">
          <a:xfrm>
            <a:off x="5159375" y="1870075"/>
            <a:ext cx="129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  <a:latin typeface="Symbol" pitchFamily="18" charset="2"/>
              </a:rPr>
              <a:t>F</a:t>
            </a:r>
            <a:r>
              <a:rPr lang="en-US">
                <a:solidFill>
                  <a:schemeClr val="bg2"/>
                </a:solidFill>
              </a:rPr>
              <a:t>(</a:t>
            </a:r>
            <a:r>
              <a:rPr lang="en-US">
                <a:solidFill>
                  <a:schemeClr val="bg2"/>
                </a:solidFill>
                <a:latin typeface="Symbol" pitchFamily="18" charset="2"/>
              </a:rPr>
              <a:t>r</a:t>
            </a:r>
            <a:r>
              <a:rPr lang="en-US">
                <a:solidFill>
                  <a:schemeClr val="bg2"/>
                </a:solidFill>
              </a:rPr>
              <a:t>z) Models</a:t>
            </a:r>
          </a:p>
        </p:txBody>
      </p:sp>
      <p:sp>
        <p:nvSpPr>
          <p:cNvPr id="91148" name="Text Box 13"/>
          <p:cNvSpPr txBox="1">
            <a:spLocks noChangeArrowheads="1"/>
          </p:cNvSpPr>
          <p:nvPr/>
        </p:nvSpPr>
        <p:spPr bwMode="auto">
          <a:xfrm rot="-5400000">
            <a:off x="5654675" y="3203575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Philibert-Duncumb-Reed</a:t>
            </a:r>
            <a:br>
              <a:rPr lang="en-US">
                <a:solidFill>
                  <a:schemeClr val="bg2"/>
                </a:solidFill>
              </a:rPr>
            </a:br>
            <a:r>
              <a:rPr lang="en-US">
                <a:solidFill>
                  <a:schemeClr val="bg2"/>
                </a:solidFill>
              </a:rPr>
              <a:t>ZAF</a:t>
            </a:r>
          </a:p>
        </p:txBody>
      </p:sp>
      <p:sp>
        <p:nvSpPr>
          <p:cNvPr id="91149" name="Text Box 16"/>
          <p:cNvSpPr txBox="1">
            <a:spLocks noChangeArrowheads="1"/>
          </p:cNvSpPr>
          <p:nvPr/>
        </p:nvSpPr>
        <p:spPr bwMode="auto">
          <a:xfrm rot="-5400000">
            <a:off x="1416050" y="2479675"/>
            <a:ext cx="1752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PAPF-FFAST = 1.0</a:t>
            </a:r>
          </a:p>
        </p:txBody>
      </p:sp>
      <p:sp>
        <p:nvSpPr>
          <p:cNvPr id="91150" name="Text Box 17"/>
          <p:cNvSpPr txBox="1">
            <a:spLocks noChangeArrowheads="1"/>
          </p:cNvSpPr>
          <p:nvPr/>
        </p:nvSpPr>
        <p:spPr bwMode="auto">
          <a:xfrm>
            <a:off x="815975" y="955675"/>
            <a:ext cx="70866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tIns="0" rIns="0" bIns="0"/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Dramatic demonstration of choice of MAC data set:</a:t>
            </a:r>
            <a:br>
              <a:rPr lang="en-US" sz="20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Variation of </a:t>
            </a:r>
            <a:r>
              <a:rPr lang="en-US" sz="2000">
                <a:solidFill>
                  <a:schemeClr val="bg2"/>
                </a:solidFill>
                <a:latin typeface="Symbol" pitchFamily="18" charset="2"/>
              </a:rPr>
              <a:t>F</a:t>
            </a: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(</a:t>
            </a:r>
            <a:r>
              <a:rPr lang="en-US" sz="2000">
                <a:solidFill>
                  <a:schemeClr val="bg2"/>
                </a:solidFill>
                <a:latin typeface="Symbol" pitchFamily="18" charset="2"/>
              </a:rPr>
              <a:t>r</a:t>
            </a:r>
            <a:r>
              <a:rPr lang="en-US" sz="2000">
                <a:solidFill>
                  <a:schemeClr val="bg2"/>
                </a:solidFill>
                <a:latin typeface="Times New Roman" pitchFamily="18" charset="0"/>
              </a:rPr>
              <a:t>z) models and 4 mac data sets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9216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Calculated Compositions of TaSi2</a:t>
            </a:r>
            <a:br>
              <a:rPr lang="en-US" smtClean="0"/>
            </a:br>
            <a:r>
              <a:rPr lang="en-US" smtClean="0"/>
              <a:t>Relative to PAP—FFAST Nominal K-ratios</a:t>
            </a:r>
          </a:p>
        </p:txBody>
      </p:sp>
      <p:graphicFrame>
        <p:nvGraphicFramePr>
          <p:cNvPr id="877710" name="Group 142"/>
          <p:cNvGraphicFramePr>
            <a:graphicFrameLocks noGrp="1"/>
          </p:cNvGraphicFramePr>
          <p:nvPr/>
        </p:nvGraphicFramePr>
        <p:xfrm>
          <a:off x="1120775" y="1184275"/>
          <a:ext cx="6310313" cy="4495802"/>
        </p:xfrm>
        <a:graphic>
          <a:graphicData uri="http://schemas.openxmlformats.org/drawingml/2006/table">
            <a:tbl>
              <a:tblPr/>
              <a:tblGrid>
                <a:gridCol w="1577975"/>
                <a:gridCol w="1577975"/>
                <a:gridCol w="1576388"/>
                <a:gridCol w="1577975"/>
              </a:tblGrid>
              <a:tr h="877888">
                <a:tc>
                  <a:txBody>
                    <a:bodyPr/>
                    <a:lstStyle/>
                    <a:p>
                      <a:pPr marL="0" marR="0" lvl="0" indent="0" algn="ctr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PAPF</a:t>
                      </a:r>
                      <a:b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with MAC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Wt% Si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Wt% Ta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Total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CM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14.74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73.74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88.48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5488"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M30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15.64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74.02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89.66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(FFAST)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23.69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76.31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LM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24.87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76.52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101.39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MM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25.96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76.85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254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102.81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3"/>
          <p:cNvSpPr>
            <a:spLocks noGrp="1"/>
          </p:cNvSpPr>
          <p:nvPr>
            <p:ph type="ctrTitle"/>
          </p:nvPr>
        </p:nvSpPr>
        <p:spPr>
          <a:xfrm>
            <a:off x="357188" y="1793875"/>
            <a:ext cx="7924800" cy="1828800"/>
          </a:xfrm>
        </p:spPr>
        <p:txBody>
          <a:bodyPr/>
          <a:lstStyle/>
          <a:p>
            <a:r>
              <a:rPr lang="en-US" dirty="0" smtClean="0"/>
              <a:t>Quantitative Compositional Mapping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EPMA Standards: Desirable Attributes</a:t>
            </a:r>
          </a:p>
        </p:txBody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 EPMA standards should be well characterized</a:t>
            </a:r>
            <a:br>
              <a:rPr lang="en-US" smtClean="0"/>
            </a:br>
            <a:r>
              <a:rPr lang="en-US" smtClean="0"/>
              <a:t>	Bulk and microchemical analysis of distribution material</a:t>
            </a:r>
            <a:br>
              <a:rPr lang="en-US" smtClean="0"/>
            </a:br>
            <a:r>
              <a:rPr lang="en-US" smtClean="0"/>
              <a:t>	XRF, ICP-MS, INAA, Classical wet chemistry, etc.</a:t>
            </a:r>
            <a:br>
              <a:rPr lang="en-US" smtClean="0"/>
            </a:br>
            <a:r>
              <a:rPr lang="en-US" smtClean="0"/>
              <a:t>	Supplemental to EPMA analysis</a:t>
            </a:r>
            <a:br>
              <a:rPr lang="en-US" smtClean="0"/>
            </a:br>
            <a:r>
              <a:rPr lang="en-US" smtClean="0"/>
              <a:t>	Traceable</a:t>
            </a:r>
          </a:p>
          <a:p>
            <a:r>
              <a:rPr lang="en-US" smtClean="0"/>
              <a:t>  Homogeneous on micron scale</a:t>
            </a:r>
            <a:br>
              <a:rPr lang="en-US" smtClean="0"/>
            </a:br>
            <a:r>
              <a:rPr lang="en-US" smtClean="0"/>
              <a:t>	Minimal variation intra-grain and grain-to-grain</a:t>
            </a:r>
            <a:br>
              <a:rPr lang="en-US" smtClean="0"/>
            </a:br>
            <a:r>
              <a:rPr lang="en-US" smtClean="0"/>
              <a:t>	Quantitative representation of homogeneity</a:t>
            </a:r>
          </a:p>
          <a:p>
            <a:r>
              <a:rPr lang="en-US" smtClean="0"/>
              <a:t>  Stable under electron beam bombardment and non-reactive with air</a:t>
            </a:r>
          </a:p>
          <a:p>
            <a:r>
              <a:rPr lang="en-US" smtClean="0"/>
              <a:t>  Similar in composition to samples being analyzed</a:t>
            </a:r>
          </a:p>
          <a:p>
            <a:r>
              <a:rPr lang="en-US" smtClean="0"/>
              <a:t>  Amenable to mounting and polishing</a:t>
            </a:r>
          </a:p>
          <a:p>
            <a:r>
              <a:rPr lang="en-US" smtClean="0"/>
              <a:t>  Relatively large grains for use (several hundred microns minimum)</a:t>
            </a:r>
          </a:p>
          <a:p>
            <a:r>
              <a:rPr lang="en-US" smtClean="0"/>
              <a:t>  Widely available and in sufficient quantity to international community</a:t>
            </a:r>
          </a:p>
          <a:p>
            <a:r>
              <a:rPr lang="en-US" smtClean="0"/>
              <a:t>  Inexpensive for purchase</a:t>
            </a: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Advances in EPMA: Quantitative mapping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Combined X-ray and BSE mapping is an exciting capability for EPMA</a:t>
            </a:r>
          </a:p>
          <a:p>
            <a:r>
              <a:rPr lang="en-US" dirty="0" smtClean="0"/>
              <a:t>Silicon-drive EDS + spectrum imaging</a:t>
            </a:r>
            <a:br>
              <a:rPr lang="en-US" dirty="0" smtClean="0"/>
            </a:br>
            <a:r>
              <a:rPr lang="en-US" dirty="0" smtClean="0"/>
              <a:t>Full EDS spectrum at each pixel, phase ID, status of quant?</a:t>
            </a:r>
            <a:br>
              <a:rPr lang="en-US" dirty="0" smtClean="0"/>
            </a:br>
            <a:r>
              <a:rPr lang="en-US" dirty="0" smtClean="0"/>
              <a:t>Capabilities do not include stage mapping, generally</a:t>
            </a:r>
          </a:p>
          <a:p>
            <a:r>
              <a:rPr lang="en-US" dirty="0" smtClean="0"/>
              <a:t>Commercial EPMA software includes linear conversion from intensity </a:t>
            </a:r>
            <a:r>
              <a:rPr lang="en-US" smtClean="0"/>
              <a:t>to concentration units, full quant?</a:t>
            </a:r>
            <a:endParaRPr lang="en-US" dirty="0" smtClean="0"/>
          </a:p>
          <a:p>
            <a:r>
              <a:rPr lang="en-US" dirty="0" smtClean="0"/>
              <a:t>WDS stage mapping – Probe Image + CalcImage</a:t>
            </a:r>
            <a:br>
              <a:rPr lang="en-US" dirty="0" smtClean="0"/>
            </a:br>
            <a:r>
              <a:rPr lang="en-US" dirty="0" smtClean="0"/>
              <a:t>Wide area WDS mapping</a:t>
            </a:r>
            <a:br>
              <a:rPr lang="en-US" dirty="0" smtClean="0"/>
            </a:br>
            <a:r>
              <a:rPr lang="en-US" dirty="0" smtClean="0"/>
              <a:t>Quantitative calibration using Probe for EPMA (PFE)</a:t>
            </a:r>
            <a:br>
              <a:rPr lang="en-US" dirty="0" smtClean="0"/>
            </a:br>
            <a:r>
              <a:rPr lang="en-US" dirty="0" smtClean="0"/>
              <a:t>Mean atomic number (MAN) background correction</a:t>
            </a:r>
            <a:br>
              <a:rPr lang="en-US" dirty="0" smtClean="0"/>
            </a:br>
            <a:r>
              <a:rPr lang="en-US" dirty="0" smtClean="0"/>
              <a:t>		Eliminates need for additional stage maps with WDS off peak</a:t>
            </a:r>
            <a:br>
              <a:rPr lang="en-US" dirty="0" smtClean="0"/>
            </a:br>
            <a:r>
              <a:rPr lang="en-US" dirty="0" smtClean="0"/>
              <a:t>Full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dirty="0" err="1" smtClean="0">
                <a:latin typeface="Symbol" pitchFamily="18" charset="2"/>
              </a:rPr>
              <a:t>r</a:t>
            </a:r>
            <a:r>
              <a:rPr lang="en-US" dirty="0" err="1" smtClean="0"/>
              <a:t>z</a:t>
            </a:r>
            <a:r>
              <a:rPr lang="en-US" dirty="0" smtClean="0"/>
              <a:t>) correction at each pixel in map</a:t>
            </a:r>
            <a:br>
              <a:rPr lang="en-US" dirty="0" smtClean="0"/>
            </a:br>
            <a:r>
              <a:rPr lang="en-US" dirty="0" smtClean="0"/>
              <a:t>Chemical classification method for phase ID, chemistry, bulk </a:t>
            </a:r>
            <a:r>
              <a:rPr lang="en-US" dirty="0" err="1" smtClean="0"/>
              <a:t>chem</a:t>
            </a:r>
            <a:endParaRPr lang="en-US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Probe Image</a:t>
            </a:r>
            <a:br>
              <a:rPr lang="en-US" dirty="0" smtClean="0"/>
            </a:br>
            <a:r>
              <a:rPr lang="en-US" dirty="0" smtClean="0"/>
              <a:t>WDS stage map setup window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542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781" y="1031875"/>
            <a:ext cx="6218237" cy="456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62781" y="5146675"/>
            <a:ext cx="6781800" cy="83098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Acquisition setup window: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Beam or stage map modes, multiple sample settings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WDS peak and background measurement, analog signal (EDS, SEI, etc.)</a:t>
            </a: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Probe Image WDS map acquisition + BSE</a:t>
            </a:r>
            <a:br>
              <a:rPr lang="en-US" dirty="0" smtClean="0"/>
            </a:br>
            <a:r>
              <a:rPr lang="en-US" dirty="0" smtClean="0"/>
              <a:t>Stillwater chrome-</a:t>
            </a:r>
            <a:r>
              <a:rPr lang="en-US" dirty="0" err="1" smtClean="0"/>
              <a:t>dunite</a:t>
            </a:r>
            <a:r>
              <a:rPr lang="en-US" dirty="0" smtClean="0"/>
              <a:t> sample 1 cm x 1 cm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541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781" y="1031875"/>
            <a:ext cx="6218237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62781" y="5299075"/>
            <a:ext cx="6781800" cy="83098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Stage map acquisition display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Stillwater sample: Cr, Si, Fe, BSE, Ca, Mg maps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Saved in .</a:t>
            </a:r>
            <a:r>
              <a:rPr lang="en-US" sz="1600" dirty="0" err="1" smtClean="0">
                <a:solidFill>
                  <a:schemeClr val="bg2"/>
                </a:solidFill>
              </a:rPr>
              <a:t>tif</a:t>
            </a:r>
            <a:r>
              <a:rPr lang="en-US" sz="1600" dirty="0" smtClean="0">
                <a:solidFill>
                  <a:schemeClr val="bg2"/>
                </a:solidFill>
              </a:rPr>
              <a:t> and .</a:t>
            </a:r>
            <a:r>
              <a:rPr lang="en-US" sz="1600" dirty="0" err="1" smtClean="0">
                <a:solidFill>
                  <a:schemeClr val="bg2"/>
                </a:solidFill>
              </a:rPr>
              <a:t>prbimg</a:t>
            </a:r>
            <a:r>
              <a:rPr lang="en-US" sz="1600" dirty="0" smtClean="0">
                <a:solidFill>
                  <a:schemeClr val="bg2"/>
                </a:solidFill>
              </a:rPr>
              <a:t> format with 32-bit intensity, probe current, etc.</a:t>
            </a: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CalcImage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544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381" y="1260475"/>
            <a:ext cx="4310063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482181" y="2403475"/>
            <a:ext cx="5029200" cy="16764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CalcImage project flow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Add Probe for EPMA .</a:t>
            </a:r>
            <a:r>
              <a:rPr lang="en-US" sz="1600" dirty="0" err="1" smtClean="0">
                <a:solidFill>
                  <a:schemeClr val="bg2"/>
                </a:solidFill>
              </a:rPr>
              <a:t>mdb</a:t>
            </a:r>
            <a:r>
              <a:rPr lang="en-US" sz="1600" dirty="0" smtClean="0">
                <a:solidFill>
                  <a:schemeClr val="bg2"/>
                </a:solidFill>
              </a:rPr>
              <a:t> file for quantitative correction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Add x-ray maps for each element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Specify quant parameters (oxygen by </a:t>
            </a:r>
            <a:r>
              <a:rPr lang="en-US" sz="1600" dirty="0" err="1" smtClean="0">
                <a:solidFill>
                  <a:schemeClr val="bg2"/>
                </a:solidFill>
              </a:rPr>
              <a:t>stoich</a:t>
            </a:r>
            <a:r>
              <a:rPr lang="en-US" sz="1600" dirty="0" smtClean="0">
                <a:solidFill>
                  <a:schemeClr val="bg2"/>
                </a:solidFill>
              </a:rPr>
              <a:t>)</a:t>
            </a:r>
          </a:p>
          <a:p>
            <a:r>
              <a:rPr lang="en-US" sz="1600" dirty="0" smtClean="0">
                <a:solidFill>
                  <a:schemeClr val="bg2"/>
                </a:solidFill>
              </a:rPr>
              <a:t>Perform mapping correction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Generate Surfer Visual Basic script files for processing</a:t>
            </a: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CalcImage map processing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543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981" y="650875"/>
            <a:ext cx="538353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1781" y="5222875"/>
            <a:ext cx="8001000" cy="8382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CalcImage window with x-ray maps loaded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Quantitative sample parameters: assignment of x-ray image to PFE quantitative analysis element setup, peak and background x-ray maps if used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63381" y="803275"/>
            <a:ext cx="3048000" cy="1371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This window links the x-ray maps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with the Probe for EPMA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quantitative analysis run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Here mean atomic number </a:t>
            </a:r>
            <a:r>
              <a:rPr lang="en-US" sz="1600" dirty="0" err="1" smtClean="0">
                <a:solidFill>
                  <a:schemeClr val="bg2"/>
                </a:solidFill>
              </a:rPr>
              <a:t>bkgd</a:t>
            </a:r>
            <a:r>
              <a:rPr lang="en-US" sz="1600" dirty="0" smtClean="0">
                <a:solidFill>
                  <a:schemeClr val="bg2"/>
                </a:solidFill>
              </a:rPr>
              <a:t/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correction is used (MAN)</a:t>
            </a: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Surfer Visual Basic script file</a:t>
            </a:r>
            <a:br>
              <a:rPr lang="en-US" dirty="0" smtClean="0"/>
            </a:br>
            <a:r>
              <a:rPr lang="en-US" dirty="0" smtClean="0"/>
              <a:t>Generated by CalcImage – you just run it!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545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781" y="1031875"/>
            <a:ext cx="5519578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5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5381" y="2479675"/>
            <a:ext cx="5791200" cy="368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Surfer contour maps</a:t>
            </a:r>
            <a:br>
              <a:rPr lang="en-US" dirty="0" smtClean="0"/>
            </a:br>
            <a:r>
              <a:rPr lang="en-US" dirty="0" smtClean="0"/>
              <a:t>Stillwater chrome-</a:t>
            </a:r>
            <a:r>
              <a:rPr lang="en-US" dirty="0" err="1" smtClean="0"/>
              <a:t>dunite</a:t>
            </a:r>
            <a:r>
              <a:rPr lang="en-US" dirty="0" smtClean="0"/>
              <a:t> sample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546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62" y="1077595"/>
            <a:ext cx="4215356" cy="429768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46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9235" y="1079794"/>
            <a:ext cx="4215356" cy="429768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1781" y="5451475"/>
            <a:ext cx="3733800" cy="58476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Ca zoning in low-Ca </a:t>
            </a:r>
            <a:r>
              <a:rPr lang="en-US" sz="1600" dirty="0" err="1" smtClean="0">
                <a:solidFill>
                  <a:schemeClr val="bg2"/>
                </a:solidFill>
              </a:rPr>
              <a:t>orthopyroxene</a:t>
            </a:r>
            <a:r>
              <a:rPr lang="en-US" sz="1600" dirty="0" smtClean="0">
                <a:solidFill>
                  <a:schemeClr val="bg2"/>
                </a:solidFill>
              </a:rPr>
              <a:t> (blue)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Interstitial Ca-pyroxene (red)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72781" y="5451475"/>
            <a:ext cx="3733800" cy="83098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Mg full range concentration map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Red – olivine, green – </a:t>
            </a:r>
            <a:r>
              <a:rPr lang="en-US" sz="1600" dirty="0" err="1" smtClean="0">
                <a:solidFill>
                  <a:schemeClr val="bg2"/>
                </a:solidFill>
              </a:rPr>
              <a:t>orthopyroxene</a:t>
            </a:r>
            <a:r>
              <a:rPr lang="en-US" sz="1600" dirty="0" smtClean="0">
                <a:solidFill>
                  <a:schemeClr val="bg2"/>
                </a:solidFill>
              </a:rPr>
              <a:t>, sky blue – Ca-pyroxene, and blue – </a:t>
            </a:r>
            <a:r>
              <a:rPr lang="en-US" sz="1600" dirty="0" err="1" smtClean="0">
                <a:solidFill>
                  <a:schemeClr val="bg2"/>
                </a:solidFill>
              </a:rPr>
              <a:t>chromite</a:t>
            </a:r>
            <a:endParaRPr lang="en-US" sz="1600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Surfer contour maps</a:t>
            </a:r>
            <a:br>
              <a:rPr lang="en-US" dirty="0" smtClean="0"/>
            </a:br>
            <a:r>
              <a:rPr lang="en-US" dirty="0" smtClean="0"/>
              <a:t>Stillwater chrome-</a:t>
            </a:r>
            <a:r>
              <a:rPr lang="en-US" dirty="0" err="1" smtClean="0"/>
              <a:t>dunite</a:t>
            </a:r>
            <a:r>
              <a:rPr lang="en-US" dirty="0" smtClean="0"/>
              <a:t> sample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sp>
        <p:nvSpPr>
          <p:cNvPr id="6" name="TextBox 5"/>
          <p:cNvSpPr txBox="1"/>
          <p:nvPr/>
        </p:nvSpPr>
        <p:spPr>
          <a:xfrm>
            <a:off x="281781" y="5451476"/>
            <a:ext cx="3962400" cy="58476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Mg low concentration range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Mg variation in </a:t>
            </a:r>
            <a:r>
              <a:rPr lang="en-US" sz="1600" dirty="0" err="1" smtClean="0">
                <a:solidFill>
                  <a:schemeClr val="bg2"/>
                </a:solidFill>
              </a:rPr>
              <a:t>orthopyroxene</a:t>
            </a:r>
            <a:r>
              <a:rPr lang="en-US" sz="1600" dirty="0" smtClean="0">
                <a:solidFill>
                  <a:schemeClr val="bg2"/>
                </a:solidFill>
              </a:rPr>
              <a:t>, Ca-pyroxene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52" y="1079771"/>
            <a:ext cx="4215356" cy="429768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6451" y="1081949"/>
            <a:ext cx="4285123" cy="429768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396581" y="5451475"/>
            <a:ext cx="3962400" cy="58476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Mg high concentration range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Mg variation in olivine</a:t>
            </a: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Surfer contour maps</a:t>
            </a:r>
            <a:br>
              <a:rPr lang="en-US" dirty="0" smtClean="0"/>
            </a:br>
            <a:r>
              <a:rPr lang="en-US" dirty="0" smtClean="0"/>
              <a:t>Stillwater chrome-</a:t>
            </a:r>
            <a:r>
              <a:rPr lang="en-US" dirty="0" err="1" smtClean="0"/>
              <a:t>dunite</a:t>
            </a:r>
            <a:r>
              <a:rPr lang="en-US" dirty="0" smtClean="0"/>
              <a:t> sample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548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65" y="1050729"/>
            <a:ext cx="4215356" cy="429768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48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3956" y="1050729"/>
            <a:ext cx="4260245" cy="429768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81781" y="5451476"/>
            <a:ext cx="3962400" cy="83098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Oxygen </a:t>
            </a:r>
            <a:r>
              <a:rPr lang="en-US" sz="1600" dirty="0" err="1" smtClean="0">
                <a:solidFill>
                  <a:schemeClr val="bg2"/>
                </a:solidFill>
              </a:rPr>
              <a:t>stoichiometry</a:t>
            </a:r>
            <a:r>
              <a:rPr lang="en-US" sz="1600" dirty="0" smtClean="0">
                <a:solidFill>
                  <a:schemeClr val="bg2"/>
                </a:solidFill>
              </a:rPr>
              <a:t> image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Calculated from each element </a:t>
            </a:r>
            <a:r>
              <a:rPr lang="en-US" sz="1600" dirty="0" err="1" smtClean="0">
                <a:solidFill>
                  <a:schemeClr val="bg2"/>
                </a:solidFill>
              </a:rPr>
              <a:t>stoich</a:t>
            </a:r>
            <a:r>
              <a:rPr lang="en-US" sz="1600" dirty="0" smtClean="0">
                <a:solidFill>
                  <a:schemeClr val="bg2"/>
                </a:solidFill>
              </a:rPr>
              <a:t> value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i.e., </a:t>
            </a:r>
            <a:r>
              <a:rPr lang="en-US" sz="1600" dirty="0" err="1" smtClean="0">
                <a:solidFill>
                  <a:schemeClr val="bg2"/>
                </a:solidFill>
              </a:rPr>
              <a:t>FeO</a:t>
            </a:r>
            <a:r>
              <a:rPr lang="en-US" sz="1600" dirty="0" smtClean="0">
                <a:solidFill>
                  <a:schemeClr val="bg2"/>
                </a:solidFill>
              </a:rPr>
              <a:t>, </a:t>
            </a:r>
            <a:r>
              <a:rPr lang="en-US" sz="1600" dirty="0" err="1" smtClean="0">
                <a:solidFill>
                  <a:schemeClr val="bg2"/>
                </a:solidFill>
              </a:rPr>
              <a:t>CaO</a:t>
            </a:r>
            <a:r>
              <a:rPr lang="en-US" sz="1600" dirty="0" smtClean="0">
                <a:solidFill>
                  <a:schemeClr val="bg2"/>
                </a:solidFill>
              </a:rPr>
              <a:t>, SiO2, etc.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96581" y="5451475"/>
            <a:ext cx="3962400" cy="58476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Analytical total image obtained from sum at each pixel</a:t>
            </a: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cluster analysis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549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7381" y="1031875"/>
            <a:ext cx="5200731" cy="510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05581" y="1260475"/>
            <a:ext cx="4419600" cy="2209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</a:rPr>
              <a:t>Cluster analysis is based on chemical similarity from selected elements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The average and deviation of cluster </a:t>
            </a:r>
            <a:r>
              <a:rPr lang="en-US" sz="1600" dirty="0" err="1" smtClean="0">
                <a:solidFill>
                  <a:schemeClr val="bg2"/>
                </a:solidFill>
              </a:rPr>
              <a:t>centroids</a:t>
            </a:r>
            <a:r>
              <a:rPr lang="en-US" sz="1600" dirty="0" smtClean="0">
                <a:solidFill>
                  <a:schemeClr val="bg2"/>
                </a:solidFill>
              </a:rPr>
              <a:t> are here used, with phase density, to calculate bulk composition of the chrome-</a:t>
            </a:r>
            <a:r>
              <a:rPr lang="en-US" sz="1600" dirty="0" err="1" smtClean="0">
                <a:solidFill>
                  <a:schemeClr val="bg2"/>
                </a:solidFill>
              </a:rPr>
              <a:t>dunite</a:t>
            </a:r>
            <a:r>
              <a:rPr lang="en-US" sz="1600" dirty="0" smtClean="0">
                <a:solidFill>
                  <a:schemeClr val="bg2"/>
                </a:solidFill>
              </a:rPr>
              <a:t> sample</a:t>
            </a:r>
          </a:p>
          <a:p>
            <a:endParaRPr lang="en-US" sz="1600" dirty="0" smtClean="0">
              <a:solidFill>
                <a:schemeClr val="bg2"/>
              </a:solidFill>
            </a:endParaRPr>
          </a:p>
          <a:p>
            <a:r>
              <a:rPr lang="en-US" sz="1600" dirty="0" smtClean="0">
                <a:solidFill>
                  <a:schemeClr val="bg2"/>
                </a:solidFill>
              </a:rPr>
              <a:t>Area fraction * phase 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r</a:t>
            </a:r>
            <a:r>
              <a:rPr lang="en-US" sz="1600" dirty="0" smtClean="0">
                <a:solidFill>
                  <a:schemeClr val="bg2"/>
                </a:solidFill>
              </a:rPr>
              <a:t> / bulk 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r</a:t>
            </a:r>
            <a:r>
              <a:rPr lang="en-US" sz="1600" dirty="0" smtClean="0">
                <a:solidFill>
                  <a:schemeClr val="bg2"/>
                </a:solidFill>
              </a:rPr>
              <a:t> = weight fraction</a:t>
            </a:r>
          </a:p>
          <a:p>
            <a:endParaRPr lang="en-US" sz="1600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sp>
        <p:nvSpPr>
          <p:cNvPr id="962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EPMA Standards: Emphasis on Mineral and Glass Multielement Standards</a:t>
            </a:r>
          </a:p>
        </p:txBody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  Pure element metal standards</a:t>
            </a:r>
            <a:br>
              <a:rPr lang="en-US" smtClean="0"/>
            </a:br>
            <a:r>
              <a:rPr lang="en-US" smtClean="0"/>
              <a:t>	Minimal uncertainty in composition, typically assumed pure</a:t>
            </a:r>
            <a:br>
              <a:rPr lang="en-US" smtClean="0"/>
            </a:br>
            <a:r>
              <a:rPr lang="en-US" smtClean="0"/>
              <a:t>	Useful for wide range of samples, EDS calibration</a:t>
            </a:r>
            <a:br>
              <a:rPr lang="en-US" smtClean="0"/>
            </a:br>
            <a:r>
              <a:rPr lang="en-US" smtClean="0"/>
              <a:t>	Caution: Segregations at grain boundaries, oxidation</a:t>
            </a:r>
          </a:p>
          <a:p>
            <a:r>
              <a:rPr lang="en-US" smtClean="0"/>
              <a:t>  End-member oxides, compounds, and minerals</a:t>
            </a:r>
            <a:br>
              <a:rPr lang="en-US" smtClean="0"/>
            </a:br>
            <a:r>
              <a:rPr lang="en-US" smtClean="0"/>
              <a:t>	Assumed composition</a:t>
            </a:r>
            <a:br>
              <a:rPr lang="en-US" smtClean="0"/>
            </a:br>
            <a:r>
              <a:rPr lang="en-US" smtClean="0"/>
              <a:t>	Al</a:t>
            </a:r>
            <a:r>
              <a:rPr lang="en-US" baseline="-25000" smtClean="0"/>
              <a:t>2</a:t>
            </a:r>
            <a:r>
              <a:rPr lang="en-US" smtClean="0"/>
              <a:t>SiO</a:t>
            </a:r>
            <a:r>
              <a:rPr lang="en-US" baseline="-25000" smtClean="0"/>
              <a:t>5</a:t>
            </a:r>
            <a:r>
              <a:rPr lang="en-US" smtClean="0"/>
              <a:t>, Mg</a:t>
            </a:r>
            <a:r>
              <a:rPr lang="en-US" baseline="-25000" smtClean="0"/>
              <a:t>2</a:t>
            </a:r>
            <a:r>
              <a:rPr lang="en-US" smtClean="0"/>
              <a:t>SiO</a:t>
            </a:r>
            <a:r>
              <a:rPr lang="en-US" baseline="-25000" smtClean="0"/>
              <a:t>4</a:t>
            </a:r>
            <a:r>
              <a:rPr lang="en-US" smtClean="0"/>
              <a:t>, etc., need WDS scans for minor elements</a:t>
            </a:r>
            <a:br>
              <a:rPr lang="en-US" smtClean="0"/>
            </a:br>
            <a:r>
              <a:rPr lang="en-US" smtClean="0"/>
              <a:t>	Caution: Mg(OH)</a:t>
            </a:r>
            <a:r>
              <a:rPr lang="en-US" baseline="-25000" smtClean="0"/>
              <a:t>2</a:t>
            </a:r>
            <a:r>
              <a:rPr lang="en-US" smtClean="0"/>
              <a:t> on MgO, SiO</a:t>
            </a:r>
            <a:r>
              <a:rPr lang="en-US" baseline="-25000" smtClean="0"/>
              <a:t>2</a:t>
            </a:r>
            <a:r>
              <a:rPr lang="en-US" smtClean="0"/>
              <a:t> beam damage, etc.</a:t>
            </a:r>
            <a:br>
              <a:rPr lang="en-US" smtClean="0"/>
            </a:br>
            <a:r>
              <a:rPr lang="en-US" smtClean="0"/>
              <a:t>	Stoichiometry is powerful constraint on composition</a:t>
            </a:r>
          </a:p>
          <a:p>
            <a:r>
              <a:rPr lang="en-US" smtClean="0"/>
              <a:t>  Intermediate Composition Minerals, Glasses</a:t>
            </a:r>
            <a:br>
              <a:rPr lang="en-US" smtClean="0"/>
            </a:br>
            <a:r>
              <a:rPr lang="en-US" smtClean="0"/>
              <a:t>	Kakanui Hornblende, K-411 glass, Corning 95-series trace glasses</a:t>
            </a:r>
            <a:br>
              <a:rPr lang="en-US" smtClean="0"/>
            </a:br>
            <a:r>
              <a:rPr lang="en-US" smtClean="0"/>
              <a:t>	Minerals have stoichiometric constraint, glasses do not</a:t>
            </a:r>
            <a:br>
              <a:rPr lang="en-US" smtClean="0"/>
            </a:br>
            <a:r>
              <a:rPr lang="en-US" smtClean="0"/>
              <a:t>	Minerals may have homogeneity issues, glasses may not</a:t>
            </a:r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Classify interface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550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581" y="1031875"/>
            <a:ext cx="6468268" cy="51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3"/>
          <p:cNvSpPr>
            <a:spLocks noGrp="1"/>
          </p:cNvSpPr>
          <p:nvPr>
            <p:ph type="ctrTitle"/>
          </p:nvPr>
        </p:nvSpPr>
        <p:spPr>
          <a:xfrm>
            <a:off x="357188" y="1793875"/>
            <a:ext cx="7924800" cy="1828800"/>
          </a:xfrm>
        </p:spPr>
        <p:txBody>
          <a:bodyPr/>
          <a:lstStyle/>
          <a:p>
            <a:r>
              <a:rPr lang="en-US" smtClean="0"/>
              <a:t>Quantitative Analysis of Olivine</a:t>
            </a: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1044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Olivine Standards: Mg-rich (Mg,Fe)</a:t>
            </a:r>
            <a:r>
              <a:rPr lang="en-US" baseline="-25000" smtClean="0"/>
              <a:t>2</a:t>
            </a:r>
            <a:r>
              <a:rPr lang="en-US" smtClean="0"/>
              <a:t>SiO</a:t>
            </a:r>
            <a:r>
              <a:rPr lang="en-US" baseline="-25000" smtClean="0"/>
              <a:t>4</a:t>
            </a:r>
          </a:p>
        </p:txBody>
      </p:sp>
      <p:graphicFrame>
        <p:nvGraphicFramePr>
          <p:cNvPr id="832515" name="Group 3"/>
          <p:cNvGraphicFramePr>
            <a:graphicFrameLocks noGrp="1"/>
          </p:cNvGraphicFramePr>
          <p:nvPr>
            <p:ph type="tbl" idx="4294967295"/>
          </p:nvPr>
        </p:nvGraphicFramePr>
        <p:xfrm>
          <a:off x="357188" y="1260475"/>
          <a:ext cx="7848600" cy="4029077"/>
        </p:xfrm>
        <a:graphic>
          <a:graphicData uri="http://schemas.openxmlformats.org/drawingml/2006/table">
            <a:tbl>
              <a:tblPr/>
              <a:tblGrid>
                <a:gridCol w="2590800"/>
                <a:gridCol w="1600200"/>
                <a:gridCol w="3657600"/>
              </a:tblGrid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Standard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Nat./Syn.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Minor/Trace Els.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Shankland forsterite Fo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25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DE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Synthetic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DE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Fe?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DED">
                        <a:alpha val="50000"/>
                      </a:srgbClr>
                    </a:soli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Boyd olivine Fo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93</a:t>
                      </a:r>
                    </a:p>
                  </a:txBody>
                  <a:tcPr marL="91425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Natural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Mn, Co, Ni, Zn?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LLNL “Fo85” (Fo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93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marL="91425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Synthetic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&lt;none&gt;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San Carlos olivine Fo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90</a:t>
                      </a:r>
                    </a:p>
                  </a:txBody>
                  <a:tcPr marL="91425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Natural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Na?, Mg, Al, Ca, Ti?, Cr, Mn, Co, Ni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Fujisawa sintered Fo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90</a:t>
                      </a:r>
                    </a:p>
                  </a:txBody>
                  <a:tcPr marL="91425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Synthetic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Al, Ca, Mn, Zn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LLNL “Fo80” (Fo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85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marL="91425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Synthetic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Al, Ca, Cr, Mn, Co?, Ni?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Springwater olivine Fo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82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25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Natural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Ca, Cr, Mn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LLNL “Fo67” (Fo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70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marL="91425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Synthetic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&lt;none&gt;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4494" name="Text Box 45"/>
          <p:cNvSpPr txBox="1">
            <a:spLocks noChangeArrowheads="1"/>
          </p:cNvSpPr>
          <p:nvPr/>
        </p:nvSpPr>
        <p:spPr bwMode="auto">
          <a:xfrm>
            <a:off x="511175" y="5375275"/>
            <a:ext cx="6705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Shankland from ORNL</a:t>
            </a:r>
            <a:br>
              <a:rPr lang="en-US">
                <a:solidFill>
                  <a:schemeClr val="bg2"/>
                </a:solidFill>
              </a:rPr>
            </a:br>
            <a:r>
              <a:rPr lang="en-US">
                <a:solidFill>
                  <a:schemeClr val="bg2"/>
                </a:solidFill>
              </a:rPr>
              <a:t>LLNL olivines from George Rossman, Boyd and Fujisawa from Caltech</a:t>
            </a:r>
            <a:br>
              <a:rPr lang="en-US">
                <a:solidFill>
                  <a:schemeClr val="bg2"/>
                </a:solidFill>
              </a:rPr>
            </a:br>
            <a:r>
              <a:rPr lang="en-US">
                <a:solidFill>
                  <a:schemeClr val="bg2"/>
                </a:solidFill>
              </a:rPr>
              <a:t>San Carlos and Springwater olivine from Smithsonian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1054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Olivine Standards: Mn, Fe, Ni</a:t>
            </a:r>
          </a:p>
        </p:txBody>
      </p:sp>
      <p:graphicFrame>
        <p:nvGraphicFramePr>
          <p:cNvPr id="833539" name="Group 3"/>
          <p:cNvGraphicFramePr>
            <a:graphicFrameLocks noGrp="1"/>
          </p:cNvGraphicFramePr>
          <p:nvPr/>
        </p:nvGraphicFramePr>
        <p:xfrm>
          <a:off x="663575" y="1184275"/>
          <a:ext cx="7200900" cy="4054477"/>
        </p:xfrm>
        <a:graphic>
          <a:graphicData uri="http://schemas.openxmlformats.org/drawingml/2006/table">
            <a:tbl>
              <a:tblPr/>
              <a:tblGrid>
                <a:gridCol w="3095625"/>
                <a:gridCol w="1584325"/>
                <a:gridCol w="2520950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Standard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Nat./Syn.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Minor/Trace Els.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Mn-olivine GRR-392</a:t>
                      </a:r>
                      <a:endParaRPr kumimoji="0" lang="en-US" sz="18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DE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Synthetic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Fe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Mn-olivine RDS P-1087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Synthetic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Mg, Ca, Fe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Fayalite GRR-391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DE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Synthetic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Mn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Fayalite RDS P-1086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Synthetic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Mg, Cr, Mn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Rockport Fayalite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Natural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Mg, Ca, Cr, Mn, Zn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Fayalite ORNL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Synthetic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Al?, Ca?, Cr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Ni-olivine P-877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DE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Synthetic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Cr?, Fe, Co</a:t>
                      </a:r>
                    </a:p>
                  </a:txBody>
                  <a:tcPr marL="82282" marR="82282" marT="45713" marB="45713" anchor="ctr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5514" name="Text Box 41"/>
          <p:cNvSpPr txBox="1">
            <a:spLocks noChangeArrowheads="1"/>
          </p:cNvSpPr>
          <p:nvPr/>
        </p:nvSpPr>
        <p:spPr bwMode="auto">
          <a:xfrm>
            <a:off x="968375" y="5375275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GRR and RDS from George Rossman, P numbers Caltech probe standards</a:t>
            </a:r>
            <a:br>
              <a:rPr lang="en-US">
                <a:solidFill>
                  <a:schemeClr val="bg2"/>
                </a:solidFill>
              </a:rPr>
            </a:br>
            <a:r>
              <a:rPr lang="en-US">
                <a:solidFill>
                  <a:schemeClr val="bg2"/>
                </a:solidFill>
              </a:rPr>
              <a:t>Rockport Fayalite from Smithsonian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1064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Rockport Fayalite</a:t>
            </a:r>
          </a:p>
        </p:txBody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/>
            <a:r>
              <a:rPr lang="en-US" smtClean="0"/>
              <a:t>  RF is widely used as primary Fe standard</a:t>
            </a:r>
            <a:br>
              <a:rPr lang="en-US" smtClean="0"/>
            </a:br>
            <a:r>
              <a:rPr lang="en-US" smtClean="0"/>
              <a:t>	But Mg and Zn present, not in wet chemistry analysis</a:t>
            </a:r>
            <a:br>
              <a:rPr lang="en-US" smtClean="0"/>
            </a:br>
            <a:r>
              <a:rPr lang="en-US" smtClean="0"/>
              <a:t>	[Low level oxides suspected to be variable not reported in wc analysis]</a:t>
            </a:r>
          </a:p>
          <a:p>
            <a:pPr marL="0" indent="0" eaLnBrk="1" hangingPunct="1"/>
            <a:r>
              <a:rPr lang="en-US" smtClean="0"/>
              <a:t>  Is ferric iron present? – apparently not:</a:t>
            </a:r>
            <a:br>
              <a:rPr lang="en-US" smtClean="0"/>
            </a:br>
            <a:r>
              <a:rPr lang="en-US" smtClean="0"/>
              <a:t>  	Wet Chemistry: Fe</a:t>
            </a:r>
            <a:r>
              <a:rPr lang="en-US" baseline="-25000" smtClean="0"/>
              <a:t>2</a:t>
            </a:r>
            <a:r>
              <a:rPr lang="en-US" smtClean="0"/>
              <a:t>O</a:t>
            </a:r>
            <a:r>
              <a:rPr lang="en-US" baseline="-25000" smtClean="0"/>
              <a:t>3</a:t>
            </a:r>
            <a:r>
              <a:rPr lang="en-US" smtClean="0"/>
              <a:t> 1.32, FeO 66.36 %, Tot: 99.18</a:t>
            </a:r>
            <a:br>
              <a:rPr lang="en-US" smtClean="0"/>
            </a:br>
            <a:r>
              <a:rPr lang="en-US" smtClean="0"/>
              <a:t>    	Dyar XANES: RF iron is completely reduced.</a:t>
            </a:r>
          </a:p>
          <a:p>
            <a:pPr marL="0" indent="0" eaLnBrk="1" hangingPunct="1"/>
            <a:r>
              <a:rPr lang="en-US" smtClean="0"/>
              <a:t>  Grunerite in separate: Fe</a:t>
            </a:r>
            <a:r>
              <a:rPr lang="en-US" baseline="-25000" smtClean="0"/>
              <a:t>7</a:t>
            </a:r>
            <a:r>
              <a:rPr lang="en-US" baseline="30000" smtClean="0"/>
              <a:t>2+</a:t>
            </a:r>
            <a:r>
              <a:rPr lang="en-US" smtClean="0"/>
              <a:t>Si</a:t>
            </a:r>
            <a:r>
              <a:rPr lang="en-US" baseline="-25000" smtClean="0"/>
              <a:t>8</a:t>
            </a:r>
            <a:r>
              <a:rPr lang="en-US" smtClean="0"/>
              <a:t>O</a:t>
            </a:r>
            <a:r>
              <a:rPr lang="en-US" baseline="-25000" smtClean="0"/>
              <a:t>22</a:t>
            </a:r>
            <a:r>
              <a:rPr lang="en-US" smtClean="0"/>
              <a:t>(OH)</a:t>
            </a:r>
            <a:r>
              <a:rPr lang="en-US" baseline="-25000" smtClean="0"/>
              <a:t>2</a:t>
            </a:r>
          </a:p>
          <a:p>
            <a:pPr marL="0" indent="0" eaLnBrk="1" hangingPunct="1"/>
            <a:r>
              <a:rPr lang="en-US" smtClean="0"/>
              <a:t>  Magnetite at locality, in separate (Fe</a:t>
            </a:r>
            <a:r>
              <a:rPr lang="en-US" baseline="-25000" smtClean="0"/>
              <a:t>2</a:t>
            </a:r>
            <a:r>
              <a:rPr lang="en-US" baseline="30000" smtClean="0"/>
              <a:t>3+</a:t>
            </a:r>
            <a:r>
              <a:rPr lang="en-US" smtClean="0"/>
              <a:t>Fe</a:t>
            </a:r>
            <a:r>
              <a:rPr lang="en-US" baseline="30000" smtClean="0"/>
              <a:t>2+</a:t>
            </a:r>
            <a:r>
              <a:rPr lang="en-US" smtClean="0"/>
              <a:t>O</a:t>
            </a:r>
            <a:r>
              <a:rPr lang="en-US" baseline="-25000" smtClean="0"/>
              <a:t>4</a:t>
            </a:r>
            <a:r>
              <a:rPr lang="en-US" smtClean="0"/>
              <a:t>) ??</a:t>
            </a:r>
          </a:p>
          <a:p>
            <a:pPr marL="0" indent="0" eaLnBrk="1" hangingPunct="1"/>
            <a:r>
              <a:rPr lang="en-US" smtClean="0"/>
              <a:t>  Analysts should use EPMA analysis when using RF as primary standard.</a:t>
            </a:r>
          </a:p>
          <a:p>
            <a:pPr marL="0" indent="0"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sp>
        <p:nvSpPr>
          <p:cNvPr id="10752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Rockport Fayalite</a:t>
            </a:r>
            <a:br>
              <a:rPr lang="en-US" smtClean="0"/>
            </a:br>
            <a:r>
              <a:rPr lang="en-US" smtClean="0"/>
              <a:t>Complete analysis needed for quantitative correction</a:t>
            </a:r>
          </a:p>
        </p:txBody>
      </p:sp>
      <p:sp>
        <p:nvSpPr>
          <p:cNvPr id="107524" name="Text Box 5"/>
          <p:cNvSpPr txBox="1">
            <a:spLocks noChangeArrowheads="1"/>
          </p:cNvSpPr>
          <p:nvPr/>
        </p:nvSpPr>
        <p:spPr bwMode="auto">
          <a:xfrm>
            <a:off x="1882775" y="955675"/>
            <a:ext cx="6248400" cy="50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/>
              <a:t> </a:t>
            </a:r>
            <a:r>
              <a:rPr lang="en-US" sz="1000">
                <a:solidFill>
                  <a:schemeClr val="bg2"/>
                </a:solidFill>
                <a:latin typeface="CourierPS" pitchFamily="49" charset="0"/>
              </a:rPr>
              <a:t> </a:t>
            </a:r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ELEMENT  K-VALUE ELEMWT% OXIDWT% ATOMIC% FORMULA KILOVOL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Si ka  .10211  13.659  29.221  14.299   1.001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Fe ka  .47949  52.508  67.551  27.644   1.935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Ti ka  .00024    .024    .040    .015    .001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Mn ka  .01487   1.657   2.140    .887    .062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O                      31.104    .000  57.156   4.000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TOTAL:                 98.952  98.952 100.000   6.998</a:t>
            </a:r>
          </a:p>
          <a:p>
            <a:endParaRPr lang="en-US" sz="1400">
              <a:solidFill>
                <a:schemeClr val="bg2"/>
              </a:solidFill>
              <a:latin typeface="CourierPS" pitchFamily="49" charset="0"/>
            </a:endParaRP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ELEMENT   K-VALUE ELEMWT% OXIDWT% ATOMIC% FORMULA KILOVOL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Si ka  .10195  13.659  29.221  14.214    .995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Fe ka  .47983  52.508  67.551  27.480   1.924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Ti ka  .00024    .024    .040    .015    .001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Mn ka  .01488   1.657   2.140    .882    .062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Mg ka  .00014    .028    .046    .033    .002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Ca ka  .00032    .032    .045    .023    .002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Cr ka  .00045    .040    .059    .023    .002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Ni ka  .00005    .006    .007    .003    .000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Zn ka  .00394    .462    .575    .207    .014    15.0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O                      31.269    .000  57.120   4.000</a:t>
            </a:r>
          </a:p>
          <a:p>
            <a:r>
              <a:rPr lang="en-US" sz="1400">
                <a:solidFill>
                  <a:schemeClr val="bg2"/>
                </a:solidFill>
                <a:latin typeface="CourierPS" pitchFamily="49" charset="0"/>
              </a:rPr>
              <a:t>   TOTAL:                 99.684  99.684 100.000   7.003</a:t>
            </a:r>
          </a:p>
        </p:txBody>
      </p:sp>
      <p:sp>
        <p:nvSpPr>
          <p:cNvPr id="107525" name="Text Box 7"/>
          <p:cNvSpPr txBox="1">
            <a:spLocks noChangeArrowheads="1"/>
          </p:cNvSpPr>
          <p:nvPr/>
        </p:nvSpPr>
        <p:spPr bwMode="auto">
          <a:xfrm>
            <a:off x="282575" y="1062038"/>
            <a:ext cx="1676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Wet chem</a:t>
            </a:r>
            <a:br>
              <a:rPr lang="en-US" sz="18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missing elements</a:t>
            </a:r>
          </a:p>
        </p:txBody>
      </p:sp>
      <p:sp>
        <p:nvSpPr>
          <p:cNvPr id="107526" name="Text Box 8"/>
          <p:cNvSpPr txBox="1">
            <a:spLocks noChangeArrowheads="1"/>
          </p:cNvSpPr>
          <p:nvPr/>
        </p:nvSpPr>
        <p:spPr bwMode="auto">
          <a:xfrm>
            <a:off x="282575" y="2784475"/>
            <a:ext cx="1676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Wet chem plus EPMA data</a:t>
            </a:r>
          </a:p>
        </p:txBody>
      </p:sp>
      <p:sp>
        <p:nvSpPr>
          <p:cNvPr id="107527" name="Rectangle 9"/>
          <p:cNvSpPr>
            <a:spLocks noChangeArrowheads="1"/>
          </p:cNvSpPr>
          <p:nvPr/>
        </p:nvSpPr>
        <p:spPr bwMode="auto">
          <a:xfrm>
            <a:off x="2873375" y="3013075"/>
            <a:ext cx="914400" cy="26670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7528" name="Rectangle 10"/>
          <p:cNvSpPr>
            <a:spLocks noChangeArrowheads="1"/>
          </p:cNvSpPr>
          <p:nvPr/>
        </p:nvSpPr>
        <p:spPr bwMode="auto">
          <a:xfrm>
            <a:off x="2873375" y="955675"/>
            <a:ext cx="914400" cy="12954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498475"/>
            <a:ext cx="8004175" cy="935038"/>
          </a:xfrm>
        </p:spPr>
        <p:txBody>
          <a:bodyPr/>
          <a:lstStyle/>
          <a:p>
            <a:pPr eaLnBrk="1" hangingPunct="1"/>
            <a:r>
              <a:rPr lang="en-US" smtClean="0"/>
              <a:t>Fayalite Standards</a:t>
            </a:r>
          </a:p>
        </p:txBody>
      </p:sp>
      <p:graphicFrame>
        <p:nvGraphicFramePr>
          <p:cNvPr id="835587" name="Group 3"/>
          <p:cNvGraphicFramePr>
            <a:graphicFrameLocks noGrp="1"/>
          </p:cNvGraphicFramePr>
          <p:nvPr>
            <p:ph type="tbl" idx="4294967295"/>
          </p:nvPr>
        </p:nvGraphicFramePr>
        <p:xfrm>
          <a:off x="892175" y="1081088"/>
          <a:ext cx="6734175" cy="4602936"/>
        </p:xfrm>
        <a:graphic>
          <a:graphicData uri="http://schemas.openxmlformats.org/drawingml/2006/table">
            <a:tbl>
              <a:tblPr/>
              <a:tblGrid>
                <a:gridCol w="1347788"/>
                <a:gridCol w="1344612"/>
                <a:gridCol w="1349375"/>
                <a:gridCol w="1344613"/>
                <a:gridCol w="1347787"/>
              </a:tblGrid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Oxide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Rockport Wet Chemistry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Rockport EPMA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RDS P-1086 EPMA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GRR391 EPMA**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MgO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Not reported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0.046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0.385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SiO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29.22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29.99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30.04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(29.49)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CaO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0.045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Cr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</a:t>
                      </a:r>
                      <a:r>
                        <a:rPr kumimoji="0" lang="en-US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0.059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0.010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MnO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2.14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2.13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0.092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0.212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FeO*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67.55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67.62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69.61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(70.34)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NiO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0.007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0.012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0.011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ZnO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Not reported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0.575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0.007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Total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99.18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100.48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100.16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(100.04)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M</a:t>
                      </a:r>
                      <a:r>
                        <a:rPr kumimoji="0" lang="en-US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2+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1.999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1.982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1.979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1.999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Si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1.001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1.009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1.010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1.000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8628" name="Text Box 83"/>
          <p:cNvSpPr txBox="1">
            <a:spLocks noChangeArrowheads="1"/>
          </p:cNvSpPr>
          <p:nvPr/>
        </p:nvSpPr>
        <p:spPr bwMode="auto">
          <a:xfrm>
            <a:off x="53975" y="5756275"/>
            <a:ext cx="7467600" cy="615950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 type="none" w="sm" len="sm"/>
            <a:tailEnd type="none" w="sm" len="sm"/>
          </a:ln>
        </p:spPr>
        <p:txBody>
          <a:bodyPr lIns="86397" tIns="43199" rIns="86397" bIns="43199">
            <a:spAutoFit/>
          </a:bodyPr>
          <a:lstStyle/>
          <a:p>
            <a:pPr defTabSz="863600" eaLnBrk="0" hangingPunct="0">
              <a:spcBef>
                <a:spcPct val="0"/>
              </a:spcBef>
            </a:pPr>
            <a:r>
              <a:rPr lang="en-US" sz="1700">
                <a:solidFill>
                  <a:schemeClr val="bg2"/>
                </a:solidFill>
                <a:latin typeface="Times New Roman" pitchFamily="18" charset="0"/>
              </a:rPr>
              <a:t>Rockport WC: FeO 66.36, Fe</a:t>
            </a:r>
            <a:r>
              <a:rPr lang="en-US" sz="1700" baseline="-2500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700">
                <a:solidFill>
                  <a:schemeClr val="bg2"/>
                </a:solidFill>
                <a:latin typeface="Times New Roman" pitchFamily="18" charset="0"/>
              </a:rPr>
              <a:t>O</a:t>
            </a:r>
            <a:r>
              <a:rPr lang="en-US" sz="1700" baseline="-25000">
                <a:solidFill>
                  <a:schemeClr val="bg2"/>
                </a:solidFill>
                <a:latin typeface="Times New Roman" pitchFamily="18" charset="0"/>
              </a:rPr>
              <a:t>3</a:t>
            </a:r>
            <a:r>
              <a:rPr lang="en-US" sz="1700">
                <a:solidFill>
                  <a:schemeClr val="bg2"/>
                </a:solidFill>
                <a:latin typeface="Times New Roman" pitchFamily="18" charset="0"/>
              </a:rPr>
              <a:t> 1.32, FeO* 67.55. TiO</a:t>
            </a:r>
            <a:r>
              <a:rPr lang="en-US" sz="1700" baseline="-2500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700">
                <a:solidFill>
                  <a:schemeClr val="bg2"/>
                </a:solidFill>
                <a:latin typeface="Times New Roman" pitchFamily="18" charset="0"/>
              </a:rPr>
              <a:t> 0.04, H</a:t>
            </a:r>
            <a:r>
              <a:rPr lang="en-US" sz="1700" baseline="-2500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700">
                <a:solidFill>
                  <a:schemeClr val="bg2"/>
                </a:solidFill>
                <a:latin typeface="Times New Roman" pitchFamily="18" charset="0"/>
              </a:rPr>
              <a:t>O 0.1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700">
                <a:solidFill>
                  <a:schemeClr val="bg2"/>
                </a:solidFill>
                <a:latin typeface="Times New Roman" pitchFamily="18" charset="0"/>
              </a:rPr>
              <a:t>EPMA: PAPF, olivine stds, Heinrich 1986 macs, 20KV, n=4   **GRR391 std Si, Fe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109571" name="Text Box 2"/>
          <p:cNvSpPr txBox="1">
            <a:spLocks noChangeArrowheads="1"/>
          </p:cNvSpPr>
          <p:nvPr/>
        </p:nvSpPr>
        <p:spPr bwMode="auto">
          <a:xfrm>
            <a:off x="55563" y="4400550"/>
            <a:ext cx="8456612" cy="1374775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  <p:txBody>
          <a:bodyPr lIns="86397" tIns="43199" rIns="86397" bIns="43199">
            <a:spAutoFit/>
          </a:bodyPr>
          <a:lstStyle/>
          <a:p>
            <a:pPr defTabSz="863600" eaLnBrk="0" hangingPunct="0">
              <a:spcBef>
                <a:spcPct val="0"/>
              </a:spcBef>
            </a:pP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PDR: Philibert-Duncumb-Reed ZAF, oxide standards, Heinrich 1966 macs</a:t>
            </a:r>
            <a:br>
              <a:rPr lang="en-US" sz="14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PAPF-1 and Arm-1: </a:t>
            </a:r>
            <a:r>
              <a:rPr lang="en-US" sz="1400">
                <a:solidFill>
                  <a:schemeClr val="bg2"/>
                </a:solidFill>
                <a:latin typeface="Symbol" pitchFamily="18" charset="2"/>
              </a:rPr>
              <a:t>F</a:t>
            </a: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(</a:t>
            </a:r>
            <a:r>
              <a:rPr lang="en-US" sz="1400">
                <a:solidFill>
                  <a:schemeClr val="bg2"/>
                </a:solidFill>
                <a:latin typeface="Symbol" pitchFamily="18" charset="2"/>
              </a:rPr>
              <a:t>r</a:t>
            </a: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z) algorithms, oxide standards, Heinrich 1986 macs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PAPF-2 and Arm-2: synthetic olivine standards, Heinrich 1986 macs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PAPF-3 and Arm-3: synthetic olivine standards, FFAST macs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Same k-ratios, n=4, CaO 0.09, Cr</a:t>
            </a:r>
            <a:r>
              <a:rPr lang="en-US" sz="1400" baseline="-2500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O</a:t>
            </a:r>
            <a:r>
              <a:rPr lang="en-US" sz="1400" baseline="-25000">
                <a:solidFill>
                  <a:schemeClr val="bg2"/>
                </a:solidFill>
                <a:latin typeface="Times New Roman" pitchFamily="18" charset="0"/>
              </a:rPr>
              <a:t>3</a:t>
            </a: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 0.06, MnO 0.14, NiO 0.37 (wt %)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Olivine Formula: M</a:t>
            </a:r>
            <a:r>
              <a:rPr lang="en-US" sz="1400" baseline="30000">
                <a:solidFill>
                  <a:schemeClr val="bg2"/>
                </a:solidFill>
                <a:latin typeface="Times New Roman" pitchFamily="18" charset="0"/>
              </a:rPr>
              <a:t>2+</a:t>
            </a:r>
            <a:r>
              <a:rPr lang="en-US" sz="1400" baseline="-2500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400">
                <a:solidFill>
                  <a:schemeClr val="bg2"/>
                </a:solidFill>
                <a:latin typeface="Times New Roman" pitchFamily="18" charset="0"/>
              </a:rPr>
              <a:t>SiO</a:t>
            </a:r>
            <a:r>
              <a:rPr lang="en-US" sz="1400" baseline="-25000">
                <a:solidFill>
                  <a:schemeClr val="bg2"/>
                </a:solidFill>
                <a:latin typeface="Times New Roman" pitchFamily="18" charset="0"/>
              </a:rPr>
              <a:t>4</a:t>
            </a:r>
            <a:endParaRPr lang="en-US" sz="1100" baseline="-2500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09572" name="Rectangle 3"/>
          <p:cNvSpPr>
            <a:spLocks noGrp="1" noChangeArrowheads="1"/>
          </p:cNvSpPr>
          <p:nvPr>
            <p:ph type="title"/>
          </p:nvPr>
        </p:nvSpPr>
        <p:spPr>
          <a:xfrm>
            <a:off x="206375" y="193675"/>
            <a:ext cx="8004175" cy="935038"/>
          </a:xfrm>
        </p:spPr>
        <p:txBody>
          <a:bodyPr/>
          <a:lstStyle/>
          <a:p>
            <a:pPr eaLnBrk="1" hangingPunct="1"/>
            <a:r>
              <a:rPr lang="en-US" smtClean="0"/>
              <a:t>EPMA of San Carlos Olivine</a:t>
            </a:r>
            <a:br>
              <a:rPr lang="en-US" smtClean="0"/>
            </a:br>
            <a:r>
              <a:rPr lang="en-US" smtClean="0"/>
              <a:t>Correction Method and macs @ 20 KV, 40 TOA</a:t>
            </a:r>
          </a:p>
        </p:txBody>
      </p:sp>
      <p:graphicFrame>
        <p:nvGraphicFramePr>
          <p:cNvPr id="825442" name="Group 98"/>
          <p:cNvGraphicFramePr>
            <a:graphicFrameLocks noGrp="1"/>
          </p:cNvGraphicFramePr>
          <p:nvPr>
            <p:ph type="tbl" idx="4294967295"/>
          </p:nvPr>
        </p:nvGraphicFramePr>
        <p:xfrm>
          <a:off x="53975" y="1108075"/>
          <a:ext cx="8483600" cy="3299538"/>
        </p:xfrm>
        <a:graphic>
          <a:graphicData uri="http://schemas.openxmlformats.org/drawingml/2006/table">
            <a:tbl>
              <a:tblPr/>
              <a:tblGrid>
                <a:gridCol w="901700"/>
                <a:gridCol w="1171575"/>
                <a:gridCol w="865188"/>
                <a:gridCol w="936625"/>
                <a:gridCol w="863600"/>
                <a:gridCol w="1008062"/>
                <a:gridCol w="1008063"/>
                <a:gridCol w="863600"/>
                <a:gridCol w="865187"/>
              </a:tblGrid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Oxide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Wet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Chem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PDR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Ox / H66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PAPF-1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Ox / H86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Arm-1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Ox / H86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PAPF-2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Ol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/ H86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Arm-2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Ol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/ H86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PAPF-3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Ol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/ FF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Arm-3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Ol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/ FF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MgO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49.42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50.10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50.04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49.82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49.44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49.44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48.98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49.00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SiO</a:t>
                      </a:r>
                      <a:r>
                        <a:rPr kumimoji="0" lang="en-US" sz="1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40.81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40.74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40.66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40.07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40.56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40.58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40.34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40.69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FeO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*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9.55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10.13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10.08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9.89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9.89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9.89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9.89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9.74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Total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100.29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101.66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101.47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100.47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100.60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100.60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99.90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100.12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M</a:t>
                      </a:r>
                      <a:r>
                        <a:rPr kumimoji="0" lang="en-US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2+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2.005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2.025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2.025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2.034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2.016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2.016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2.014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2.003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Si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0.997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0.986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0.986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0.982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0.991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0.991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0.992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0.997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Mg/(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Mg+Fe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0.902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0.898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0.899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0.900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0.899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0.901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0.898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0.900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75" y="193675"/>
            <a:ext cx="8004175" cy="935038"/>
          </a:xfrm>
        </p:spPr>
        <p:txBody>
          <a:bodyPr/>
          <a:lstStyle/>
          <a:p>
            <a:pPr eaLnBrk="1" hangingPunct="1"/>
            <a:r>
              <a:rPr lang="en-US" smtClean="0"/>
              <a:t>Systematic Errors in Olivine M</a:t>
            </a:r>
            <a:r>
              <a:rPr lang="en-US" baseline="30000" smtClean="0"/>
              <a:t>2+</a:t>
            </a:r>
            <a:r>
              <a:rPr lang="en-US" baseline="-25000" smtClean="0"/>
              <a:t>2</a:t>
            </a:r>
            <a:r>
              <a:rPr lang="en-US" smtClean="0"/>
              <a:t>SiO</a:t>
            </a:r>
            <a:r>
              <a:rPr lang="en-US" baseline="-25000" smtClean="0"/>
              <a:t>4</a:t>
            </a:r>
            <a:r>
              <a:rPr lang="en-US" smtClean="0"/>
              <a:t> </a:t>
            </a:r>
            <a:br>
              <a:rPr lang="en-US" smtClean="0"/>
            </a:br>
            <a:r>
              <a:rPr lang="en-US" smtClean="0"/>
              <a:t>PAPF, Heinrich 1986 macs @ 20 KV, 40 TOA</a:t>
            </a:r>
          </a:p>
        </p:txBody>
      </p:sp>
      <p:graphicFrame>
        <p:nvGraphicFramePr>
          <p:cNvPr id="836611" name="Group 3"/>
          <p:cNvGraphicFramePr>
            <a:graphicFrameLocks noGrp="1"/>
          </p:cNvGraphicFramePr>
          <p:nvPr>
            <p:ph type="tbl" idx="4294967295"/>
          </p:nvPr>
        </p:nvGraphicFramePr>
        <p:xfrm>
          <a:off x="434975" y="1184275"/>
          <a:ext cx="7848600" cy="3043186"/>
        </p:xfrm>
        <a:graphic>
          <a:graphicData uri="http://schemas.openxmlformats.org/drawingml/2006/table">
            <a:tbl>
              <a:tblPr/>
              <a:tblGrid>
                <a:gridCol w="1008063"/>
                <a:gridCol w="1439862"/>
                <a:gridCol w="1081088"/>
                <a:gridCol w="790575"/>
                <a:gridCol w="1081087"/>
                <a:gridCol w="719138"/>
                <a:gridCol w="865187"/>
                <a:gridCol w="863600"/>
              </a:tblGrid>
              <a:tr h="606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Olivine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Group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Standard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Type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Analysis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Total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Symbol" pitchFamily="18" charset="2"/>
                      </a:endParaRP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, wt%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Si cations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 ideal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 M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2+</a:t>
                      </a:r>
                      <a:b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 ideal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</a:tr>
              <a:tr h="3778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Olivines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Oxide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101.14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0.42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0.989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2.023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0.007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3762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Syn. Olivine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100.22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0.37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0.994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2.012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778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Fayalites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Oxide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100.93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0.20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0.990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2.022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377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Syn. Olivine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100.34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0.23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1.010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1.981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  <a:tr h="3778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Mn,Ni Olivines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Oxide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99.32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0.33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0.991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2.018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0.006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377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Syn. Olivine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100.07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0.30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1.002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0.003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1.995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0.005</a:t>
                      </a:r>
                    </a:p>
                  </a:txBody>
                  <a:tcPr marL="0" marR="0" marT="43199" marB="43199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0D2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10667" name="Text Box 74"/>
          <p:cNvSpPr txBox="1">
            <a:spLocks noChangeArrowheads="1"/>
          </p:cNvSpPr>
          <p:nvPr/>
        </p:nvSpPr>
        <p:spPr bwMode="auto">
          <a:xfrm>
            <a:off x="576263" y="4249738"/>
            <a:ext cx="7559675" cy="1543050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 type="none" w="sm" len="sm"/>
            <a:tailEnd type="none" w="sm" len="sm"/>
          </a:ln>
        </p:spPr>
        <p:txBody>
          <a:bodyPr lIns="86397" tIns="43199" rIns="86397" bIns="43199">
            <a:spAutoFit/>
          </a:bodyPr>
          <a:lstStyle/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Averages of total and cation stoichiometry for all olivines from test data set.</a:t>
            </a:r>
            <a:br>
              <a:rPr lang="en-US" sz="19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For olivines, Mg/(Mg+Fe) = 0.860 </a:t>
            </a:r>
            <a:r>
              <a:rPr lang="en-US">
                <a:solidFill>
                  <a:schemeClr val="bg2"/>
                </a:solidFill>
              </a:rPr>
              <a:t>± 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0.080 (ox) vs. 0.861</a:t>
            </a:r>
            <a:r>
              <a:rPr lang="en-US"/>
              <a:t> </a:t>
            </a:r>
            <a:r>
              <a:rPr lang="en-US">
                <a:solidFill>
                  <a:schemeClr val="bg2"/>
                </a:solidFill>
              </a:rPr>
              <a:t>±</a:t>
            </a:r>
            <a:r>
              <a:rPr lang="en-US"/>
              <a:t> 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0.079 (oliv).</a:t>
            </a:r>
            <a:br>
              <a:rPr lang="en-US" sz="19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Identical k-ratios corrected using PAP full </a:t>
            </a:r>
            <a:r>
              <a:rPr lang="en-US" sz="1900">
                <a:solidFill>
                  <a:schemeClr val="bg2"/>
                </a:solidFill>
                <a:latin typeface="Symbol" pitchFamily="18" charset="2"/>
              </a:rPr>
              <a:t>F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(</a:t>
            </a:r>
            <a:r>
              <a:rPr lang="en-US" sz="1900">
                <a:solidFill>
                  <a:schemeClr val="bg2"/>
                </a:solidFill>
                <a:latin typeface="Symbol" pitchFamily="18" charset="2"/>
              </a:rPr>
              <a:t>r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z) and Heinrich 1986 macs, relative to oxide vs. synthetic olivine standards.</a:t>
            </a:r>
            <a:br>
              <a:rPr lang="en-US" sz="19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Olivine Formula: M</a:t>
            </a:r>
            <a:r>
              <a:rPr lang="en-US" sz="1900" baseline="30000">
                <a:solidFill>
                  <a:schemeClr val="bg2"/>
                </a:solidFill>
                <a:latin typeface="Times New Roman" pitchFamily="18" charset="0"/>
              </a:rPr>
              <a:t>2+</a:t>
            </a:r>
            <a:r>
              <a:rPr lang="en-US" sz="1900" baseline="-2500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SiO</a:t>
            </a:r>
            <a:r>
              <a:rPr lang="en-US" sz="1900" baseline="-25000">
                <a:solidFill>
                  <a:schemeClr val="bg2"/>
                </a:solidFill>
                <a:latin typeface="Times New Roman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111619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574675"/>
            <a:ext cx="8004175" cy="935038"/>
          </a:xfrm>
        </p:spPr>
        <p:txBody>
          <a:bodyPr/>
          <a:lstStyle/>
          <a:p>
            <a:pPr eaLnBrk="1" hangingPunct="1"/>
            <a:r>
              <a:rPr lang="en-US" smtClean="0"/>
              <a:t>Systematic Error Using Oxide Standards</a:t>
            </a:r>
          </a:p>
        </p:txBody>
      </p:sp>
      <p:grpSp>
        <p:nvGrpSpPr>
          <p:cNvPr id="111620" name="Group 3"/>
          <p:cNvGrpSpPr>
            <a:grpSpLocks/>
          </p:cNvGrpSpPr>
          <p:nvPr/>
        </p:nvGrpSpPr>
        <p:grpSpPr bwMode="auto">
          <a:xfrm>
            <a:off x="152400" y="1184275"/>
            <a:ext cx="8359775" cy="4895850"/>
            <a:chOff x="0" y="624"/>
            <a:chExt cx="5760" cy="3467"/>
          </a:xfrm>
        </p:grpSpPr>
        <p:pic>
          <p:nvPicPr>
            <p:cNvPr id="111621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24"/>
              <a:ext cx="5760" cy="3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1622" name="Text Box 5"/>
            <p:cNvSpPr txBox="1">
              <a:spLocks noChangeArrowheads="1"/>
            </p:cNvSpPr>
            <p:nvPr/>
          </p:nvSpPr>
          <p:spPr bwMode="auto">
            <a:xfrm>
              <a:off x="4224" y="1336"/>
              <a:ext cx="869" cy="2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397" tIns="0" rIns="86397" bIns="0">
              <a:spAutoFit/>
            </a:bodyPr>
            <a:lstStyle/>
            <a:p>
              <a:pPr defTabSz="863600" eaLnBrk="0" hangingPunct="0">
                <a:spcBef>
                  <a:spcPct val="50000"/>
                </a:spcBef>
              </a:pPr>
              <a:r>
                <a:rPr lang="en-US" sz="1900">
                  <a:solidFill>
                    <a:schemeClr val="tx1"/>
                  </a:solidFill>
                  <a:latin typeface="Times New Roman" pitchFamily="18" charset="0"/>
                </a:rPr>
                <a:t>Fe Fayalite</a:t>
              </a:r>
            </a:p>
          </p:txBody>
        </p:sp>
        <p:sp>
          <p:nvSpPr>
            <p:cNvPr id="111623" name="Text Box 6"/>
            <p:cNvSpPr txBox="1">
              <a:spLocks noChangeArrowheads="1"/>
            </p:cNvSpPr>
            <p:nvPr/>
          </p:nvSpPr>
          <p:spPr bwMode="auto">
            <a:xfrm>
              <a:off x="1406" y="1296"/>
              <a:ext cx="832" cy="214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397" tIns="0" rIns="86397" bIns="0">
              <a:spAutoFit/>
            </a:bodyPr>
            <a:lstStyle/>
            <a:p>
              <a:pPr defTabSz="863600" eaLnBrk="0" hangingPunct="0">
                <a:spcBef>
                  <a:spcPct val="50000"/>
                </a:spcBef>
              </a:pPr>
              <a:r>
                <a:rPr lang="en-US" sz="1900">
                  <a:solidFill>
                    <a:schemeClr val="tx1"/>
                  </a:solidFill>
                  <a:latin typeface="Times New Roman" pitchFamily="18" charset="0"/>
                </a:rPr>
                <a:t>Fe Olivine</a:t>
              </a:r>
            </a:p>
          </p:txBody>
        </p:sp>
        <p:sp>
          <p:nvSpPr>
            <p:cNvPr id="111624" name="Text Box 7"/>
            <p:cNvSpPr txBox="1">
              <a:spLocks noChangeArrowheads="1"/>
            </p:cNvSpPr>
            <p:nvPr/>
          </p:nvSpPr>
          <p:spPr bwMode="auto">
            <a:xfrm>
              <a:off x="2016" y="2152"/>
              <a:ext cx="805" cy="213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397" tIns="0" rIns="86397" bIns="0">
              <a:spAutoFit/>
            </a:bodyPr>
            <a:lstStyle/>
            <a:p>
              <a:pPr defTabSz="863600" eaLnBrk="0" hangingPunct="0">
                <a:spcBef>
                  <a:spcPct val="50000"/>
                </a:spcBef>
              </a:pPr>
              <a:r>
                <a:rPr lang="en-US" sz="1900">
                  <a:solidFill>
                    <a:schemeClr val="tx1"/>
                  </a:solidFill>
                  <a:latin typeface="Times New Roman" pitchFamily="18" charset="0"/>
                </a:rPr>
                <a:t>Si Olivine</a:t>
              </a:r>
            </a:p>
          </p:txBody>
        </p:sp>
        <p:sp>
          <p:nvSpPr>
            <p:cNvPr id="111625" name="Text Box 8"/>
            <p:cNvSpPr txBox="1">
              <a:spLocks noChangeArrowheads="1"/>
            </p:cNvSpPr>
            <p:nvPr/>
          </p:nvSpPr>
          <p:spPr bwMode="auto">
            <a:xfrm>
              <a:off x="1576" y="2968"/>
              <a:ext cx="1902" cy="214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397" tIns="0" rIns="86397" bIns="0">
              <a:spAutoFit/>
            </a:bodyPr>
            <a:lstStyle/>
            <a:p>
              <a:pPr defTabSz="863600" eaLnBrk="0" hangingPunct="0">
                <a:spcBef>
                  <a:spcPct val="50000"/>
                </a:spcBef>
              </a:pPr>
              <a:r>
                <a:rPr lang="en-US" sz="1900">
                  <a:solidFill>
                    <a:schemeClr val="tx1"/>
                  </a:solidFill>
                  <a:latin typeface="Times New Roman" pitchFamily="18" charset="0"/>
                </a:rPr>
                <a:t>Si Fayalite, Mn,Ni Olivine</a:t>
              </a:r>
            </a:p>
          </p:txBody>
        </p:sp>
        <p:sp>
          <p:nvSpPr>
            <p:cNvPr id="111626" name="Text Box 9"/>
            <p:cNvSpPr txBox="1">
              <a:spLocks noChangeArrowheads="1"/>
            </p:cNvSpPr>
            <p:nvPr/>
          </p:nvSpPr>
          <p:spPr bwMode="auto">
            <a:xfrm>
              <a:off x="2784" y="1576"/>
              <a:ext cx="897" cy="214"/>
            </a:xfrm>
            <a:prstGeom prst="rect">
              <a:avLst/>
            </a:prstGeom>
            <a:solidFill>
              <a:srgbClr val="33996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397" tIns="0" rIns="86397" bIns="0">
              <a:spAutoFit/>
            </a:bodyPr>
            <a:lstStyle/>
            <a:p>
              <a:pPr defTabSz="863600" eaLnBrk="0" hangingPunct="0">
                <a:spcBef>
                  <a:spcPct val="50000"/>
                </a:spcBef>
              </a:pPr>
              <a:r>
                <a:rPr lang="en-US" sz="1900">
                  <a:solidFill>
                    <a:schemeClr val="tx1"/>
                  </a:solidFill>
                  <a:latin typeface="Times New Roman" pitchFamily="18" charset="0"/>
                </a:rPr>
                <a:t>Mg Olivine</a:t>
              </a:r>
            </a:p>
          </p:txBody>
        </p:sp>
        <p:sp>
          <p:nvSpPr>
            <p:cNvPr id="111627" name="Text Box 10"/>
            <p:cNvSpPr txBox="1">
              <a:spLocks noChangeArrowheads="1"/>
            </p:cNvSpPr>
            <p:nvPr/>
          </p:nvSpPr>
          <p:spPr bwMode="auto">
            <a:xfrm>
              <a:off x="492" y="1096"/>
              <a:ext cx="933" cy="214"/>
            </a:xfrm>
            <a:prstGeom prst="rect">
              <a:avLst/>
            </a:prstGeom>
            <a:solidFill>
              <a:srgbClr val="33996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397" tIns="0" rIns="86397" bIns="0">
              <a:spAutoFit/>
            </a:bodyPr>
            <a:lstStyle/>
            <a:p>
              <a:pPr defTabSz="863600" eaLnBrk="0" hangingPunct="0">
                <a:spcBef>
                  <a:spcPct val="50000"/>
                </a:spcBef>
              </a:pPr>
              <a:r>
                <a:rPr lang="en-US" sz="1900">
                  <a:solidFill>
                    <a:schemeClr val="tx1"/>
                  </a:solidFill>
                  <a:latin typeface="Times New Roman" pitchFamily="18" charset="0"/>
                </a:rPr>
                <a:t>Mg Fayalite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sp>
        <p:nvSpPr>
          <p:cNvPr id="972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EPMA Standards: Il buono, the Good</a:t>
            </a:r>
          </a:p>
        </p:txBody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  Eugene Jarosewich – Smithsonian microbeam standards:</a:t>
            </a:r>
            <a:br>
              <a:rPr lang="en-US" smtClean="0"/>
            </a:br>
            <a:r>
              <a:rPr lang="en-US" smtClean="0"/>
              <a:t>	Natural and synthetic minerals and glasses	</a:t>
            </a:r>
            <a:br>
              <a:rPr lang="en-US" smtClean="0"/>
            </a:br>
            <a:r>
              <a:rPr lang="en-US" smtClean="0"/>
              <a:t>	Classical wet chemistry for primary analytical data (published values)</a:t>
            </a:r>
            <a:br>
              <a:rPr lang="en-US" smtClean="0"/>
            </a:br>
            <a:r>
              <a:rPr lang="en-US" smtClean="0"/>
              <a:t>	EPMA used for intra-grain and grain-to-grain variation</a:t>
            </a:r>
            <a:br>
              <a:rPr lang="en-US" smtClean="0"/>
            </a:br>
            <a:r>
              <a:rPr lang="en-US" smtClean="0"/>
              <a:t>	Sigma ratio: (actual sd / counting sd) data for quantitative homogeneity</a:t>
            </a:r>
            <a:br>
              <a:rPr lang="en-US" smtClean="0"/>
            </a:br>
            <a:r>
              <a:rPr lang="en-US" smtClean="0"/>
              <a:t>		Sigma of all grains, measure of homogeneity</a:t>
            </a:r>
            <a:br>
              <a:rPr lang="en-US" smtClean="0"/>
            </a:br>
            <a:r>
              <a:rPr lang="en-US" smtClean="0"/>
              <a:t>		Sigma of worst grain, indication of other material in separate?</a:t>
            </a:r>
            <a:br>
              <a:rPr lang="en-US" smtClean="0"/>
            </a:br>
            <a:r>
              <a:rPr lang="en-US" smtClean="0"/>
              <a:t>	Significant amount of available material</a:t>
            </a:r>
            <a:br>
              <a:rPr lang="en-US" smtClean="0"/>
            </a:br>
            <a:r>
              <a:rPr lang="en-US" smtClean="0"/>
              <a:t>	Widely distributed and routinely used</a:t>
            </a:r>
            <a:br>
              <a:rPr lang="en-US" smtClean="0"/>
            </a:br>
            <a:r>
              <a:rPr lang="en-US" smtClean="0"/>
              <a:t>	Free for the asking</a:t>
            </a:r>
          </a:p>
          <a:p>
            <a:r>
              <a:rPr lang="en-US" smtClean="0"/>
              <a:t>  NIST Standard Reference Materials</a:t>
            </a:r>
            <a:br>
              <a:rPr lang="en-US" smtClean="0"/>
            </a:br>
            <a:r>
              <a:rPr lang="en-US" smtClean="0"/>
              <a:t>	Synthetic glasses (K-411, K-412, 61X-series, others)</a:t>
            </a:r>
            <a:br>
              <a:rPr lang="en-US" smtClean="0"/>
            </a:br>
            <a:r>
              <a:rPr lang="en-US" smtClean="0"/>
              <a:t>	CuAu and AgAu alloys</a:t>
            </a:r>
            <a:br>
              <a:rPr lang="en-US" smtClean="0"/>
            </a:br>
            <a:r>
              <a:rPr lang="en-US" smtClean="0"/>
              <a:t>	Certified values from extensive chemical and homogeneity analysis	</a:t>
            </a: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1126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Status Report: EPMA of Olivine</a:t>
            </a:r>
          </a:p>
        </p:txBody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</a:pPr>
            <a:r>
              <a:rPr lang="en-US" smtClean="0"/>
              <a:t>  EPMA using synthetic olivine standards better than oxide standards:</a:t>
            </a:r>
            <a:br>
              <a:rPr lang="en-US" smtClean="0"/>
            </a:br>
            <a:r>
              <a:rPr lang="en-US" smtClean="0"/>
              <a:t>	Superior analysis total, Si cation ~1.0, and </a:t>
            </a:r>
            <a:r>
              <a:rPr lang="en-US" smtClean="0">
                <a:latin typeface="Symbol" pitchFamily="18" charset="2"/>
              </a:rPr>
              <a:t>S</a:t>
            </a:r>
            <a:r>
              <a:rPr lang="en-US" smtClean="0"/>
              <a:t>M</a:t>
            </a:r>
            <a:r>
              <a:rPr lang="en-US" baseline="30000" smtClean="0"/>
              <a:t>2+</a:t>
            </a:r>
            <a:r>
              <a:rPr lang="en-US" smtClean="0"/>
              <a:t> ~ 2.0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US" smtClean="0"/>
              <a:t>  Improvement in EPMA accuracy for olivine using</a:t>
            </a:r>
            <a:br>
              <a:rPr lang="en-US" smtClean="0"/>
            </a:br>
            <a:r>
              <a:rPr lang="en-US" smtClean="0"/>
              <a:t>	Armstrong </a:t>
            </a:r>
            <a:r>
              <a:rPr lang="en-US" smtClean="0">
                <a:latin typeface="Symbol" pitchFamily="18" charset="2"/>
              </a:rPr>
              <a:t>F</a:t>
            </a:r>
            <a:r>
              <a:rPr lang="en-US" smtClean="0"/>
              <a:t>(</a:t>
            </a:r>
            <a:r>
              <a:rPr lang="en-US" smtClean="0">
                <a:latin typeface="Symbol" pitchFamily="18" charset="2"/>
              </a:rPr>
              <a:t>r</a:t>
            </a:r>
            <a:r>
              <a:rPr lang="en-US" smtClean="0"/>
              <a:t>z) coupled with FFAST mac data set. 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US" smtClean="0"/>
              <a:t>  Using oxide standards we observe:</a:t>
            </a:r>
            <a:br>
              <a:rPr lang="en-US" smtClean="0"/>
            </a:br>
            <a:r>
              <a:rPr lang="en-US" smtClean="0"/>
              <a:t>  	Overcorrection of Mg and Fe in olivine across Fo-Fa binary</a:t>
            </a:r>
            <a:br>
              <a:rPr lang="en-US" smtClean="0"/>
            </a:br>
            <a:r>
              <a:rPr lang="en-US" smtClean="0"/>
              <a:t>	Undercorrection of Si in low-Mg olivine (Fayalite, Mn-ol, and Ni-ol)</a:t>
            </a:r>
            <a:br>
              <a:rPr lang="en-US" smtClean="0"/>
            </a:br>
            <a:r>
              <a:rPr lang="en-US" smtClean="0"/>
              <a:t>	Marginal underestimation of Mg/(Mg+Fe).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US" smtClean="0"/>
              <a:t>  These relationships extend to all MgFe silicates relative to composition.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US" smtClean="0"/>
              <a:t>  Alpha-factor analysis of systematic errors in Fo-Fa system:</a:t>
            </a:r>
            <a:br>
              <a:rPr lang="en-US" smtClean="0"/>
            </a:br>
            <a:r>
              <a:rPr lang="en-US" smtClean="0"/>
              <a:t>  	EPMA and wet chemistry of natural olivines are not internally consistent.</a:t>
            </a:r>
            <a:br>
              <a:rPr lang="en-US" smtClean="0"/>
            </a:br>
            <a:r>
              <a:rPr lang="en-US" smtClean="0"/>
              <a:t>	Worst: Boyd Forsterite Mg and Fe not consistent (Caltech standard)</a:t>
            </a:r>
            <a:br>
              <a:rPr lang="en-US" smtClean="0"/>
            </a:br>
            <a:r>
              <a:rPr lang="en-US" smtClean="0"/>
              <a:t>	Best: Springwater Mg,Fe, and Mg in San Carlos (Fe in SC less so)</a:t>
            </a:r>
            <a:br>
              <a:rPr lang="en-US" smtClean="0"/>
            </a:br>
            <a:r>
              <a:rPr lang="en-US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1136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Conclusions</a:t>
            </a:r>
          </a:p>
        </p:txBody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buFontTx/>
              <a:buNone/>
            </a:pPr>
            <a:endParaRPr lang="en-US" smtClean="0"/>
          </a:p>
          <a:p>
            <a:pPr marL="0" indent="0" eaLnBrk="1" hangingPunct="1"/>
            <a:r>
              <a:rPr lang="en-US" smtClean="0"/>
              <a:t>  Quantitative EPMA emphasizes</a:t>
            </a:r>
            <a:br>
              <a:rPr lang="en-US" smtClean="0"/>
            </a:br>
            <a:r>
              <a:rPr lang="en-US" smtClean="0"/>
              <a:t>	Measurement issues and instrumental calibration</a:t>
            </a:r>
            <a:br>
              <a:rPr lang="en-US" smtClean="0"/>
            </a:br>
            <a:r>
              <a:rPr lang="en-US" smtClean="0"/>
              <a:t>	Use of good microanalysis standards</a:t>
            </a:r>
            <a:br>
              <a:rPr lang="en-US" smtClean="0"/>
            </a:br>
            <a:r>
              <a:rPr lang="en-US" smtClean="0"/>
              <a:t>	Attention to details of correction algorithms and data sets</a:t>
            </a:r>
          </a:p>
          <a:p>
            <a:pPr marL="0" indent="0" eaLnBrk="1" hangingPunct="1"/>
            <a:r>
              <a:rPr lang="en-US" smtClean="0"/>
              <a:t>  Experimental approach which confirms all is well:</a:t>
            </a:r>
            <a:br>
              <a:rPr lang="en-US" smtClean="0"/>
            </a:br>
            <a:r>
              <a:rPr lang="en-US" smtClean="0"/>
              <a:t>	Use of K</a:t>
            </a:r>
            <a:r>
              <a:rPr lang="en-US" baseline="-25000" smtClean="0"/>
              <a:t>meas</a:t>
            </a:r>
            <a:r>
              <a:rPr lang="en-US" smtClean="0"/>
              <a:t>/K</a:t>
            </a:r>
            <a:r>
              <a:rPr lang="en-US" baseline="-25000" smtClean="0"/>
              <a:t>calc</a:t>
            </a:r>
            <a:r>
              <a:rPr lang="en-US" smtClean="0"/>
              <a:t> plot used for data analysis, WDS and EDS</a:t>
            </a:r>
            <a:br>
              <a:rPr lang="en-US" smtClean="0"/>
            </a:br>
            <a:r>
              <a:rPr lang="en-US" smtClean="0"/>
              <a:t>	CMASTF standards provide instrument calibration data set</a:t>
            </a:r>
            <a:br>
              <a:rPr lang="en-US" smtClean="0"/>
            </a:br>
            <a:r>
              <a:rPr lang="en-US" smtClean="0"/>
              <a:t>	Identification of inconsistent compositions</a:t>
            </a:r>
          </a:p>
          <a:p>
            <a:pPr marL="0" indent="0" eaLnBrk="1" hangingPunct="1"/>
            <a:r>
              <a:rPr lang="en-US" smtClean="0"/>
              <a:t>  Accuracy of analysis in CMASTF system better than 2%, precision limited</a:t>
            </a:r>
            <a:br>
              <a:rPr lang="en-US" smtClean="0"/>
            </a:br>
            <a:r>
              <a:rPr lang="en-US" smtClean="0"/>
              <a:t>	SDD quantitative analysis data highly competitive with WDS</a:t>
            </a:r>
          </a:p>
          <a:p>
            <a:pPr marL="0" indent="0" eaLnBrk="1" hangingPunct="1"/>
            <a:r>
              <a:rPr lang="en-US" smtClean="0"/>
              <a:t>  Always think:</a:t>
            </a:r>
            <a:br>
              <a:rPr lang="en-US" smtClean="0"/>
            </a:br>
            <a:r>
              <a:rPr lang="en-US" smtClean="0"/>
              <a:t>	Calibration, measurement, quantitation, evaluation, report and discuss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sp>
        <p:nvSpPr>
          <p:cNvPr id="983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EPMA Standards: Il brutto, the Bad</a:t>
            </a:r>
          </a:p>
        </p:txBody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  Multielement standards we use fit into this category, in my opinion</a:t>
            </a:r>
          </a:p>
          <a:p>
            <a:r>
              <a:rPr lang="en-US" smtClean="0"/>
              <a:t>  Widely distributed Taylor standards uncertain pedigree</a:t>
            </a:r>
            <a:br>
              <a:rPr lang="en-US" smtClean="0"/>
            </a:br>
            <a:r>
              <a:rPr lang="en-US" smtClean="0"/>
              <a:t>	Presumably EPMA analyses</a:t>
            </a:r>
            <a:br>
              <a:rPr lang="en-US" smtClean="0"/>
            </a:br>
            <a:r>
              <a:rPr lang="en-US" smtClean="0"/>
              <a:t>	Zircon contains inclusions, undocumented homogeneity</a:t>
            </a:r>
          </a:p>
          <a:p>
            <a:r>
              <a:rPr lang="en-US" smtClean="0"/>
              <a:t>  Many mineral standards characterized by EPMA only</a:t>
            </a:r>
            <a:br>
              <a:rPr lang="en-US" smtClean="0"/>
            </a:br>
            <a:r>
              <a:rPr lang="en-US" smtClean="0"/>
              <a:t>	Few analytical details (standards, kV, instrument, correction algorithm)</a:t>
            </a:r>
            <a:br>
              <a:rPr lang="en-US" smtClean="0"/>
            </a:br>
            <a:r>
              <a:rPr lang="en-US" smtClean="0"/>
              <a:t>	Chemistry only reported, no k-ratios</a:t>
            </a:r>
          </a:p>
          <a:p>
            <a:r>
              <a:rPr lang="en-US" smtClean="0"/>
              <a:t>  Informally distributed material is assumed to be that of analysis</a:t>
            </a:r>
            <a:br>
              <a:rPr lang="en-US" smtClean="0"/>
            </a:br>
            <a:r>
              <a:rPr lang="en-US" smtClean="0"/>
              <a:t>	Madagascar orthoclase (Fe, Ba differ)</a:t>
            </a:r>
          </a:p>
          <a:p>
            <a:r>
              <a:rPr lang="en-US" smtClean="0"/>
              <a:t>  Material contains other elements and/or inclusions</a:t>
            </a:r>
            <a:br>
              <a:rPr lang="en-US" smtClean="0"/>
            </a:br>
            <a:r>
              <a:rPr lang="en-US" smtClean="0"/>
              <a:t>	Boatner REE phosphates, must use portion with lowest Pb from flux</a:t>
            </a:r>
          </a:p>
          <a:p>
            <a:r>
              <a:rPr lang="en-US" smtClean="0"/>
              <a:t>  The upside:</a:t>
            </a:r>
            <a:br>
              <a:rPr lang="en-US" smtClean="0"/>
            </a:br>
            <a:r>
              <a:rPr lang="en-US" smtClean="0"/>
              <a:t>	Most of these standards could be analyzed to better their characterization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sp>
        <p:nvSpPr>
          <p:cNvPr id="993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EPMA Standards: Il cattivo, the Ugly</a:t>
            </a: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  Worst offenders are oxidized metals in commercial mounts</a:t>
            </a:r>
            <a:br>
              <a:rPr lang="en-US" smtClean="0"/>
            </a:br>
            <a:r>
              <a:rPr lang="en-US" smtClean="0"/>
              <a:t>	If used as sole standard serious analytical errors may result</a:t>
            </a:r>
            <a:br>
              <a:rPr lang="en-US" smtClean="0"/>
            </a:br>
            <a:r>
              <a:rPr lang="en-US" smtClean="0"/>
              <a:t>	Only check is total on an unknown</a:t>
            </a:r>
          </a:p>
          <a:p>
            <a:r>
              <a:rPr lang="en-US" smtClean="0"/>
              <a:t>  Homemade mounts that have a single decrepit grain</a:t>
            </a:r>
            <a:br>
              <a:rPr lang="en-US" smtClean="0"/>
            </a:br>
            <a:r>
              <a:rPr lang="en-US" smtClean="0"/>
              <a:t>	Poorly polished and not even perpendicular to the beam</a:t>
            </a:r>
            <a:br>
              <a:rPr lang="en-US" smtClean="0"/>
            </a:br>
            <a:r>
              <a:rPr lang="en-US" smtClean="0"/>
              <a:t>	Used exclusively as the primary standard</a:t>
            </a:r>
          </a:p>
          <a:p>
            <a:r>
              <a:rPr lang="en-US" smtClean="0"/>
              <a:t>  Mounts that have never been repolished and recoated since purchase</a:t>
            </a:r>
            <a:br>
              <a:rPr lang="en-US" smtClean="0"/>
            </a:br>
            <a:r>
              <a:rPr lang="en-US" smtClean="0"/>
              <a:t>	A real need exists for refurbishing services</a:t>
            </a:r>
            <a:br>
              <a:rPr lang="en-US" smtClean="0"/>
            </a:br>
            <a:r>
              <a:rPr lang="en-US" smtClean="0"/>
              <a:t>		…that cost less than a new standard mount</a:t>
            </a:r>
          </a:p>
          <a:p>
            <a:r>
              <a:rPr lang="en-US" smtClean="0"/>
              <a:t>  Again, a situation that is avoidable but is the responsibility of the analyst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list of EPMA issues</a:t>
            </a:r>
            <a:br>
              <a:rPr lang="en-US" dirty="0" smtClean="0"/>
            </a:br>
            <a:r>
              <a:rPr lang="en-US" dirty="0" smtClean="0"/>
              <a:t>Potential errors or mistakes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Column alignment and beam centering</a:t>
            </a:r>
            <a:br>
              <a:rPr lang="en-US" dirty="0" smtClean="0"/>
            </a:br>
            <a:r>
              <a:rPr lang="en-US" dirty="0" smtClean="0"/>
              <a:t>Gun alignment, objective aperture, focus and </a:t>
            </a:r>
            <a:r>
              <a:rPr lang="en-US" dirty="0" err="1" smtClean="0"/>
              <a:t>stigmation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Beam centered on optical microscope and WDS/EDS spectrometers</a:t>
            </a:r>
            <a:br>
              <a:rPr lang="en-US" dirty="0" smtClean="0"/>
            </a:br>
            <a:r>
              <a:rPr lang="en-US" dirty="0" smtClean="0"/>
              <a:t>No beam shift with change in probe current</a:t>
            </a:r>
          </a:p>
          <a:p>
            <a:r>
              <a:rPr lang="en-US" dirty="0" smtClean="0"/>
              <a:t>Probe stability</a:t>
            </a:r>
            <a:br>
              <a:rPr lang="en-US" dirty="0" smtClean="0"/>
            </a:br>
            <a:r>
              <a:rPr lang="en-US" dirty="0" smtClean="0"/>
              <a:t>Magnitude of probe current, positional stability of beam spot</a:t>
            </a:r>
            <a:br>
              <a:rPr lang="en-US" dirty="0" smtClean="0"/>
            </a:br>
            <a:r>
              <a:rPr lang="en-US" dirty="0" smtClean="0"/>
              <a:t>Carbon coat, charging of standards, samples: Duane-Hunt limit</a:t>
            </a:r>
          </a:p>
          <a:p>
            <a:r>
              <a:rPr lang="en-US" dirty="0" smtClean="0"/>
              <a:t>Vacuum level and stability</a:t>
            </a:r>
            <a:br>
              <a:rPr lang="en-US" dirty="0" smtClean="0"/>
            </a:br>
            <a:r>
              <a:rPr lang="en-US" dirty="0" smtClean="0"/>
              <a:t>Effect on electron gun and probe current stability</a:t>
            </a:r>
          </a:p>
          <a:p>
            <a:r>
              <a:rPr lang="en-US" dirty="0" smtClean="0"/>
              <a:t>WDS alignment, peaking, P-10 supply, Bias/gain/PHA settings</a:t>
            </a:r>
          </a:p>
          <a:p>
            <a:r>
              <a:rPr lang="en-US" dirty="0" smtClean="0"/>
              <a:t>EDS calibration, time constant</a:t>
            </a:r>
          </a:p>
          <a:p>
            <a:r>
              <a:rPr lang="en-US" dirty="0" smtClean="0"/>
              <a:t>Standards: polish, carbon coat, composition</a:t>
            </a:r>
          </a:p>
          <a:p>
            <a:r>
              <a:rPr lang="en-US" dirty="0" smtClean="0"/>
              <a:t>Samples: polish, carbon coat, sampling issues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sp>
        <p:nvSpPr>
          <p:cNvPr id="10035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Taylor Commercial Mount</a:t>
            </a:r>
          </a:p>
        </p:txBody>
      </p:sp>
      <p:pic>
        <p:nvPicPr>
          <p:cNvPr id="10035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75" y="1336675"/>
            <a:ext cx="43783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574675"/>
            <a:ext cx="4373563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sp>
        <p:nvSpPr>
          <p:cNvPr id="1013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EPMA Standards: Effect of Oxide Layer Formation</a:t>
            </a:r>
            <a:br>
              <a:rPr lang="en-US" smtClean="0"/>
            </a:br>
            <a:r>
              <a:rPr lang="en-US" smtClean="0"/>
              <a:t>Oxidized Surface = Layered Structure</a:t>
            </a:r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1903413"/>
            <a:ext cx="6859588" cy="469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358775" y="1031875"/>
            <a:ext cx="7315200" cy="990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defTabSz="863600" eaLnBrk="0" hangingPunct="0">
              <a:spcBef>
                <a:spcPct val="50000"/>
              </a:spcBef>
            </a:pP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Substrate reduction, oxide layer increase: k-ratio ~0.001-.003 per nm</a:t>
            </a:r>
            <a:br>
              <a:rPr lang="en-US" sz="18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High Z oxides: Layer effect greater per unit thickness vs. low Z oxides</a:t>
            </a:r>
            <a:br>
              <a:rPr lang="en-US" sz="18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Crossover point: UO</a:t>
            </a:r>
            <a:r>
              <a:rPr lang="en-US" sz="1800" baseline="-2500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/U ~ 200nm, Fe</a:t>
            </a:r>
            <a:r>
              <a:rPr lang="en-US" sz="1800" baseline="-2500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O</a:t>
            </a:r>
            <a:r>
              <a:rPr lang="en-US" sz="1800" baseline="-25000">
                <a:solidFill>
                  <a:schemeClr val="bg2"/>
                </a:solidFill>
                <a:latin typeface="Times New Roman" pitchFamily="18" charset="0"/>
              </a:rPr>
              <a:t>3</a:t>
            </a: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/Fe ~320nm Al</a:t>
            </a:r>
            <a:r>
              <a:rPr lang="en-US" sz="1800" baseline="-2500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O</a:t>
            </a:r>
            <a:r>
              <a:rPr lang="en-US" sz="1800" baseline="-25000">
                <a:solidFill>
                  <a:schemeClr val="bg2"/>
                </a:solidFill>
                <a:latin typeface="Times New Roman" pitchFamily="18" charset="0"/>
              </a:rPr>
              <a:t>3</a:t>
            </a:r>
            <a:r>
              <a:rPr lang="en-US" sz="1800">
                <a:solidFill>
                  <a:schemeClr val="bg2"/>
                </a:solidFill>
                <a:latin typeface="Times New Roman" pitchFamily="18" charset="0"/>
              </a:rPr>
              <a:t>/Al ~520nm</a:t>
            </a:r>
            <a:br>
              <a:rPr lang="en-US" sz="18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800" b="1">
                <a:solidFill>
                  <a:schemeClr val="bg2"/>
                </a:solidFill>
                <a:latin typeface="Times New Roman" pitchFamily="18" charset="0"/>
              </a:rPr>
              <a:t>At thickness &gt; crossover, oxide layer dominates k-ratio measurement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739775" y="2327275"/>
            <a:ext cx="7162800" cy="3505200"/>
            <a:chOff x="466" y="1466"/>
            <a:chExt cx="4512" cy="2208"/>
          </a:xfrm>
        </p:grpSpPr>
        <p:sp>
          <p:nvSpPr>
            <p:cNvPr id="101383" name="Text Box 6"/>
            <p:cNvSpPr txBox="1">
              <a:spLocks noChangeArrowheads="1"/>
            </p:cNvSpPr>
            <p:nvPr/>
          </p:nvSpPr>
          <p:spPr bwMode="auto">
            <a:xfrm>
              <a:off x="3538" y="3194"/>
              <a:ext cx="1440" cy="48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63600" eaLnBrk="0" hangingPunct="0">
                <a:spcBef>
                  <a:spcPct val="50000"/>
                </a:spcBef>
              </a:pPr>
              <a: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  <a:t>Film thickness up</a:t>
              </a:r>
              <a:b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  <a:t>to 0.5 </a:t>
              </a:r>
              <a:r>
                <a:rPr lang="en-US" sz="1400">
                  <a:solidFill>
                    <a:schemeClr val="bg2"/>
                  </a:solidFill>
                  <a:latin typeface="Symbol" pitchFamily="18" charset="2"/>
                </a:rPr>
                <a:t>m</a:t>
              </a:r>
              <a: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  <a:t>m (500nm)</a:t>
              </a:r>
              <a:b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  <a:t>GMR Film results for 15kV.</a:t>
              </a:r>
            </a:p>
          </p:txBody>
        </p:sp>
        <p:sp>
          <p:nvSpPr>
            <p:cNvPr id="101384" name="Text Box 7"/>
            <p:cNvSpPr txBox="1">
              <a:spLocks noChangeArrowheads="1"/>
            </p:cNvSpPr>
            <p:nvPr/>
          </p:nvSpPr>
          <p:spPr bwMode="auto">
            <a:xfrm>
              <a:off x="1570" y="1466"/>
              <a:ext cx="1728" cy="33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63600" eaLnBrk="0" hangingPunct="0">
                <a:spcBef>
                  <a:spcPct val="50000"/>
                </a:spcBef>
              </a:pP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 </a:t>
              </a:r>
              <a:r>
                <a:rPr lang="en-US" sz="1600">
                  <a:solidFill>
                    <a:schemeClr val="bg2"/>
                  </a:solidFill>
                  <a:latin typeface="Times New Roman" pitchFamily="18" charset="0"/>
                </a:rPr>
                <a:t>For 100nm oxide, reduction of</a:t>
              </a:r>
              <a:br>
                <a:rPr lang="en-US" sz="160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600">
                  <a:solidFill>
                    <a:schemeClr val="bg2"/>
                  </a:solidFill>
                  <a:latin typeface="Times New Roman" pitchFamily="18" charset="0"/>
                </a:rPr>
                <a:t>10-35% substrate intensity</a:t>
              </a:r>
            </a:p>
          </p:txBody>
        </p:sp>
        <p:sp>
          <p:nvSpPr>
            <p:cNvPr id="101385" name="Line 8"/>
            <p:cNvSpPr>
              <a:spLocks noChangeShapeType="1"/>
            </p:cNvSpPr>
            <p:nvPr/>
          </p:nvSpPr>
          <p:spPr bwMode="auto">
            <a:xfrm flipH="1">
              <a:off x="1138" y="1658"/>
              <a:ext cx="384" cy="24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lg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01386" name="Text Box 9"/>
            <p:cNvSpPr txBox="1">
              <a:spLocks noChangeArrowheads="1"/>
            </p:cNvSpPr>
            <p:nvPr/>
          </p:nvSpPr>
          <p:spPr bwMode="auto">
            <a:xfrm>
              <a:off x="610" y="2330"/>
              <a:ext cx="480" cy="2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63600" eaLnBrk="0" hangingPunct="0">
                <a:spcBef>
                  <a:spcPct val="50000"/>
                </a:spcBef>
              </a:pPr>
              <a: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  <a:t>UO</a:t>
              </a:r>
              <a:r>
                <a:rPr lang="en-US" sz="1400" baseline="-25000">
                  <a:solidFill>
                    <a:schemeClr val="bg2"/>
                  </a:solidFill>
                  <a:latin typeface="Times New Roman" pitchFamily="18" charset="0"/>
                </a:rPr>
                <a:t>2</a:t>
              </a:r>
              <a: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  <a:t>/U</a:t>
              </a:r>
              <a:b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  <a:t>crossover</a:t>
              </a:r>
            </a:p>
          </p:txBody>
        </p:sp>
        <p:sp>
          <p:nvSpPr>
            <p:cNvPr id="101387" name="Line 10"/>
            <p:cNvSpPr>
              <a:spLocks noChangeShapeType="1"/>
            </p:cNvSpPr>
            <p:nvPr/>
          </p:nvSpPr>
          <p:spPr bwMode="auto">
            <a:xfrm>
              <a:off x="994" y="2474"/>
              <a:ext cx="624" cy="240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 type="triangle" w="med" len="lg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01388" name="Text Box 11"/>
            <p:cNvSpPr txBox="1">
              <a:spLocks noChangeArrowheads="1"/>
            </p:cNvSpPr>
            <p:nvPr/>
          </p:nvSpPr>
          <p:spPr bwMode="auto">
            <a:xfrm>
              <a:off x="466" y="2858"/>
              <a:ext cx="480" cy="2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63600" eaLnBrk="0" hangingPunct="0">
                <a:spcBef>
                  <a:spcPct val="50000"/>
                </a:spcBef>
              </a:pPr>
              <a: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  <a:t>Fe</a:t>
              </a:r>
              <a:r>
                <a:rPr lang="en-US" sz="1400" baseline="-25000">
                  <a:solidFill>
                    <a:schemeClr val="bg2"/>
                  </a:solidFill>
                  <a:latin typeface="Times New Roman" pitchFamily="18" charset="0"/>
                </a:rPr>
                <a:t>2</a:t>
              </a:r>
              <a: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  <a:t>O</a:t>
              </a:r>
              <a:r>
                <a:rPr lang="en-US" sz="1400" baseline="-25000">
                  <a:solidFill>
                    <a:schemeClr val="bg2"/>
                  </a:solidFill>
                  <a:latin typeface="Times New Roman" pitchFamily="18" charset="0"/>
                </a:rPr>
                <a:t>3</a:t>
              </a:r>
              <a: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  <a:t>/Fe</a:t>
              </a:r>
              <a:b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400">
                  <a:solidFill>
                    <a:schemeClr val="bg2"/>
                  </a:solidFill>
                  <a:latin typeface="Times New Roman" pitchFamily="18" charset="0"/>
                </a:rPr>
                <a:t>crossover</a:t>
              </a:r>
            </a:p>
          </p:txBody>
        </p:sp>
        <p:sp>
          <p:nvSpPr>
            <p:cNvPr id="101389" name="Line 12"/>
            <p:cNvSpPr>
              <a:spLocks noChangeShapeType="1"/>
            </p:cNvSpPr>
            <p:nvPr/>
          </p:nvSpPr>
          <p:spPr bwMode="auto">
            <a:xfrm flipV="1">
              <a:off x="952" y="2846"/>
              <a:ext cx="1296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lg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1024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Advances in EPMA:</a:t>
            </a:r>
            <a:br>
              <a:rPr lang="en-US" smtClean="0"/>
            </a:br>
            <a:r>
              <a:rPr lang="en-US" smtClean="0"/>
              <a:t>Geological Materials -- Standards</a:t>
            </a:r>
          </a:p>
        </p:txBody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775" y="1184275"/>
            <a:ext cx="7924800" cy="48768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</a:pPr>
            <a:r>
              <a:rPr lang="en-US" smtClean="0"/>
              <a:t>  EPMA standards requirements: Homogeneous on micron scale, grain to grain, well characterized on both scales, and available in large enough quantity to be used by microanalysis communities.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US" smtClean="0"/>
              <a:t>  Most materials fail one or more of these requirements.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US" smtClean="0"/>
              <a:t>  Natural and synthetic minerals, oxides, and glasses.</a:t>
            </a:r>
            <a:br>
              <a:rPr lang="en-US" smtClean="0"/>
            </a:br>
            <a:r>
              <a:rPr lang="en-US" smtClean="0"/>
              <a:t> Minerals impose stoichiometry but may be inhomogeneous</a:t>
            </a:r>
            <a:br>
              <a:rPr lang="en-US" smtClean="0"/>
            </a:br>
            <a:r>
              <a:rPr lang="en-US" smtClean="0"/>
              <a:t> Glasses lack stoichiometric control but can be homogeneous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US" smtClean="0"/>
              <a:t>  Glasses: targeted compositions that can be made in bulk and utilized by the microanalysis community.</a:t>
            </a:r>
            <a:br>
              <a:rPr lang="en-US" smtClean="0"/>
            </a:br>
            <a:r>
              <a:rPr lang="en-US" smtClean="0"/>
              <a:t>(Corning 95-series trace element glasses)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US" smtClean="0"/>
              <a:t>  Internal consistency of EPMA standards used by the community is poorly known.  Few comparison reports, generally anecdotal.</a:t>
            </a:r>
          </a:p>
          <a:p>
            <a:pPr marL="0" indent="0" eaLnBrk="1" hangingPunct="1">
              <a:lnSpc>
                <a:spcPct val="90000"/>
              </a:lnSpc>
            </a:pPr>
            <a:r>
              <a:rPr lang="en-US" smtClean="0"/>
              <a:t>  Solution: calculate expected x-ray intensity for element of interest in suite of standards, compare measured intensities relative to end-member standard (oxide), i.e., k = ZAF / C.  This highlights errors in composition as well as systematic errors in algorithm.</a:t>
            </a:r>
          </a:p>
          <a:p>
            <a:pPr marL="0" indent="0"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0"/>
            <a:ext cx="7848600" cy="1152525"/>
          </a:xfrm>
        </p:spPr>
        <p:txBody>
          <a:bodyPr/>
          <a:lstStyle/>
          <a:p>
            <a:pPr defTabSz="914400" eaLnBrk="1" hangingPunct="1"/>
            <a:r>
              <a:rPr lang="en-US" smtClean="0"/>
              <a:t>Basalt Glass Indian Ocean USNM 113716:</a:t>
            </a:r>
            <a:br>
              <a:rPr lang="en-US" smtClean="0"/>
            </a:br>
            <a:r>
              <a:rPr lang="en-US" smtClean="0"/>
              <a:t>EPMA vs. Wet Chemistry Data</a:t>
            </a:r>
          </a:p>
        </p:txBody>
      </p:sp>
      <p:sp>
        <p:nvSpPr>
          <p:cNvPr id="6150" name="Text Box 3"/>
          <p:cNvSpPr txBox="1">
            <a:spLocks noChangeArrowheads="1"/>
          </p:cNvSpPr>
          <p:nvPr/>
        </p:nvSpPr>
        <p:spPr bwMode="auto">
          <a:xfrm>
            <a:off x="504825" y="5475288"/>
            <a:ext cx="7920038" cy="314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43206" rIns="0" bIns="43206">
            <a:spAutoFit/>
          </a:bodyPr>
          <a:lstStyle/>
          <a:p>
            <a:pPr defTabSz="863600" eaLnBrk="0" hangingPunct="0">
              <a:spcBef>
                <a:spcPct val="50000"/>
              </a:spcBef>
            </a:pPr>
            <a:r>
              <a:rPr lang="en-US" sz="2300" baseline="-25000">
                <a:solidFill>
                  <a:schemeClr val="bg1"/>
                </a:solidFill>
                <a:latin typeface="Times New Roman" pitchFamily="18" charset="0"/>
              </a:rPr>
              <a:t>Of </a:t>
            </a:r>
          </a:p>
        </p:txBody>
      </p:sp>
      <p:sp>
        <p:nvSpPr>
          <p:cNvPr id="6151" name="Text Box 4"/>
          <p:cNvSpPr txBox="1">
            <a:spLocks noChangeArrowheads="1"/>
          </p:cNvSpPr>
          <p:nvPr/>
        </p:nvSpPr>
        <p:spPr bwMode="auto">
          <a:xfrm>
            <a:off x="206375" y="5146675"/>
            <a:ext cx="7993063" cy="10795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6412" tIns="86412" rIns="86412" bIns="86412" anchor="ctr"/>
          <a:lstStyle/>
          <a:p>
            <a:pPr defTabSz="863600" eaLnBrk="0" hangingPunct="0">
              <a:spcBef>
                <a:spcPct val="5000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Of the 3-5 mounts of UNSM 113716, this is the first observation of mineral inclusions or crystallites in the glass. This is otherwise a homogeneous standard, consistent with EPMA of other glasses, but based on wet chemistry comparison.</a:t>
            </a:r>
            <a:br>
              <a:rPr lang="en-US" sz="190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900" b="1">
                <a:solidFill>
                  <a:schemeClr val="bg2"/>
                </a:solidFill>
                <a:latin typeface="Times New Roman" pitchFamily="18" charset="0"/>
              </a:rPr>
              <a:t>How representative is this of the wet chemical analysis?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  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58775" y="1184275"/>
            <a:ext cx="7886700" cy="3841750"/>
            <a:chOff x="226" y="746"/>
            <a:chExt cx="4968" cy="242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26" y="746"/>
              <a:ext cx="4968" cy="2420"/>
              <a:chOff x="240" y="768"/>
              <a:chExt cx="5258" cy="2560"/>
            </a:xfrm>
          </p:grpSpPr>
          <p:graphicFrame>
            <p:nvGraphicFramePr>
              <p:cNvPr id="6146" name="Object 7"/>
              <p:cNvGraphicFramePr>
                <a:graphicFrameLocks noChangeAspect="1"/>
              </p:cNvGraphicFramePr>
              <p:nvPr/>
            </p:nvGraphicFramePr>
            <p:xfrm>
              <a:off x="2928" y="768"/>
              <a:ext cx="2570" cy="2560"/>
            </p:xfrm>
            <a:graphic>
              <a:graphicData uri="http://schemas.openxmlformats.org/presentationml/2006/ole">
                <p:oleObj spid="_x0000_s391170" name="Image" r:id="rId3" imgW="9733851" imgH="9695729" progId="">
                  <p:embed/>
                </p:oleObj>
              </a:graphicData>
            </a:graphic>
          </p:graphicFrame>
          <p:graphicFrame>
            <p:nvGraphicFramePr>
              <p:cNvPr id="6147" name="Object 8"/>
              <p:cNvGraphicFramePr>
                <a:graphicFrameLocks noChangeAspect="1"/>
              </p:cNvGraphicFramePr>
              <p:nvPr/>
            </p:nvGraphicFramePr>
            <p:xfrm>
              <a:off x="240" y="768"/>
              <a:ext cx="2567" cy="2560"/>
            </p:xfrm>
            <a:graphic>
              <a:graphicData uri="http://schemas.openxmlformats.org/presentationml/2006/ole">
                <p:oleObj spid="_x0000_s391171" name="Image" r:id="rId4" imgW="9721144" imgH="9695729" progId="">
                  <p:embed/>
                </p:oleObj>
              </a:graphicData>
            </a:graphic>
          </p:graphicFrame>
          <p:sp>
            <p:nvSpPr>
              <p:cNvPr id="6158" name="Line 9"/>
              <p:cNvSpPr>
                <a:spLocks noChangeShapeType="1"/>
              </p:cNvSpPr>
              <p:nvPr/>
            </p:nvSpPr>
            <p:spPr bwMode="auto">
              <a:xfrm>
                <a:off x="2496" y="1152"/>
                <a:ext cx="672" cy="96"/>
              </a:xfrm>
              <a:prstGeom prst="lin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 type="triangle" w="med" len="lg"/>
              </a:ln>
            </p:spPr>
            <p:txBody>
              <a:bodyPr lIns="0" rIns="0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6154" name="Text Box 10"/>
            <p:cNvSpPr txBox="1">
              <a:spLocks noChangeArrowheads="1"/>
            </p:cNvSpPr>
            <p:nvPr/>
          </p:nvSpPr>
          <p:spPr bwMode="auto">
            <a:xfrm>
              <a:off x="4018" y="794"/>
              <a:ext cx="1104" cy="19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91433" tIns="0" rIns="0" bIns="0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2"/>
                  </a:solidFill>
                </a:rPr>
                <a:t>Devitrification</a:t>
              </a:r>
            </a:p>
          </p:txBody>
        </p:sp>
        <p:sp>
          <p:nvSpPr>
            <p:cNvPr id="6155" name="Text Box 11"/>
            <p:cNvSpPr txBox="1">
              <a:spLocks noChangeArrowheads="1"/>
            </p:cNvSpPr>
            <p:nvPr/>
          </p:nvSpPr>
          <p:spPr bwMode="auto">
            <a:xfrm>
              <a:off x="562" y="890"/>
              <a:ext cx="480" cy="19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91433" tIns="0" rIns="0" bIns="0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2"/>
                  </a:solidFill>
                </a:rPr>
                <a:t>Plag</a:t>
              </a:r>
            </a:p>
          </p:txBody>
        </p:sp>
        <p:sp>
          <p:nvSpPr>
            <p:cNvPr id="6156" name="Text Box 12"/>
            <p:cNvSpPr txBox="1">
              <a:spLocks noChangeArrowheads="1"/>
            </p:cNvSpPr>
            <p:nvPr/>
          </p:nvSpPr>
          <p:spPr bwMode="auto">
            <a:xfrm>
              <a:off x="322" y="1466"/>
              <a:ext cx="480" cy="19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91433" tIns="0" rIns="0" bIns="0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2"/>
                  </a:solidFill>
                </a:rPr>
                <a:t>Glass</a:t>
              </a:r>
            </a:p>
          </p:txBody>
        </p:sp>
        <p:sp>
          <p:nvSpPr>
            <p:cNvPr id="6157" name="Line 13"/>
            <p:cNvSpPr>
              <a:spLocks noChangeShapeType="1"/>
            </p:cNvSpPr>
            <p:nvPr/>
          </p:nvSpPr>
          <p:spPr bwMode="auto">
            <a:xfrm>
              <a:off x="1042" y="1082"/>
              <a:ext cx="288" cy="24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Smithsonian Microbeam Standards</a:t>
            </a:r>
            <a:br>
              <a:rPr lang="en-US" dirty="0" smtClean="0"/>
            </a:br>
            <a:r>
              <a:rPr lang="en-US" dirty="0" smtClean="0"/>
              <a:t>Legacy of Eugene </a:t>
            </a:r>
            <a:r>
              <a:rPr lang="en-US" dirty="0" err="1" smtClean="0"/>
              <a:t>Jarosewich</a:t>
            </a:r>
            <a:endParaRPr lang="en-US" dirty="0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Natural and synthetic mineral and glass grain separates</a:t>
            </a:r>
            <a:br>
              <a:rPr lang="en-US" dirty="0" smtClean="0"/>
            </a:br>
            <a:r>
              <a:rPr lang="en-US" dirty="0" smtClean="0"/>
              <a:t>Classical wet chemistry, EPMA sigma ratio = </a:t>
            </a:r>
            <a:r>
              <a:rPr lang="en-US" dirty="0" err="1" smtClean="0"/>
              <a:t>sd</a:t>
            </a:r>
            <a:r>
              <a:rPr lang="en-US" baseline="30000" dirty="0" err="1" smtClean="0"/>
              <a:t>meas</a:t>
            </a:r>
            <a:r>
              <a:rPr lang="en-US" dirty="0" smtClean="0"/>
              <a:t> / </a:t>
            </a:r>
            <a:r>
              <a:rPr lang="en-US" dirty="0" err="1" smtClean="0"/>
              <a:t>sd</a:t>
            </a:r>
            <a:r>
              <a:rPr lang="en-US" baseline="30000" dirty="0" err="1" smtClean="0"/>
              <a:t>count</a:t>
            </a:r>
            <a:r>
              <a:rPr lang="en-US" baseline="30000" dirty="0" smtClean="0"/>
              <a:t> stats</a:t>
            </a:r>
            <a:br>
              <a:rPr lang="en-US" baseline="30000" dirty="0" smtClean="0"/>
            </a:br>
            <a:r>
              <a:rPr lang="en-US" dirty="0" smtClean="0"/>
              <a:t>International distribution ~ 225 countries</a:t>
            </a:r>
          </a:p>
          <a:p>
            <a:r>
              <a:rPr lang="en-US" dirty="0" smtClean="0"/>
              <a:t>Generally excellent for EPMA, they are free but </a:t>
            </a:r>
            <a:r>
              <a:rPr lang="en-US" dirty="0" err="1" smtClean="0"/>
              <a:t>unmounted</a:t>
            </a:r>
            <a:endParaRPr lang="en-US" dirty="0" smtClean="0"/>
          </a:p>
          <a:p>
            <a:r>
              <a:rPr lang="en-US" dirty="0" smtClean="0"/>
              <a:t>Issues</a:t>
            </a:r>
            <a:br>
              <a:rPr lang="en-US" dirty="0" smtClean="0"/>
            </a:br>
            <a:r>
              <a:rPr lang="en-US" dirty="0" smtClean="0"/>
              <a:t>Grain separate contaminants: Rockport fayalite (</a:t>
            </a:r>
            <a:r>
              <a:rPr lang="en-US" dirty="0" err="1" smtClean="0"/>
              <a:t>grunerite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Intra-grain heterogeneity: REE </a:t>
            </a:r>
            <a:r>
              <a:rPr lang="en-US" dirty="0" err="1" smtClean="0"/>
              <a:t>Pb</a:t>
            </a:r>
            <a:r>
              <a:rPr lang="en-US" dirty="0" smtClean="0"/>
              <a:t>-flux phosphates</a:t>
            </a:r>
            <a:br>
              <a:rPr lang="en-US" dirty="0" smtClean="0"/>
            </a:br>
            <a:r>
              <a:rPr lang="en-US" dirty="0" smtClean="0"/>
              <a:t>Inclusions: </a:t>
            </a:r>
            <a:r>
              <a:rPr lang="en-US" dirty="0" err="1" smtClean="0"/>
              <a:t>Kakanui</a:t>
            </a:r>
            <a:r>
              <a:rPr lang="en-US" dirty="0" smtClean="0"/>
              <a:t> hornblende, Indian ocean basalt glass, others</a:t>
            </a:r>
          </a:p>
          <a:p>
            <a:r>
              <a:rPr lang="en-US" dirty="0" smtClean="0"/>
              <a:t>See </a:t>
            </a:r>
            <a:r>
              <a:rPr lang="en-US" dirty="0" smtClean="0">
                <a:hlinkClick r:id="rId2"/>
              </a:rPr>
              <a:t>http://mineralsciences.si.edu/facilities/standards.htm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Contact Tim Rose: roset@si.edu</a:t>
            </a: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Rockport Fayalite</a:t>
            </a:r>
            <a:br>
              <a:rPr lang="en-US" dirty="0" smtClean="0"/>
            </a:br>
            <a:r>
              <a:rPr lang="en-US" dirty="0" smtClean="0"/>
              <a:t>Mineral separate vs. EPMA vs. Wet </a:t>
            </a:r>
            <a:r>
              <a:rPr lang="en-US" dirty="0" err="1" smtClean="0"/>
              <a:t>Chem</a:t>
            </a:r>
            <a:endParaRPr lang="en-US" dirty="0" smtClean="0"/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581" y="1184276"/>
            <a:ext cx="3146182" cy="28956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05581" y="5187865"/>
            <a:ext cx="4191000" cy="997196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none" lIns="91433" tIns="45716" rIns="91433" bIns="45716" rtlCol="0">
            <a:no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Stoichiometry: Rockport fayalite  wet chemistry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Fe</a:t>
            </a:r>
            <a:r>
              <a:rPr lang="en-US" sz="1400" baseline="-25000" dirty="0" smtClean="0">
                <a:solidFill>
                  <a:schemeClr val="bg2"/>
                </a:solidFill>
                <a:latin typeface="+mn-lt"/>
              </a:rPr>
              <a:t>1.935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Mn</a:t>
            </a:r>
            <a:r>
              <a:rPr lang="en-US" sz="1400" baseline="-25000" dirty="0" smtClean="0">
                <a:solidFill>
                  <a:schemeClr val="bg2"/>
                </a:solidFill>
                <a:latin typeface="+mn-lt"/>
              </a:rPr>
              <a:t>0.062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Ti</a:t>
            </a:r>
            <a:r>
              <a:rPr lang="en-US" sz="1400" baseline="-25000" dirty="0" smtClean="0">
                <a:solidFill>
                  <a:schemeClr val="bg2"/>
                </a:solidFill>
                <a:latin typeface="+mn-lt"/>
              </a:rPr>
              <a:t>0.001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Si</a:t>
            </a:r>
            <a:r>
              <a:rPr lang="en-US" sz="1400" baseline="-25000" dirty="0" smtClean="0">
                <a:solidFill>
                  <a:schemeClr val="bg2"/>
                </a:solidFill>
                <a:latin typeface="+mn-lt"/>
              </a:rPr>
              <a:t>1.001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O</a:t>
            </a:r>
            <a:r>
              <a:rPr lang="en-US" sz="1400" baseline="-25000" dirty="0" smtClean="0">
                <a:solidFill>
                  <a:schemeClr val="bg2"/>
                </a:solidFill>
              </a:rPr>
              <a:t>4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 Sum 2.998</a:t>
            </a:r>
          </a:p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EPMA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>
                <a:solidFill>
                  <a:schemeClr val="bg2"/>
                </a:solidFill>
              </a:rPr>
              <a:t> </a:t>
            </a:r>
            <a:r>
              <a:rPr lang="en-US" sz="1400" dirty="0" smtClean="0">
                <a:solidFill>
                  <a:schemeClr val="bg2"/>
                </a:solidFill>
              </a:rPr>
              <a:t>Fe</a:t>
            </a:r>
            <a:r>
              <a:rPr lang="en-US" sz="1400" baseline="-25000" dirty="0" smtClean="0">
                <a:solidFill>
                  <a:schemeClr val="bg2"/>
                </a:solidFill>
              </a:rPr>
              <a:t>1.902</a:t>
            </a:r>
            <a:r>
              <a:rPr lang="en-US" sz="1400" dirty="0" smtClean="0">
                <a:solidFill>
                  <a:schemeClr val="bg2"/>
                </a:solidFill>
              </a:rPr>
              <a:t>Mn</a:t>
            </a:r>
            <a:r>
              <a:rPr lang="en-US" sz="1400" baseline="-25000" dirty="0" smtClean="0">
                <a:solidFill>
                  <a:schemeClr val="bg2"/>
                </a:solidFill>
              </a:rPr>
              <a:t>0.061</a:t>
            </a:r>
            <a:r>
              <a:rPr lang="en-US" sz="1400" dirty="0" smtClean="0">
                <a:solidFill>
                  <a:schemeClr val="bg2"/>
                </a:solidFill>
              </a:rPr>
              <a:t>Zn</a:t>
            </a:r>
            <a:r>
              <a:rPr lang="en-US" sz="1400" baseline="-25000" dirty="0" smtClean="0">
                <a:solidFill>
                  <a:schemeClr val="bg2"/>
                </a:solidFill>
              </a:rPr>
              <a:t>0.014</a:t>
            </a:r>
            <a:r>
              <a:rPr lang="en-US" sz="1400" dirty="0" smtClean="0">
                <a:solidFill>
                  <a:schemeClr val="bg2"/>
                </a:solidFill>
              </a:rPr>
              <a:t>Mg</a:t>
            </a:r>
            <a:r>
              <a:rPr lang="en-US" sz="1400" baseline="-25000" dirty="0" smtClean="0">
                <a:solidFill>
                  <a:schemeClr val="bg2"/>
                </a:solidFill>
              </a:rPr>
              <a:t>0.002</a:t>
            </a:r>
            <a:r>
              <a:rPr lang="en-US" sz="1400" dirty="0" smtClean="0">
                <a:solidFill>
                  <a:schemeClr val="bg2"/>
                </a:solidFill>
              </a:rPr>
              <a:t> Ca</a:t>
            </a:r>
            <a:r>
              <a:rPr lang="en-US" sz="1400" baseline="-25000" dirty="0" smtClean="0">
                <a:solidFill>
                  <a:schemeClr val="bg2"/>
                </a:solidFill>
              </a:rPr>
              <a:t>0.002</a:t>
            </a:r>
            <a:r>
              <a:rPr lang="en-US" sz="1400" dirty="0" smtClean="0">
                <a:solidFill>
                  <a:schemeClr val="bg2"/>
                </a:solidFill>
              </a:rPr>
              <a:t>Si</a:t>
            </a:r>
            <a:r>
              <a:rPr lang="en-US" sz="1400" baseline="-25000" dirty="0" smtClean="0">
                <a:solidFill>
                  <a:schemeClr val="bg2"/>
                </a:solidFill>
              </a:rPr>
              <a:t>1.008</a:t>
            </a:r>
            <a:r>
              <a:rPr lang="en-US" sz="1400" dirty="0" smtClean="0">
                <a:solidFill>
                  <a:schemeClr val="bg2"/>
                </a:solidFill>
              </a:rPr>
              <a:t>O</a:t>
            </a:r>
            <a:r>
              <a:rPr lang="en-US" sz="1400" baseline="-25000" dirty="0" smtClean="0">
                <a:solidFill>
                  <a:schemeClr val="bg2"/>
                </a:solidFill>
              </a:rPr>
              <a:t>4</a:t>
            </a:r>
            <a:r>
              <a:rPr lang="en-US" sz="1400" dirty="0" smtClean="0">
                <a:solidFill>
                  <a:schemeClr val="bg2"/>
                </a:solidFill>
              </a:rPr>
              <a:t>  Sum 2.991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581" y="1184276"/>
            <a:ext cx="533400" cy="310574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BSE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548981" y="1031875"/>
          <a:ext cx="3886200" cy="5075208"/>
        </p:xfrm>
        <a:graphic>
          <a:graphicData uri="http://schemas.openxmlformats.org/drawingml/2006/table">
            <a:tbl>
              <a:tblPr firstRow="1" bandRow="1"/>
              <a:tblGrid>
                <a:gridCol w="1005052"/>
                <a:gridCol w="893380"/>
                <a:gridCol w="915713"/>
                <a:gridCol w="1072055"/>
              </a:tblGrid>
              <a:tr h="58276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1" dirty="0" smtClean="0">
                          <a:solidFill>
                            <a:schemeClr val="bg2"/>
                          </a:solidFill>
                          <a:latin typeface="+mn-lt"/>
                        </a:rPr>
                        <a:t>Oxide</a:t>
                      </a:r>
                      <a:endParaRPr lang="en-US" sz="16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1" dirty="0" smtClean="0">
                          <a:solidFill>
                            <a:schemeClr val="bg2"/>
                          </a:solidFill>
                          <a:latin typeface="+mn-lt"/>
                        </a:rPr>
                        <a:t>Wet</a:t>
                      </a:r>
                      <a:br>
                        <a:rPr lang="en-US" sz="1600" b="1" dirty="0" smtClean="0">
                          <a:solidFill>
                            <a:schemeClr val="bg2"/>
                          </a:solidFill>
                          <a:latin typeface="+mn-lt"/>
                        </a:rPr>
                      </a:br>
                      <a:r>
                        <a:rPr lang="en-US" sz="1600" b="1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Chem</a:t>
                      </a:r>
                      <a:r>
                        <a:rPr lang="en-US" sz="1600" b="1" dirty="0" smtClean="0">
                          <a:solidFill>
                            <a:schemeClr val="bg2"/>
                          </a:solidFill>
                          <a:latin typeface="+mn-lt"/>
                        </a:rPr>
                        <a:t> </a:t>
                      </a:r>
                      <a:endParaRPr lang="en-US" sz="16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1" dirty="0" smtClean="0">
                          <a:solidFill>
                            <a:schemeClr val="bg2"/>
                          </a:solidFill>
                          <a:latin typeface="+mn-lt"/>
                        </a:rPr>
                        <a:t>EPMA</a:t>
                      </a:r>
                      <a:endParaRPr lang="en-US" sz="16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1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Grunerite</a:t>
                      </a:r>
                      <a:endParaRPr lang="en-US" sz="1600" b="1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636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SiO</a:t>
                      </a:r>
                      <a:r>
                        <a:rPr lang="en-US" sz="1600" b="0" baseline="-25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2</a:t>
                      </a:r>
                      <a:endParaRPr lang="en-US" sz="1600" b="0" baseline="-250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29.22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29.99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47.73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636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TiO</a:t>
                      </a:r>
                      <a:r>
                        <a:rPr lang="en-US" sz="1600" b="0" baseline="-25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2</a:t>
                      </a:r>
                      <a:endParaRPr lang="en-US" sz="1600" b="0" baseline="-250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0.04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0.01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636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Al</a:t>
                      </a:r>
                      <a:r>
                        <a:rPr lang="en-US" sz="1600" b="0" baseline="-25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2</a:t>
                      </a:r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O</a:t>
                      </a:r>
                      <a:r>
                        <a:rPr lang="en-US" sz="1600" b="0" baseline="-25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3</a:t>
                      </a:r>
                      <a:endParaRPr lang="en-US" sz="1600" b="0" baseline="-250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0.17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636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FeO</a:t>
                      </a:r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*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67.55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67.62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47.90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636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MnO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2.14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2.13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1.65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636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MgO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*</a:t>
                      </a:r>
                      <a:endParaRPr lang="en-US" sz="16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0.046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0.07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636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ZnO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*</a:t>
                      </a:r>
                      <a:endParaRPr lang="en-US" sz="1600" b="0" kern="120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0.575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0.49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636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CaO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0.045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0.02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636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H</a:t>
                      </a:r>
                      <a:r>
                        <a:rPr lang="en-US" sz="1600" b="0" baseline="-25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2</a:t>
                      </a:r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O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0.1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1.80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636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Total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99.18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100.48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99.96</a:t>
                      </a:r>
                      <a:endParaRPr lang="en-US" sz="16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28776">
                <a:tc gridSpan="4">
                  <a:txBody>
                    <a:bodyPr/>
                    <a:lstStyle/>
                    <a:p>
                      <a:pPr algn="l"/>
                      <a:r>
                        <a:rPr lang="en-US" sz="11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WC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Jarosewich</a:t>
                      </a:r>
                      <a:r>
                        <a:rPr lang="en-US" sz="1100" b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: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FeO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66.36, Fe</a:t>
                      </a:r>
                      <a:r>
                        <a:rPr lang="en-US" sz="1100" b="0" baseline="-25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O</a:t>
                      </a:r>
                      <a:r>
                        <a:rPr lang="en-US" sz="1100" b="0" baseline="-25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3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1.32, </a:t>
                      </a: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FeO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* 67.55</a:t>
                      </a:r>
                      <a:b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</a:b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Calc Fe</a:t>
                      </a:r>
                      <a:r>
                        <a:rPr lang="en-US" sz="1100" b="0" baseline="30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3+ 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/</a:t>
                      </a: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Symbol" pitchFamily="18" charset="2"/>
                        </a:rPr>
                        <a:t>S</a:t>
                      </a: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Fe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= 1.75%, Excess O = 0.13% (Tot – 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Symbol" pitchFamily="18" charset="2"/>
                        </a:rPr>
                        <a:t>S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oxides)</a:t>
                      </a:r>
                      <a:b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</a:b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EPMA: Cr</a:t>
                      </a:r>
                      <a:r>
                        <a:rPr lang="en-US" sz="1100" b="0" baseline="-25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O</a:t>
                      </a:r>
                      <a:r>
                        <a:rPr lang="en-US" sz="1100" b="0" baseline="-25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3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0.059?, </a:t>
                      </a: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NiO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0.007? Single grain analyzed</a:t>
                      </a:r>
                      <a:b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</a:b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Grunerite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: Na</a:t>
                      </a:r>
                      <a:r>
                        <a:rPr lang="en-US" sz="1100" b="0" baseline="-25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O 0.10, K</a:t>
                      </a:r>
                      <a:r>
                        <a:rPr lang="en-US" sz="1100" b="0" baseline="-25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2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O 0.01, </a:t>
                      </a: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Cl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0.01, </a:t>
                      </a: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Bozhilov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and Evans Am. Min. 86, 1252, 2001</a:t>
                      </a:r>
                      <a:b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</a:b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Dyar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et al. Am Min 1998: RF Fe</a:t>
                      </a:r>
                      <a:r>
                        <a:rPr lang="en-US" sz="1100" b="0" baseline="30000" dirty="0" smtClean="0">
                          <a:solidFill>
                            <a:schemeClr val="bg2"/>
                          </a:solidFill>
                          <a:latin typeface="+mn-lt"/>
                        </a:rPr>
                        <a:t>3+ 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/</a:t>
                      </a: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Symbol" pitchFamily="18" charset="2"/>
                        </a:rPr>
                        <a:t>S</a:t>
                      </a:r>
                      <a:r>
                        <a:rPr lang="en-US" sz="1100" b="0" baseline="0" dirty="0" err="1" smtClean="0">
                          <a:solidFill>
                            <a:schemeClr val="bg2"/>
                          </a:solidFill>
                          <a:latin typeface="+mn-lt"/>
                        </a:rPr>
                        <a:t>Fe</a:t>
                      </a:r>
                      <a:r>
                        <a:rPr lang="en-US" sz="1100" b="0" baseline="0" dirty="0" smtClean="0">
                          <a:solidFill>
                            <a:schemeClr val="bg2"/>
                          </a:solidFill>
                          <a:latin typeface="+mn-lt"/>
                        </a:rPr>
                        <a:t> = 3.1% “fully reduced”</a:t>
                      </a:r>
                      <a:endParaRPr lang="en-US" sz="1100" b="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101181" y="1260477"/>
            <a:ext cx="762000" cy="3048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none" lIns="91433" tIns="45716" rIns="91433" bIns="45716" rtlCol="0">
            <a:no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Fayalite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 bwMode="auto">
          <a:xfrm flipH="1">
            <a:off x="1881981" y="1412877"/>
            <a:ext cx="1219200" cy="304799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3101181" y="1870075"/>
            <a:ext cx="838200" cy="3048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none" lIns="91433" tIns="45716" rIns="91433" bIns="45716" rtlCol="0">
            <a:noAutofit/>
          </a:bodyPr>
          <a:lstStyle/>
          <a:p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Grunerite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cxnSp>
        <p:nvCxnSpPr>
          <p:cNvPr id="17" name="Straight Arrow Connector 16"/>
          <p:cNvCxnSpPr>
            <a:stCxn id="16" idx="1"/>
          </p:cNvCxnSpPr>
          <p:nvPr/>
        </p:nvCxnSpPr>
        <p:spPr bwMode="auto">
          <a:xfrm flipH="1">
            <a:off x="2491581" y="2022475"/>
            <a:ext cx="609600" cy="13716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205581" y="3622676"/>
            <a:ext cx="990600" cy="26693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100" dirty="0" smtClean="0">
                <a:solidFill>
                  <a:schemeClr val="bg2"/>
                </a:solidFill>
                <a:latin typeface="+mn-lt"/>
              </a:rPr>
              <a:t>Tim Rose, SI</a:t>
            </a:r>
            <a:endParaRPr lang="en-US" sz="11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5581" y="4156075"/>
            <a:ext cx="4191000" cy="997196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none" lIns="91433" tIns="45716" rIns="91433" bIns="45716" rtlCol="0">
            <a:no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LSQ mixing: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No mixture of EPMA RF +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Grunerite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can = Wet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Chem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/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But 90% EPMA RF + 5% each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Grunerite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, Magnetite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can match wet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chem</a:t>
            </a:r>
            <a:r>
              <a:rPr lang="en-US" sz="14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data without Zn WC constraint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Rockport Fayalite NMNH 85276</a:t>
            </a:r>
            <a:br>
              <a:rPr lang="en-US" dirty="0" smtClean="0"/>
            </a:br>
            <a:r>
              <a:rPr lang="en-US" dirty="0" smtClean="0"/>
              <a:t>Wavelength Scans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/>
          </a:p>
        </p:txBody>
      </p:sp>
      <p:sp>
        <p:nvSpPr>
          <p:cNvPr id="10" name="TextBox 9"/>
          <p:cNvSpPr txBox="1"/>
          <p:nvPr/>
        </p:nvSpPr>
        <p:spPr>
          <a:xfrm>
            <a:off x="815181" y="1184276"/>
            <a:ext cx="3657600" cy="2111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+mn-lt"/>
              </a:rPr>
              <a:t>Confirmed elements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Major:  O, Si, Fe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Minor: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Mn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/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Trace: Mg, Ca, Cr?, Ni?, Zn</a:t>
            </a:r>
          </a:p>
          <a:p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Wavescan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conditions detect ~0.0X%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Background offsets for analysis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Illustrative of problems with Fe</a:t>
            </a:r>
            <a:r>
              <a:rPr lang="en-US" sz="1600" baseline="30000" dirty="0" smtClean="0">
                <a:solidFill>
                  <a:schemeClr val="bg2"/>
                </a:solidFill>
                <a:latin typeface="+mn-lt"/>
              </a:rPr>
              <a:t>2+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/Fe</a:t>
            </a:r>
            <a:r>
              <a:rPr lang="en-US" sz="1600" baseline="30000" dirty="0" smtClean="0">
                <a:solidFill>
                  <a:schemeClr val="bg2"/>
                </a:solidFill>
                <a:latin typeface="+mn-lt"/>
              </a:rPr>
              <a:t>3+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method using Fe L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/L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b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“ratio” 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90"/>
          <p:cNvGrpSpPr/>
          <p:nvPr/>
        </p:nvGrpSpPr>
        <p:grpSpPr>
          <a:xfrm>
            <a:off x="967582" y="879475"/>
            <a:ext cx="7307885" cy="5316755"/>
            <a:chOff x="967581" y="879475"/>
            <a:chExt cx="7307885" cy="5316755"/>
          </a:xfrm>
        </p:grpSpPr>
        <p:grpSp>
          <p:nvGrpSpPr>
            <p:cNvPr id="3" name="Group 14"/>
            <p:cNvGrpSpPr/>
            <p:nvPr/>
          </p:nvGrpSpPr>
          <p:grpSpPr>
            <a:xfrm>
              <a:off x="967581" y="879475"/>
              <a:ext cx="7307885" cy="5316755"/>
              <a:chOff x="670096" y="1108075"/>
              <a:chExt cx="7307885" cy="5316755"/>
            </a:xfrm>
          </p:grpSpPr>
          <p:pic>
            <p:nvPicPr>
              <p:cNvPr id="16394" name="Picture 10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0381" y="1108075"/>
                <a:ext cx="3657600" cy="2657162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miter lim="800000"/>
                <a:headEnd/>
                <a:tailEnd/>
              </a:ln>
            </p:spPr>
          </p:pic>
          <p:pic>
            <p:nvPicPr>
              <p:cNvPr id="16395" name="Picture 1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70096" y="3767668"/>
                <a:ext cx="3657600" cy="2657162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miter lim="800000"/>
                <a:headEnd/>
                <a:tailEnd/>
              </a:ln>
            </p:spPr>
          </p:pic>
          <p:pic>
            <p:nvPicPr>
              <p:cNvPr id="16396" name="Picture 1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20381" y="3760445"/>
                <a:ext cx="3657600" cy="2657162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miter lim="800000"/>
                <a:headEnd/>
                <a:tailEnd/>
              </a:ln>
            </p:spPr>
          </p:pic>
        </p:grpSp>
        <p:sp>
          <p:nvSpPr>
            <p:cNvPr id="16" name="TextBox 15"/>
            <p:cNvSpPr txBox="1"/>
            <p:nvPr/>
          </p:nvSpPr>
          <p:spPr>
            <a:xfrm rot="16200000">
              <a:off x="7520781" y="3775075"/>
              <a:ext cx="304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Si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7292181" y="4841875"/>
              <a:ext cx="304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Si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6200000">
              <a:off x="4891881" y="3660775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err="1" smtClean="0">
                  <a:solidFill>
                    <a:schemeClr val="bg2"/>
                  </a:solidFill>
                  <a:latin typeface="+mn-lt"/>
                </a:rPr>
                <a:t>Mn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6200000">
              <a:off x="5958681" y="5273332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err="1" smtClean="0">
                  <a:solidFill>
                    <a:schemeClr val="bg2"/>
                  </a:solidFill>
                  <a:latin typeface="+mn-lt"/>
                </a:rPr>
                <a:t>Mn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II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6200000">
              <a:off x="6987381" y="5146675"/>
              <a:ext cx="4572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err="1" smtClean="0">
                  <a:solidFill>
                    <a:schemeClr val="bg2"/>
                  </a:solidFill>
                  <a:latin typeface="+mn-lt"/>
                </a:rPr>
                <a:t>Mn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III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16200000">
              <a:off x="5777448" y="5141527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II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5602395" y="5063266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II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rot="16200000">
              <a:off x="5517957" y="4305385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Ca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16200000">
              <a:off x="5402628" y="4923224"/>
              <a:ext cx="310977" cy="131805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Ca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5272881" y="4270375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Zn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II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 bwMode="auto">
            <a:xfrm>
              <a:off x="5463381" y="4537075"/>
              <a:ext cx="0" cy="152400"/>
            </a:xfrm>
            <a:prstGeom prst="line">
              <a:avLst/>
            </a:prstGeom>
            <a:no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9" name="TextBox 28"/>
            <p:cNvSpPr txBox="1"/>
            <p:nvPr/>
          </p:nvSpPr>
          <p:spPr>
            <a:xfrm rot="16200000">
              <a:off x="6746424" y="5663599"/>
              <a:ext cx="4572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III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6466338" y="5572984"/>
              <a:ext cx="4572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III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7737024" y="4384675"/>
              <a:ext cx="4572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IV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7172733" y="5832475"/>
              <a:ext cx="4572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Ca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II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7368381" y="5832475"/>
              <a:ext cx="4572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IV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rot="16200000">
              <a:off x="6222291" y="5398960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(</a:t>
              </a:r>
              <a:r>
                <a:rPr lang="en-US" sz="800" dirty="0" err="1" smtClean="0">
                  <a:solidFill>
                    <a:schemeClr val="bg2"/>
                  </a:solidFill>
                  <a:latin typeface="+mn-lt"/>
                </a:rPr>
                <a:t>Cl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)</a:t>
              </a:r>
              <a:endParaRPr lang="en-US" sz="8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rot="16200000">
              <a:off x="5996781" y="2708275"/>
              <a:ext cx="304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5799075" y="2642371"/>
              <a:ext cx="302738" cy="129746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rot="16200000">
              <a:off x="5447935" y="2511596"/>
              <a:ext cx="308919" cy="179172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Zn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16200000">
              <a:off x="5281118" y="2435396"/>
              <a:ext cx="308919" cy="179172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Zn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16200000">
              <a:off x="7000767" y="2488942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Zn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II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rot="16200000">
              <a:off x="7719519" y="2192380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II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16200000">
              <a:off x="7542404" y="2497180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Ca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rot="16200000">
              <a:off x="7278794" y="2666056"/>
              <a:ext cx="310977" cy="131805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Ca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rot="16200000">
              <a:off x="6139914" y="1780489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800" dirty="0" err="1" smtClean="0">
                  <a:solidFill>
                    <a:schemeClr val="bg2"/>
                  </a:solidFill>
                  <a:latin typeface="+mn-lt"/>
                </a:rPr>
                <a:t>Mn</a:t>
              </a:r>
              <a:r>
                <a:rPr lang="en-US" sz="800" dirty="0" smtClean="0">
                  <a:solidFill>
                    <a:schemeClr val="bg2"/>
                  </a:solidFill>
                  <a:latin typeface="+mn-lt"/>
                </a:rPr>
                <a:t> K</a:t>
              </a:r>
              <a:r>
                <a:rPr lang="en-US" sz="8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8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rot="16200000">
              <a:off x="5885109" y="1960736"/>
              <a:ext cx="304800" cy="762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err="1" smtClean="0">
                  <a:solidFill>
                    <a:schemeClr val="bg2"/>
                  </a:solidFill>
                  <a:latin typeface="+mn-lt"/>
                </a:rPr>
                <a:t>Mn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>
              <a:off x="6038817" y="2156479"/>
              <a:ext cx="76200" cy="152400"/>
            </a:xfrm>
            <a:prstGeom prst="line">
              <a:avLst/>
            </a:prstGeom>
            <a:no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0" name="TextBox 49"/>
            <p:cNvSpPr txBox="1"/>
            <p:nvPr/>
          </p:nvSpPr>
          <p:spPr>
            <a:xfrm rot="16200000">
              <a:off x="1424781" y="3705453"/>
              <a:ext cx="304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700" dirty="0" smtClean="0">
                  <a:solidFill>
                    <a:schemeClr val="bg2"/>
                  </a:solidFill>
                  <a:latin typeface="+mn-lt"/>
                </a:rPr>
                <a:t>Si K</a:t>
              </a:r>
              <a:r>
                <a:rPr lang="en-US" sz="7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7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rot="16200000">
              <a:off x="1315691" y="4079875"/>
              <a:ext cx="304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700" dirty="0" smtClean="0">
                  <a:solidFill>
                    <a:schemeClr val="bg2"/>
                  </a:solidFill>
                  <a:latin typeface="+mn-lt"/>
                </a:rPr>
                <a:t>Si K</a:t>
              </a:r>
              <a:r>
                <a:rPr lang="en-US" sz="700" dirty="0" smtClean="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endParaRPr lang="en-US" sz="7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cxnSp>
          <p:nvCxnSpPr>
            <p:cNvPr id="52" name="Straight Connector 51"/>
            <p:cNvCxnSpPr>
              <a:stCxn id="51" idx="1"/>
            </p:cNvCxnSpPr>
            <p:nvPr/>
          </p:nvCxnSpPr>
          <p:spPr bwMode="auto">
            <a:xfrm>
              <a:off x="1468091" y="4308475"/>
              <a:ext cx="32890" cy="152400"/>
            </a:xfrm>
            <a:prstGeom prst="line">
              <a:avLst/>
            </a:prstGeom>
            <a:no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4" name="TextBox 53"/>
            <p:cNvSpPr txBox="1"/>
            <p:nvPr/>
          </p:nvSpPr>
          <p:spPr>
            <a:xfrm rot="16200000">
              <a:off x="3304837" y="4893130"/>
              <a:ext cx="381001" cy="12609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700" dirty="0" smtClean="0">
                  <a:solidFill>
                    <a:schemeClr val="bg2"/>
                  </a:solidFill>
                  <a:latin typeface="+mn-lt"/>
                </a:rPr>
                <a:t>Fe L</a:t>
              </a:r>
              <a:r>
                <a:rPr lang="en-US" sz="7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r>
                <a:rPr lang="en-US" sz="700" dirty="0" smtClean="0">
                  <a:solidFill>
                    <a:schemeClr val="bg2"/>
                  </a:solidFill>
                  <a:latin typeface="+mn-lt"/>
                </a:rPr>
                <a:t> and</a:t>
              </a:r>
              <a:r>
                <a:rPr lang="en-US" sz="700" dirty="0" smtClean="0">
                  <a:solidFill>
                    <a:schemeClr val="bg2"/>
                  </a:solidFill>
                  <a:latin typeface="Symbol" pitchFamily="18" charset="2"/>
                </a:rPr>
                <a:t/>
              </a:r>
              <a:br>
                <a:rPr lang="en-US" sz="700" dirty="0" smtClean="0">
                  <a:solidFill>
                    <a:schemeClr val="bg2"/>
                  </a:solidFill>
                  <a:latin typeface="Symbol" pitchFamily="18" charset="2"/>
                </a:rPr>
              </a:br>
              <a:r>
                <a:rPr lang="en-US" sz="700" dirty="0" smtClean="0">
                  <a:solidFill>
                    <a:schemeClr val="bg2"/>
                  </a:solidFill>
                  <a:latin typeface="+mn-lt"/>
                </a:rPr>
                <a:t>Fe</a:t>
              </a:r>
              <a:r>
                <a:rPr lang="en-US" sz="700" dirty="0" smtClean="0">
                  <a:solidFill>
                    <a:schemeClr val="bg2"/>
                  </a:solidFill>
                  <a:latin typeface="Symbol" pitchFamily="18" charset="2"/>
                </a:rPr>
                <a:t> </a:t>
              </a:r>
              <a:r>
                <a:rPr lang="en-US" sz="700" dirty="0" err="1" smtClean="0">
                  <a:solidFill>
                    <a:schemeClr val="bg2"/>
                  </a:solidFill>
                  <a:latin typeface="Symbol" pitchFamily="18" charset="2"/>
                </a:rPr>
                <a:t>Kb</a:t>
              </a:r>
              <a:r>
                <a:rPr lang="en-US" sz="700" dirty="0" err="1" smtClean="0">
                  <a:solidFill>
                    <a:schemeClr val="bg2"/>
                  </a:solidFill>
                  <a:latin typeface="+mn-lt"/>
                </a:rPr>
                <a:t>X</a:t>
              </a:r>
              <a:endParaRPr lang="en-US" sz="7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 rot="16200000">
              <a:off x="3134194" y="4905718"/>
              <a:ext cx="302739" cy="175053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700" dirty="0" smtClean="0">
                  <a:solidFill>
                    <a:schemeClr val="bg2"/>
                  </a:solidFill>
                  <a:latin typeface="+mn-lt"/>
                </a:rPr>
                <a:t>Fe L</a:t>
              </a:r>
              <a:r>
                <a:rPr lang="en-US" sz="700" dirty="0" smtClean="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endParaRPr lang="en-US" sz="7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cxnSp>
          <p:nvCxnSpPr>
            <p:cNvPr id="56" name="Straight Connector 55"/>
            <p:cNvCxnSpPr>
              <a:stCxn id="54" idx="1"/>
            </p:cNvCxnSpPr>
            <p:nvPr/>
          </p:nvCxnSpPr>
          <p:spPr bwMode="auto">
            <a:xfrm flipH="1">
              <a:off x="3405984" y="5146676"/>
              <a:ext cx="89354" cy="152399"/>
            </a:xfrm>
            <a:prstGeom prst="line">
              <a:avLst/>
            </a:prstGeom>
            <a:no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" name="Straight Connector 57"/>
            <p:cNvCxnSpPr>
              <a:stCxn id="55" idx="1"/>
            </p:cNvCxnSpPr>
            <p:nvPr/>
          </p:nvCxnSpPr>
          <p:spPr bwMode="auto">
            <a:xfrm>
              <a:off x="3285564" y="5144614"/>
              <a:ext cx="57373" cy="197218"/>
            </a:xfrm>
            <a:prstGeom prst="line">
              <a:avLst/>
            </a:prstGeom>
            <a:no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2" name="TextBox 61"/>
            <p:cNvSpPr txBox="1"/>
            <p:nvPr/>
          </p:nvSpPr>
          <p:spPr>
            <a:xfrm rot="16200000">
              <a:off x="4287491" y="4841875"/>
              <a:ext cx="304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700" dirty="0" smtClean="0">
                  <a:solidFill>
                    <a:schemeClr val="bg2"/>
                  </a:solidFill>
                  <a:latin typeface="+mn-lt"/>
                </a:rPr>
                <a:t>O K</a:t>
              </a:r>
              <a:r>
                <a:rPr lang="en-US" sz="7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7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 rot="16200000">
              <a:off x="2676871" y="4470742"/>
              <a:ext cx="304800" cy="132666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Si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II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 rot="16200000">
              <a:off x="2360836" y="5006063"/>
              <a:ext cx="685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Si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II, Fe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 VII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rot="16200000">
              <a:off x="3929514" y="4891763"/>
              <a:ext cx="304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Si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III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 rot="16200000">
              <a:off x="3730515" y="5279341"/>
              <a:ext cx="304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Si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III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 rot="16200000">
              <a:off x="1539081" y="4422775"/>
              <a:ext cx="3810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IV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1872114" y="4759097"/>
              <a:ext cx="304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V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cxnSp>
          <p:nvCxnSpPr>
            <p:cNvPr id="69" name="Straight Connector 68"/>
            <p:cNvCxnSpPr>
              <a:stCxn id="68" idx="1"/>
            </p:cNvCxnSpPr>
            <p:nvPr/>
          </p:nvCxnSpPr>
          <p:spPr bwMode="auto">
            <a:xfrm>
              <a:off x="2024514" y="4987697"/>
              <a:ext cx="0" cy="152399"/>
            </a:xfrm>
            <a:prstGeom prst="line">
              <a:avLst/>
            </a:prstGeom>
            <a:no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1" name="TextBox 70"/>
            <p:cNvSpPr txBox="1"/>
            <p:nvPr/>
          </p:nvSpPr>
          <p:spPr>
            <a:xfrm rot="16200000">
              <a:off x="1918713" y="5451475"/>
              <a:ext cx="304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Mg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cxnSp>
          <p:nvCxnSpPr>
            <p:cNvPr id="72" name="Straight Connector 71"/>
            <p:cNvCxnSpPr>
              <a:endCxn id="71" idx="3"/>
            </p:cNvCxnSpPr>
            <p:nvPr/>
          </p:nvCxnSpPr>
          <p:spPr bwMode="auto">
            <a:xfrm>
              <a:off x="2060693" y="5229453"/>
              <a:ext cx="10420" cy="145822"/>
            </a:xfrm>
            <a:prstGeom prst="line">
              <a:avLst/>
            </a:prstGeom>
            <a:no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7" name="TextBox 76"/>
            <p:cNvSpPr txBox="1"/>
            <p:nvPr/>
          </p:nvSpPr>
          <p:spPr>
            <a:xfrm rot="16200000">
              <a:off x="2168415" y="4979198"/>
              <a:ext cx="384289" cy="109643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VI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rot="16200000">
              <a:off x="1996281" y="4979198"/>
              <a:ext cx="384289" cy="109643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VI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2284636" y="5134887"/>
              <a:ext cx="384289" cy="109643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VII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 rot="16200000">
              <a:off x="2848190" y="5038953"/>
              <a:ext cx="384289" cy="109643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VIII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 rot="16200000">
              <a:off x="2596014" y="5741198"/>
              <a:ext cx="384289" cy="109643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VII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 rot="16200000">
              <a:off x="3192458" y="4826798"/>
              <a:ext cx="384289" cy="109643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IX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cxnSp>
          <p:nvCxnSpPr>
            <p:cNvPr id="83" name="Straight Connector 82"/>
            <p:cNvCxnSpPr>
              <a:stCxn id="82" idx="1"/>
            </p:cNvCxnSpPr>
            <p:nvPr/>
          </p:nvCxnSpPr>
          <p:spPr bwMode="auto">
            <a:xfrm flipH="1">
              <a:off x="3373091" y="5073764"/>
              <a:ext cx="11512" cy="158977"/>
            </a:xfrm>
            <a:prstGeom prst="line">
              <a:avLst/>
            </a:prstGeom>
            <a:no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5" name="TextBox 84"/>
            <p:cNvSpPr txBox="1"/>
            <p:nvPr/>
          </p:nvSpPr>
          <p:spPr>
            <a:xfrm rot="16200000">
              <a:off x="2934257" y="5307022"/>
              <a:ext cx="384289" cy="109643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IX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 rot="16200000">
              <a:off x="3574826" y="5222875"/>
              <a:ext cx="304800" cy="1524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</p:spPr>
          <p:txBody>
            <a:bodyPr wrap="none" lIns="27432" tIns="9144" rIns="9144" bIns="9144" rtlCol="0" anchor="t" anchorCtr="0">
              <a:noAutofit/>
            </a:bodyPr>
            <a:lstStyle/>
            <a:p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Fe K</a:t>
              </a:r>
              <a:r>
                <a:rPr lang="en-US" sz="600" dirty="0" smtClean="0">
                  <a:solidFill>
                    <a:schemeClr val="bg2"/>
                  </a:solidFill>
                  <a:latin typeface="Symbol" pitchFamily="18" charset="2"/>
                </a:rPr>
                <a:t>a </a:t>
              </a:r>
              <a:r>
                <a:rPr lang="en-US" sz="600" dirty="0" smtClean="0">
                  <a:solidFill>
                    <a:schemeClr val="bg2"/>
                  </a:solidFill>
                  <a:latin typeface="+mn-lt"/>
                </a:rPr>
                <a:t>X</a:t>
              </a:r>
              <a:endParaRPr lang="en-US" sz="6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381" y="422276"/>
            <a:ext cx="3012966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Kakanui</a:t>
            </a:r>
            <a:r>
              <a:rPr lang="en-US" dirty="0" smtClean="0"/>
              <a:t> Hornblende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781" y="574676"/>
            <a:ext cx="3454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81781" y="3546476"/>
            <a:ext cx="3505200" cy="280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63181" y="3546475"/>
            <a:ext cx="3524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57981" y="5908675"/>
            <a:ext cx="1851818" cy="338554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+mn-lt"/>
              </a:rPr>
              <a:t>Heterogeneous KH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96581" y="1"/>
            <a:ext cx="2819400" cy="584775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+mn-lt"/>
              </a:rPr>
              <a:t>Larger size fraction from which distribution material derived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478" y="3079848"/>
            <a:ext cx="3200400" cy="338546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Kakanui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hornblende NMNH 143965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4538" y="3499340"/>
            <a:ext cx="2438400" cy="338554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+mn-lt"/>
              </a:rPr>
              <a:t>“Clean” homogeneous KH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Kakanui</a:t>
            </a:r>
            <a:r>
              <a:rPr lang="en-US" dirty="0" smtClean="0"/>
              <a:t> Hornblende</a:t>
            </a:r>
            <a:br>
              <a:rPr lang="en-US" dirty="0" smtClean="0"/>
            </a:br>
            <a:r>
              <a:rPr lang="en-US" dirty="0" smtClean="0"/>
              <a:t>Homogeneity Evaluation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031876"/>
            <a:ext cx="6381163" cy="510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777581" y="1184276"/>
            <a:ext cx="3657600" cy="2191361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SMS size fractions: larger size fraction from which distribution material derived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endParaRPr lang="en-US" sz="1600" dirty="0" smtClean="0">
              <a:solidFill>
                <a:schemeClr val="bg2"/>
              </a:solidFill>
              <a:latin typeface="+mn-lt"/>
            </a:endParaRPr>
          </a:p>
          <a:p>
            <a:r>
              <a:rPr lang="en-US" sz="1600" dirty="0" smtClean="0">
                <a:solidFill>
                  <a:schemeClr val="bg2"/>
                </a:solidFill>
                <a:latin typeface="+mn-lt"/>
              </a:rPr>
              <a:t>KH exhibits large scale 10s um inclusions and lower-BSE wispy KH, and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nanoscale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inclusions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Only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nanoscale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inclusions observed in distribution material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900" y="1079794"/>
            <a:ext cx="609600" cy="338554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smtClean="0">
                <a:solidFill>
                  <a:schemeClr val="bg2"/>
                </a:solidFill>
                <a:latin typeface="+mn-lt"/>
              </a:rPr>
              <a:t>BSE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91581" y="4079875"/>
            <a:ext cx="83820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none" lIns="91433" tIns="45716" rIns="91433" bIns="45716" rtlCol="0" anchor="ctr" anchorCtr="0">
            <a:no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FIB slice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981" y="3851275"/>
            <a:ext cx="76200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none" lIns="91433" tIns="45716" rIns="91433" bIns="45716" rtlCol="0" anchor="ctr" anchorCtr="0">
            <a:noAutofit/>
          </a:bodyPr>
          <a:lstStyle/>
          <a:p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Ilmenite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48781" y="1717675"/>
            <a:ext cx="99060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none" lIns="91433" tIns="45716" rIns="91433" bIns="45716" rtlCol="0" anchor="ctr" anchorCtr="0">
            <a:no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Wispy KH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cxnSp>
        <p:nvCxnSpPr>
          <p:cNvPr id="16" name="Straight Arrow Connector 15"/>
          <p:cNvCxnSpPr>
            <a:stCxn id="14" idx="1"/>
          </p:cNvCxnSpPr>
          <p:nvPr/>
        </p:nvCxnSpPr>
        <p:spPr bwMode="auto">
          <a:xfrm flipH="1">
            <a:off x="2186782" y="1831975"/>
            <a:ext cx="762000" cy="495300"/>
          </a:xfrm>
          <a:prstGeom prst="straightConnector1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3329781" y="2098675"/>
            <a:ext cx="99060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none" lIns="91433" tIns="45716" rIns="91433" bIns="45716" rtlCol="0" anchor="ctr" anchorCtr="0">
            <a:no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Glassy KH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cxnSp>
        <p:nvCxnSpPr>
          <p:cNvPr id="20" name="Straight Arrow Connector 19"/>
          <p:cNvCxnSpPr>
            <a:stCxn id="19" idx="1"/>
          </p:cNvCxnSpPr>
          <p:nvPr/>
        </p:nvCxnSpPr>
        <p:spPr bwMode="auto">
          <a:xfrm flipH="1">
            <a:off x="2720181" y="2212975"/>
            <a:ext cx="609600" cy="647700"/>
          </a:xfrm>
          <a:prstGeom prst="straightConnector1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8" name="Straight Arrow Connector 27"/>
          <p:cNvCxnSpPr>
            <a:stCxn id="12" idx="1"/>
          </p:cNvCxnSpPr>
          <p:nvPr/>
        </p:nvCxnSpPr>
        <p:spPr bwMode="auto">
          <a:xfrm flipH="1">
            <a:off x="4320381" y="3965575"/>
            <a:ext cx="609600" cy="685800"/>
          </a:xfrm>
          <a:prstGeom prst="straightConnector1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KH Variable inclusion density and beam sampling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4181" y="574676"/>
            <a:ext cx="3276600" cy="262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381" y="574676"/>
            <a:ext cx="4114800" cy="2642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4"/>
          <p:cNvGrpSpPr/>
          <p:nvPr/>
        </p:nvGrpSpPr>
        <p:grpSpPr>
          <a:xfrm>
            <a:off x="357982" y="3241675"/>
            <a:ext cx="914400" cy="914400"/>
            <a:chOff x="434181" y="4448175"/>
            <a:chExt cx="1066800" cy="1066800"/>
          </a:xfrm>
        </p:grpSpPr>
        <p:sp>
          <p:nvSpPr>
            <p:cNvPr id="6" name="Oval 5"/>
            <p:cNvSpPr/>
            <p:nvPr/>
          </p:nvSpPr>
          <p:spPr bwMode="auto">
            <a:xfrm>
              <a:off x="434181" y="4448175"/>
              <a:ext cx="1066800" cy="1066800"/>
            </a:xfrm>
            <a:prstGeom prst="ellipse">
              <a:avLst/>
            </a:prstGeom>
            <a:noFill/>
            <a:ln w="254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defTabSz="914323"/>
              <a:endParaRPr lang="en-US" dirty="0" smtClean="0"/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738981" y="4765675"/>
              <a:ext cx="152400" cy="152400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defTabSz="914323"/>
              <a:endParaRPr lang="en-US" dirty="0" smtClean="0"/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891381" y="5146675"/>
              <a:ext cx="152400" cy="152400"/>
            </a:xfrm>
            <a:prstGeom prst="ellipse">
              <a:avLst/>
            </a:prstGeom>
            <a:noFill/>
            <a:ln w="25400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defTabSz="914323"/>
              <a:endParaRPr lang="en-US" dirty="0" smtClean="0"/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1119981" y="4918075"/>
              <a:ext cx="152400" cy="152400"/>
            </a:xfrm>
            <a:prstGeom prst="ellipse">
              <a:avLst/>
            </a:prstGeom>
            <a:noFill/>
            <a:ln w="254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defTabSz="914323"/>
              <a:endParaRPr lang="en-US" dirty="0" smtClean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9382" y="4222906"/>
            <a:ext cx="2872581" cy="168353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Defocused beam, area A=  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p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r</a:t>
            </a:r>
            <a:r>
              <a:rPr lang="en-US" sz="1600" baseline="30000" dirty="0" smtClean="0">
                <a:solidFill>
                  <a:schemeClr val="bg2"/>
                </a:solidFill>
                <a:latin typeface="+mn-lt"/>
              </a:rPr>
              <a:t>2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</a:t>
            </a:r>
          </a:p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Reduced contribution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from inclusions</a:t>
            </a:r>
          </a:p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15 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m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m beam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Maximum contribution from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1 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m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m inclusion 0.4 wt% total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4396582" y="1031875"/>
            <a:ext cx="609601" cy="609600"/>
          </a:xfrm>
          <a:prstGeom prst="ellipse">
            <a:avLst/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defTabSz="914323"/>
            <a:endParaRPr lang="en-US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4244181" y="574675"/>
            <a:ext cx="1219200" cy="30776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pPr marL="173023" indent="-173023"/>
            <a:r>
              <a:rPr lang="en-US" sz="1400" dirty="0" smtClean="0">
                <a:solidFill>
                  <a:schemeClr val="bg2"/>
                </a:solidFill>
                <a:latin typeface="+mn-lt"/>
              </a:rPr>
              <a:t>15 </a:t>
            </a:r>
            <a:r>
              <a:rPr lang="en-US" sz="1400" dirty="0" smtClean="0">
                <a:solidFill>
                  <a:schemeClr val="bg2"/>
                </a:solidFill>
                <a:latin typeface="Symbol" pitchFamily="18" charset="2"/>
              </a:rPr>
              <a:t>m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m beam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3101182" y="3233032"/>
          <a:ext cx="5334000" cy="291048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{00A15C55-8517-42AA-B614-E9B94910E393}</a:tableStyleId>
              </a:tblPr>
              <a:tblGrid>
                <a:gridCol w="800100"/>
                <a:gridCol w="647700"/>
                <a:gridCol w="647700"/>
                <a:gridCol w="647700"/>
                <a:gridCol w="647700"/>
                <a:gridCol w="647700"/>
                <a:gridCol w="647700"/>
                <a:gridCol w="647700"/>
              </a:tblGrid>
              <a:tr h="609600"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Weight percent contribution from inclusion to total</a:t>
                      </a:r>
                      <a:b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Relative area = wt % / 100 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(Calc assumes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same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latin typeface="Symbol" pitchFamily="18" charset="2"/>
                        </a:rPr>
                        <a:t>r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as matrix)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96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Beam</a:t>
                      </a:r>
                      <a:b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Diameter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Symbol" pitchFamily="18" charset="2"/>
                        </a:rPr>
                        <a:t>m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Area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Symbol" pitchFamily="18" charset="2"/>
                        </a:rPr>
                        <a:t>m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</a:t>
                      </a:r>
                      <a:r>
                        <a:rPr lang="en-US" sz="1400" b="0" i="0" u="none" strike="noStrike" baseline="30000" dirty="0" smtClean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en-US" sz="1400" b="0" i="0" u="none" strike="noStrike" baseline="300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100nm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250nm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500nm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Symbol" pitchFamily="18" charset="2"/>
                        </a:rPr>
                        <a:t>m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Symbol" pitchFamily="18" charset="2"/>
                        </a:rPr>
                        <a:t>m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Symbol" pitchFamily="18" charset="2"/>
                        </a:rPr>
                        <a:t>m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0.79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6.25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19.63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0.25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78.54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0.063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0.250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176.71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0.004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0.028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0.111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0.444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11.11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44.44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314.16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0.003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0.016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0.063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0.25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6.25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1963.50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0.0004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0.0025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8" y="1793875"/>
            <a:ext cx="7924800" cy="1828800"/>
          </a:xfrm>
        </p:spPr>
        <p:txBody>
          <a:bodyPr/>
          <a:lstStyle/>
          <a:p>
            <a:pPr eaLnBrk="1" hangingPunct="1"/>
            <a:r>
              <a:rPr lang="en-US" dirty="0" smtClean="0"/>
              <a:t>EPMA Standards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Spectral Simplicity Mapping</a:t>
            </a:r>
            <a:br>
              <a:rPr lang="en-US" dirty="0" smtClean="0"/>
            </a:br>
            <a:r>
              <a:rPr lang="en-US" dirty="0" smtClean="0"/>
              <a:t>Compass / AXSIA + X-phase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781" y="1031875"/>
            <a:ext cx="6096000" cy="216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182" y="3013076"/>
            <a:ext cx="716582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225381" y="650875"/>
            <a:ext cx="2133600" cy="338546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Vicenzi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and Rose, 2008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Kakanui</a:t>
            </a:r>
            <a:r>
              <a:rPr lang="en-US" dirty="0" smtClean="0"/>
              <a:t> hornblende contour maps</a:t>
            </a:r>
            <a:br>
              <a:rPr lang="en-US" dirty="0" smtClean="0"/>
            </a:br>
            <a:r>
              <a:rPr lang="en-US" dirty="0" smtClean="0"/>
              <a:t>PFE Surfer output, element wt%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grpSp>
        <p:nvGrpSpPr>
          <p:cNvPr id="4" name="Group 24"/>
          <p:cNvGrpSpPr/>
          <p:nvPr/>
        </p:nvGrpSpPr>
        <p:grpSpPr>
          <a:xfrm>
            <a:off x="807552" y="1184275"/>
            <a:ext cx="6865629" cy="4800600"/>
            <a:chOff x="125208" y="1051560"/>
            <a:chExt cx="6865629" cy="4800600"/>
          </a:xfrm>
        </p:grpSpPr>
        <p:grpSp>
          <p:nvGrpSpPr>
            <p:cNvPr id="5" name="Group 14"/>
            <p:cNvGrpSpPr/>
            <p:nvPr/>
          </p:nvGrpSpPr>
          <p:grpSpPr>
            <a:xfrm>
              <a:off x="125208" y="1051560"/>
              <a:ext cx="6865629" cy="4800600"/>
              <a:chOff x="125208" y="1051560"/>
              <a:chExt cx="6865629" cy="4800600"/>
            </a:xfrm>
          </p:grpSpPr>
          <p:pic>
            <p:nvPicPr>
              <p:cNvPr id="132099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25208" y="1051560"/>
                <a:ext cx="1704355" cy="1600200"/>
              </a:xfrm>
              <a:prstGeom prst="rect">
                <a:avLst/>
              </a:prstGeom>
              <a:noFill/>
              <a:ln w="6350">
                <a:solidFill>
                  <a:schemeClr val="bg2"/>
                </a:solidFill>
                <a:miter lim="800000"/>
                <a:headEnd/>
                <a:tailEnd/>
              </a:ln>
            </p:spPr>
          </p:pic>
          <p:pic>
            <p:nvPicPr>
              <p:cNvPr id="132100" name="Picture 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851624" y="1051560"/>
                <a:ext cx="1686995" cy="1600200"/>
              </a:xfrm>
              <a:prstGeom prst="rect">
                <a:avLst/>
              </a:prstGeom>
              <a:noFill/>
              <a:ln w="6350">
                <a:solidFill>
                  <a:schemeClr val="bg2"/>
                </a:solidFill>
                <a:miter lim="800000"/>
                <a:headEnd/>
                <a:tailEnd/>
              </a:ln>
            </p:spPr>
          </p:pic>
          <p:pic>
            <p:nvPicPr>
              <p:cNvPr id="132101" name="Picture 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561458" y="1051560"/>
                <a:ext cx="1704355" cy="1600200"/>
              </a:xfrm>
              <a:prstGeom prst="rect">
                <a:avLst/>
              </a:prstGeom>
              <a:noFill/>
              <a:ln w="6350">
                <a:solidFill>
                  <a:schemeClr val="bg2"/>
                </a:solidFill>
                <a:miter lim="800000"/>
                <a:headEnd/>
                <a:tailEnd/>
              </a:ln>
            </p:spPr>
          </p:pic>
          <p:pic>
            <p:nvPicPr>
              <p:cNvPr id="132102" name="Picture 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286482" y="1051560"/>
                <a:ext cx="1704355" cy="1600200"/>
              </a:xfrm>
              <a:prstGeom prst="rect">
                <a:avLst/>
              </a:prstGeom>
              <a:noFill/>
              <a:ln w="6350">
                <a:solidFill>
                  <a:schemeClr val="bg2"/>
                </a:solidFill>
                <a:miter lim="800000"/>
                <a:headEnd/>
                <a:tailEnd/>
              </a:ln>
            </p:spPr>
          </p:pic>
          <p:pic>
            <p:nvPicPr>
              <p:cNvPr id="132103" name="Picture 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25208" y="2651760"/>
                <a:ext cx="1704355" cy="1600200"/>
              </a:xfrm>
              <a:prstGeom prst="rect">
                <a:avLst/>
              </a:prstGeom>
              <a:noFill/>
              <a:ln w="6350">
                <a:solidFill>
                  <a:schemeClr val="bg2"/>
                </a:solidFill>
                <a:miter lim="800000"/>
                <a:headEnd/>
                <a:tailEnd/>
              </a:ln>
            </p:spPr>
          </p:pic>
          <p:pic>
            <p:nvPicPr>
              <p:cNvPr id="132104" name="Picture 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851624" y="2651760"/>
                <a:ext cx="1686995" cy="1600200"/>
              </a:xfrm>
              <a:prstGeom prst="rect">
                <a:avLst/>
              </a:prstGeom>
              <a:noFill/>
              <a:ln w="6350">
                <a:solidFill>
                  <a:schemeClr val="bg2"/>
                </a:solidFill>
                <a:miter lim="800000"/>
                <a:headEnd/>
                <a:tailEnd/>
              </a:ln>
            </p:spPr>
          </p:pic>
          <p:pic>
            <p:nvPicPr>
              <p:cNvPr id="132105" name="Picture 9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571850" y="2658688"/>
                <a:ext cx="1686995" cy="1600200"/>
              </a:xfrm>
              <a:prstGeom prst="rect">
                <a:avLst/>
              </a:prstGeom>
              <a:noFill/>
              <a:ln w="6350">
                <a:solidFill>
                  <a:schemeClr val="bg2"/>
                </a:solidFill>
                <a:miter lim="800000"/>
                <a:headEnd/>
                <a:tailEnd/>
              </a:ln>
            </p:spPr>
          </p:pic>
          <p:pic>
            <p:nvPicPr>
              <p:cNvPr id="132106" name="Picture 1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5286621" y="2651761"/>
                <a:ext cx="1691640" cy="1560803"/>
              </a:xfrm>
              <a:prstGeom prst="rect">
                <a:avLst/>
              </a:prstGeom>
              <a:noFill/>
              <a:ln w="6350">
                <a:solidFill>
                  <a:schemeClr val="bg2"/>
                </a:solidFill>
                <a:miter lim="800000"/>
                <a:headEnd/>
                <a:tailEnd/>
              </a:ln>
            </p:spPr>
          </p:pic>
          <p:pic>
            <p:nvPicPr>
              <p:cNvPr id="132107" name="Picture 11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25208" y="4251960"/>
                <a:ext cx="1724870" cy="1600200"/>
              </a:xfrm>
              <a:prstGeom prst="rect">
                <a:avLst/>
              </a:prstGeom>
              <a:noFill/>
              <a:ln w="6350">
                <a:solidFill>
                  <a:schemeClr val="bg2"/>
                </a:solidFill>
                <a:miter lim="800000"/>
                <a:headEnd/>
                <a:tailEnd/>
              </a:ln>
            </p:spPr>
          </p:pic>
          <p:pic>
            <p:nvPicPr>
              <p:cNvPr id="132108" name="Picture 12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1851624" y="4251960"/>
                <a:ext cx="1677527" cy="1600200"/>
              </a:xfrm>
              <a:prstGeom prst="rect">
                <a:avLst/>
              </a:prstGeom>
              <a:noFill/>
              <a:ln w="6350">
                <a:solidFill>
                  <a:schemeClr val="bg2"/>
                </a:solidFill>
                <a:miter lim="800000"/>
                <a:headEnd/>
                <a:tailEnd/>
              </a:ln>
            </p:spPr>
          </p:pic>
        </p:grpSp>
        <p:sp>
          <p:nvSpPr>
            <p:cNvPr id="14" name="TextBox 13"/>
            <p:cNvSpPr txBox="1"/>
            <p:nvPr/>
          </p:nvSpPr>
          <p:spPr>
            <a:xfrm>
              <a:off x="245925" y="2186827"/>
              <a:ext cx="274320" cy="2743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none" lIns="9144" tIns="9144" rIns="9144" bIns="9144" rtlCol="0" anchor="ctr" anchorCtr="0">
              <a:noAutofit/>
            </a:bodyPr>
            <a:lstStyle/>
            <a:p>
              <a:pPr algn="ctr"/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Na</a:t>
              </a:r>
              <a:endParaRPr lang="en-US" sz="12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68532" y="2186827"/>
              <a:ext cx="274320" cy="2743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none" lIns="9144" tIns="9144" rIns="9144" bIns="9144" rtlCol="0" anchor="ctr" anchorCtr="0">
              <a:noAutofit/>
            </a:bodyPr>
            <a:lstStyle/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n-lt"/>
                </a:rPr>
                <a:t>Mg</a:t>
              </a:r>
              <a:endParaRPr lang="en-US" sz="14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681501" y="2185339"/>
              <a:ext cx="274320" cy="2743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none" lIns="9144" tIns="9144" rIns="9144" bIns="9144" rtlCol="0" anchor="ctr" anchorCtr="0">
              <a:noAutofit/>
            </a:bodyPr>
            <a:lstStyle/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n-lt"/>
                </a:rPr>
                <a:t>Al</a:t>
              </a:r>
              <a:endParaRPr lang="en-US" sz="14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408107" y="2187255"/>
              <a:ext cx="274320" cy="2743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none" lIns="9144" tIns="9144" rIns="9144" bIns="9144" rtlCol="0" anchor="ctr" anchorCtr="0">
              <a:noAutofit/>
            </a:bodyPr>
            <a:lstStyle/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n-lt"/>
                </a:rPr>
                <a:t>Si</a:t>
              </a:r>
              <a:endParaRPr lang="en-US" sz="14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46781" y="3775075"/>
              <a:ext cx="274320" cy="2743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none" lIns="9144" tIns="9144" rIns="9144" bIns="9144" rtlCol="0" anchor="ctr" anchorCtr="0">
              <a:noAutofit/>
            </a:bodyPr>
            <a:lstStyle/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n-lt"/>
                </a:rPr>
                <a:t>K</a:t>
              </a:r>
              <a:endParaRPr lang="en-US" sz="14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64157" y="3781051"/>
              <a:ext cx="274320" cy="2743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none" lIns="9144" tIns="9144" rIns="9144" bIns="9144" rtlCol="0" anchor="ctr" anchorCtr="0">
              <a:noAutofit/>
            </a:bodyPr>
            <a:lstStyle/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n-lt"/>
                </a:rPr>
                <a:t>Ca</a:t>
              </a:r>
              <a:endParaRPr lang="en-US" sz="14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698829" y="3788515"/>
              <a:ext cx="274320" cy="2743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none" lIns="9144" tIns="9144" rIns="9144" bIns="9144" rtlCol="0" anchor="ctr" anchorCtr="0">
              <a:noAutofit/>
            </a:bodyPr>
            <a:lstStyle/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n-lt"/>
                </a:rPr>
                <a:t>Ti</a:t>
              </a:r>
              <a:endParaRPr lang="en-US" sz="14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11685" y="3746683"/>
              <a:ext cx="274320" cy="2743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none" lIns="9144" tIns="9144" rIns="9144" bIns="9144" rtlCol="0" anchor="ctr" anchorCtr="0">
              <a:noAutofit/>
            </a:bodyPr>
            <a:lstStyle/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n-lt"/>
                </a:rPr>
                <a:t>Cr</a:t>
              </a:r>
              <a:endParaRPr lang="en-US" sz="14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45925" y="5381851"/>
              <a:ext cx="274320" cy="2743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none" lIns="9144" tIns="9144" rIns="9144" bIns="9144" rtlCol="0" anchor="ctr" anchorCtr="0">
              <a:noAutofit/>
            </a:bodyPr>
            <a:lstStyle/>
            <a:p>
              <a:pPr algn="ctr"/>
              <a:r>
                <a:rPr lang="en-US" sz="1400" dirty="0" err="1" smtClean="0">
                  <a:solidFill>
                    <a:schemeClr val="bg2"/>
                  </a:solidFill>
                  <a:latin typeface="+mn-lt"/>
                </a:rPr>
                <a:t>Mn</a:t>
              </a:r>
              <a:endParaRPr lang="en-US" sz="14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80597" y="5377363"/>
              <a:ext cx="274320" cy="2743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none" lIns="9144" tIns="9144" rIns="9144" bIns="9144" rtlCol="0" anchor="ctr" anchorCtr="0">
              <a:noAutofit/>
            </a:bodyPr>
            <a:lstStyle/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n-lt"/>
                </a:rPr>
                <a:t>Fe</a:t>
              </a:r>
              <a:endParaRPr lang="en-US" sz="1400" dirty="0">
                <a:solidFill>
                  <a:schemeClr val="bg2"/>
                </a:solidFill>
                <a:latin typeface="+mn-lt"/>
              </a:endParaRPr>
            </a:p>
          </p:txBody>
        </p:sp>
      </p:grp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0800000">
            <a:off x="4244181" y="4384675"/>
            <a:ext cx="200006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Oval 26"/>
          <p:cNvSpPr/>
          <p:nvPr/>
        </p:nvSpPr>
        <p:spPr bwMode="auto">
          <a:xfrm>
            <a:off x="5258685" y="5275171"/>
            <a:ext cx="457200" cy="45720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defTabSz="914323"/>
            <a:endParaRPr lang="en-US" dirty="0" smtClean="0"/>
          </a:p>
        </p:txBody>
      </p:sp>
      <p:pic>
        <p:nvPicPr>
          <p:cNvPr id="149505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0800000">
            <a:off x="6301580" y="4384675"/>
            <a:ext cx="219287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Quantitative Determination of Homogeneity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5920581" y="6234112"/>
            <a:ext cx="2643187" cy="249238"/>
          </a:xfrm>
        </p:spPr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1382" y="727075"/>
            <a:ext cx="2257425" cy="74295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782" y="1513789"/>
            <a:ext cx="3471785" cy="11430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12610" y="1108076"/>
            <a:ext cx="4495800" cy="2520682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EPMA: standardization can be based on simple average of a few points of a “homogeneous” std</a:t>
            </a:r>
          </a:p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Homogeneity requires replicate measurements</a:t>
            </a:r>
          </a:p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Smaller weight % homogeneity range: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Small Sc, many counts, many replicates</a:t>
            </a:r>
          </a:p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Larger weight % homogeneity range: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Large Sc, few counts, few replicates</a:t>
            </a:r>
          </a:p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Sigma ratio: 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S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=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S</a:t>
            </a:r>
            <a:r>
              <a:rPr lang="en-US" sz="1600" baseline="-25000" dirty="0" err="1" smtClean="0">
                <a:solidFill>
                  <a:schemeClr val="bg2"/>
                </a:solidFill>
                <a:latin typeface="+mn-lt"/>
              </a:rPr>
              <a:t>actual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/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S</a:t>
            </a:r>
            <a:r>
              <a:rPr lang="en-US" sz="1600" baseline="-25000" dirty="0" err="1" smtClean="0">
                <a:solidFill>
                  <a:schemeClr val="bg2"/>
                </a:solidFill>
                <a:latin typeface="+mn-lt"/>
              </a:rPr>
              <a:t>counting</a:t>
            </a:r>
            <a:r>
              <a:rPr lang="en-US" sz="1600" baseline="-25000" dirty="0" smtClean="0">
                <a:solidFill>
                  <a:schemeClr val="bg2"/>
                </a:solidFill>
                <a:latin typeface="+mn-lt"/>
              </a:rPr>
              <a:t> statistics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/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357982" y="3622676"/>
            <a:ext cx="4752766" cy="2144617"/>
            <a:chOff x="434181" y="3306858"/>
            <a:chExt cx="4752766" cy="2144617"/>
          </a:xfrm>
        </p:grpSpPr>
        <p:pic>
          <p:nvPicPr>
            <p:cNvPr id="3789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02947" y="3306858"/>
              <a:ext cx="2184000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4181" y="3317875"/>
              <a:ext cx="2544092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434181" y="3317875"/>
              <a:ext cx="609600" cy="33855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2"/>
                  </a:solidFill>
                  <a:latin typeface="+mn-lt"/>
                </a:rPr>
                <a:t>n = 3</a:t>
              </a:r>
              <a:endParaRPr lang="en-US" sz="16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24981" y="3317875"/>
              <a:ext cx="990600" cy="33855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2"/>
                  </a:solidFill>
                  <a:latin typeface="+mn-lt"/>
                </a:rPr>
                <a:t>n = ~ 250</a:t>
              </a:r>
              <a:endParaRPr lang="en-US" sz="1600" dirty="0">
                <a:solidFill>
                  <a:schemeClr val="bg2"/>
                </a:solidFill>
                <a:latin typeface="+mn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777581" y="3698875"/>
            <a:ext cx="3657600" cy="194514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pPr marL="173023" indent="-173023">
              <a:buFont typeface="Arial" pitchFamily="34" charset="0"/>
              <a:buChar char="•"/>
            </a:pP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Kakanui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hornblende,  99% CL data</a:t>
            </a:r>
          </a:p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Single grains, n = 3, t = 9.92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Na 1.93 ± 0.154 wt%, fails test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Si 18.87 </a:t>
            </a:r>
            <a:r>
              <a:rPr lang="en-US" sz="1600" dirty="0" smtClean="0">
                <a:solidFill>
                  <a:schemeClr val="bg2"/>
                </a:solidFill>
              </a:rPr>
              <a:t>±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0.114 wt%, passes test</a:t>
            </a:r>
          </a:p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Homogeneous grain, n = 100, t ~ 2.576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Na 1.93 </a:t>
            </a:r>
            <a:r>
              <a:rPr lang="en-US" sz="1600" dirty="0" smtClean="0">
                <a:solidFill>
                  <a:schemeClr val="bg2"/>
                </a:solidFill>
              </a:rPr>
              <a:t>±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0.010 wt%, passes test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Si 18.87 </a:t>
            </a:r>
            <a:r>
              <a:rPr lang="en-US" sz="1600" dirty="0" smtClean="0">
                <a:solidFill>
                  <a:schemeClr val="bg2"/>
                </a:solidFill>
              </a:rPr>
              <a:t>± 0.035 wt%, passes test</a:t>
            </a:r>
            <a:endParaRPr lang="en-US" sz="1600" dirty="0" smtClean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485" y="2683562"/>
            <a:ext cx="3505200" cy="92947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Average: 1/n – standardization</a:t>
            </a:r>
          </a:p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Standard deviation: 1/(n-1)</a:t>
            </a:r>
          </a:p>
          <a:p>
            <a:pPr marL="173023" indent="-17302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Homogeneity: 1/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sqrt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(n) weighting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of </a:t>
            </a:r>
            <a:r>
              <a:rPr lang="en-US" dirty="0" err="1" smtClean="0"/>
              <a:t>Intergrain</a:t>
            </a:r>
            <a:r>
              <a:rPr lang="en-US" dirty="0" smtClean="0"/>
              <a:t> and </a:t>
            </a:r>
            <a:r>
              <a:rPr lang="en-US" dirty="0" err="1" smtClean="0"/>
              <a:t>Intragrain</a:t>
            </a:r>
            <a:r>
              <a:rPr lang="en-US" dirty="0" smtClean="0"/>
              <a:t> Analyses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19981" y="879476"/>
          <a:ext cx="6400800" cy="457959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{00A15C55-8517-42AA-B614-E9B94910E393}</a:tableStyleId>
              </a:tblPr>
              <a:tblGrid>
                <a:gridCol w="630292"/>
                <a:gridCol w="550206"/>
                <a:gridCol w="710378"/>
                <a:gridCol w="630292"/>
                <a:gridCol w="630292"/>
                <a:gridCol w="97880"/>
                <a:gridCol w="630292"/>
                <a:gridCol w="630292"/>
                <a:gridCol w="630292"/>
                <a:gridCol w="630292"/>
                <a:gridCol w="630292"/>
              </a:tblGrid>
              <a:tr h="654961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Nominal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Composition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40 grain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average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Clean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vs. heterogeneous grains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Comparison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of variable BSE, glass, and </a:t>
                      </a:r>
                      <a:r>
                        <a:rPr lang="en-US" sz="1400" b="1" i="0" u="none" strike="noStrike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ilmenite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in KH, n=2-5 each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3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Element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Wt 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GA</a:t>
                      </a:r>
                      <a:b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n=40*3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Clean</a:t>
                      </a:r>
                      <a:b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n=266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Hetero</a:t>
                      </a:r>
                      <a:b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n=243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Clean BSE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Inter.</a:t>
                      </a:r>
                      <a:b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Dark BSE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Glass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Ilmenite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Na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1.93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1.99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2.00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1.95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1.97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1.78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1.51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2.01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Mg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7.72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7.66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7.61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7.77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7.65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8.40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9.02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3.95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Al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7.89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7.69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7.63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7.60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7.69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7.32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7.58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11.59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4.60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Si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18.87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18.98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18.87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18.84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19.11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19.06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19.09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27.41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K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1.70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1.78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1.78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1.77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1.79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1.62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2.06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3.31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Ca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7.36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7.30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7.29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7.37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7.28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7.86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8.05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1.87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0.20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Ti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2.83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2.93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2.92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2.96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2.96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3.19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3.36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0.36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8.09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Mn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0.26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Fe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8.49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8.26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8.25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8.00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8.39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7.17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5.71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3.37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51.41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43.06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42.65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42.44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42.44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42.85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42.88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43.31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45.84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27.12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0.11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Total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100.02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99.39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98.95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98.87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99.86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99.45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99.82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96.12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95.81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5581" y="498475"/>
            <a:ext cx="5334000" cy="338546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lIns="91433" tIns="45716" rIns="91433" bIns="45716" rtlCol="0">
            <a:spAutoFit/>
          </a:bodyPr>
          <a:lstStyle/>
          <a:p>
            <a:pPr marL="173023" indent="-173023"/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Kakanui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hornblende, 15kV, 25nA, 15 um beam,  99% CL 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6581" y="5527676"/>
            <a:ext cx="7696200" cy="830989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lIns="91433" tIns="45716" rIns="91433" bIns="45716" rtlCol="0">
            <a:spAutoFit/>
          </a:bodyPr>
          <a:lstStyle/>
          <a:p>
            <a:pPr marL="173023" indent="-173023"/>
            <a:r>
              <a:rPr lang="en-US" sz="1600" dirty="0" smtClean="0">
                <a:solidFill>
                  <a:schemeClr val="bg2"/>
                </a:solidFill>
                <a:latin typeface="+mn-lt"/>
              </a:rPr>
              <a:t>Coarser fraction exhibits variable BSE wispy, glass, and large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ilmenite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inclusions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which are significantly different than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intergrain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and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intragrain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variability due to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nano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-sized inclusions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Quantitative Determination of Homogeneity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91381" y="1260475"/>
          <a:ext cx="6477000" cy="466104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{00A15C55-8517-42AA-B614-E9B94910E393}</a:tableStyleId>
              </a:tblPr>
              <a:tblGrid>
                <a:gridCol w="647700"/>
                <a:gridCol w="647700"/>
                <a:gridCol w="647700"/>
                <a:gridCol w="647700"/>
                <a:gridCol w="647700"/>
                <a:gridCol w="647700"/>
                <a:gridCol w="647700"/>
                <a:gridCol w="647700"/>
                <a:gridCol w="647700"/>
                <a:gridCol w="647700"/>
              </a:tblGrid>
              <a:tr h="6502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Nominal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Composition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Single grain</a:t>
                      </a:r>
                      <a:b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 = 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Heterogeneous</a:t>
                      </a:r>
                      <a:b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grain, n = 100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Homogeneous</a:t>
                      </a:r>
                      <a:b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grain, n = 100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Sigma Ratio</a:t>
                      </a:r>
                      <a:b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4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Jarosewich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96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Element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Wt 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Range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Test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Range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Test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Range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Test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 grains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Least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homo-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geneous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8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Na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1.93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0.154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0.042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1.15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2.15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8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Mg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7.72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0.401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0.130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0.017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1.16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2.38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8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Al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7.89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0.101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0.051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0.028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1.00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1.24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8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Si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18.87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0.114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0.046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0.035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1.01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1.38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8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K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1.70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0.071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0.026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0.006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0.90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1.29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8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Ca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7.36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0.172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0.075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0.017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1.73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8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Ti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2.83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0.257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0.040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0.010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1.01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1.49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8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Mn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0.004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0.001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0.001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8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Fe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8.49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0.355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0.202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0.026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1.30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1.67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5581" y="574676"/>
            <a:ext cx="5334000" cy="338546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lIns="91433" tIns="45716" rIns="91433" bIns="45716" rtlCol="0">
            <a:spAutoFit/>
          </a:bodyPr>
          <a:lstStyle/>
          <a:p>
            <a:pPr marL="173023" indent="-173023"/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Kakanui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hornblende, 15kV, 25nA, 15 um beam,  99% CL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8" y="1793875"/>
            <a:ext cx="7924800" cy="1828800"/>
          </a:xfrm>
        </p:spPr>
        <p:txBody>
          <a:bodyPr/>
          <a:lstStyle/>
          <a:p>
            <a:pPr eaLnBrk="1" hangingPunct="1"/>
            <a:r>
              <a:rPr lang="en-US" dirty="0" smtClean="0"/>
              <a:t>Identifying Analytical Errors in EPMA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Analytical errors in WDS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WDS analysis with user-selected backgrounds is susceptible to errors</a:t>
            </a:r>
          </a:p>
          <a:p>
            <a:r>
              <a:rPr lang="en-US" dirty="0" smtClean="0"/>
              <a:t>Two types of errors: random vs. systematic</a:t>
            </a:r>
            <a:br>
              <a:rPr lang="en-US" dirty="0" smtClean="0"/>
            </a:br>
            <a:r>
              <a:rPr lang="en-US" dirty="0" smtClean="0"/>
              <a:t>random = x-ray counting statistics, systematic = </a:t>
            </a:r>
            <a:r>
              <a:rPr lang="en-US" dirty="0" err="1" smtClean="0"/>
              <a:t>bkgd</a:t>
            </a:r>
            <a:r>
              <a:rPr lang="en-US" dirty="0" smtClean="0"/>
              <a:t>, deadtime, std, etc.</a:t>
            </a:r>
          </a:p>
          <a:p>
            <a:r>
              <a:rPr lang="en-US" dirty="0" smtClean="0"/>
              <a:t>Calculate concentration from measured peak and background intensities</a:t>
            </a:r>
            <a:br>
              <a:rPr lang="en-US" dirty="0" smtClean="0"/>
            </a:br>
            <a:r>
              <a:rPr lang="en-US" dirty="0" smtClean="0"/>
              <a:t>C = k * ZAF, C = concentration, k = (P-B)</a:t>
            </a:r>
            <a:r>
              <a:rPr lang="en-US" baseline="30000" dirty="0" smtClean="0"/>
              <a:t>sample</a:t>
            </a:r>
            <a:r>
              <a:rPr lang="en-US" dirty="0" smtClean="0"/>
              <a:t> / (P-B)</a:t>
            </a:r>
            <a:r>
              <a:rPr lang="en-US" baseline="30000" dirty="0" smtClean="0"/>
              <a:t>standard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ZAF total correction for Z atomic number (electron physics), A absorption (x-ray absorption), and F characteristic fluorescence (in sample and standard)</a:t>
            </a:r>
          </a:p>
          <a:p>
            <a:r>
              <a:rPr lang="en-US" dirty="0" smtClean="0"/>
              <a:t>Primary standard – incorrect composition and/or surface contamination</a:t>
            </a:r>
            <a:br>
              <a:rPr lang="en-US" dirty="0" smtClean="0"/>
            </a:br>
            <a:r>
              <a:rPr lang="en-US" dirty="0" smtClean="0"/>
              <a:t>Identify using secondary standards and inconsistent measured C</a:t>
            </a:r>
          </a:p>
          <a:p>
            <a:r>
              <a:rPr lang="en-US" dirty="0" smtClean="0"/>
              <a:t>Measured C on known standard and analytical total are indicators of systematic error in procedure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Analytical errors: Error in measurement of k-ratio</a:t>
            </a:r>
            <a:br>
              <a:rPr lang="en-US" dirty="0" smtClean="0"/>
            </a:br>
            <a:r>
              <a:rPr lang="en-US" dirty="0" smtClean="0"/>
              <a:t>Systematic but function </a:t>
            </a:r>
            <a:r>
              <a:rPr lang="en-US" smtClean="0"/>
              <a:t>of concentration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k = (P-B)</a:t>
            </a:r>
            <a:r>
              <a:rPr lang="en-US" baseline="30000" dirty="0" smtClean="0"/>
              <a:t>sample</a:t>
            </a:r>
            <a:r>
              <a:rPr lang="en-US" dirty="0" smtClean="0"/>
              <a:t> / (P-B)</a:t>
            </a:r>
            <a:r>
              <a:rPr lang="en-US" baseline="30000" dirty="0" smtClean="0"/>
              <a:t>standard</a:t>
            </a:r>
            <a:r>
              <a:rPr lang="en-US" dirty="0" smtClean="0"/>
              <a:t> observe possibilities:</a:t>
            </a:r>
          </a:p>
          <a:p>
            <a:r>
              <a:rPr lang="en-US" dirty="0" smtClean="0"/>
              <a:t>On-peak interference is another x-ray line at peak pos. of measured line</a:t>
            </a:r>
            <a:br>
              <a:rPr lang="en-US" dirty="0" smtClean="0"/>
            </a:br>
            <a:r>
              <a:rPr lang="en-US" dirty="0" smtClean="0"/>
              <a:t>Example Ti K</a:t>
            </a:r>
            <a:r>
              <a:rPr lang="en-US" dirty="0" smtClean="0">
                <a:latin typeface="Symbol" pitchFamily="18" charset="2"/>
              </a:rPr>
              <a:t>b</a:t>
            </a:r>
            <a:r>
              <a:rPr lang="en-US" dirty="0" smtClean="0"/>
              <a:t> at V K</a:t>
            </a:r>
            <a:r>
              <a:rPr lang="en-US" dirty="0" smtClean="0">
                <a:latin typeface="Symbol" pitchFamily="18" charset="2"/>
              </a:rPr>
              <a:t>a</a:t>
            </a:r>
            <a:r>
              <a:rPr lang="en-US" dirty="0" smtClean="0"/>
              <a:t> peak</a:t>
            </a:r>
          </a:p>
          <a:p>
            <a:r>
              <a:rPr lang="en-US" dirty="0" smtClean="0"/>
              <a:t>Background interference is another x-ray line at/near background pos.</a:t>
            </a:r>
            <a:br>
              <a:rPr lang="en-US" dirty="0" smtClean="0"/>
            </a:br>
            <a:r>
              <a:rPr lang="en-US" dirty="0" smtClean="0"/>
              <a:t>Example Fe K</a:t>
            </a:r>
            <a:r>
              <a:rPr lang="en-US" dirty="0" smtClean="0">
                <a:latin typeface="Symbol" pitchFamily="18" charset="2"/>
              </a:rPr>
              <a:t>b</a:t>
            </a:r>
            <a:r>
              <a:rPr lang="en-US" dirty="0" smtClean="0"/>
              <a:t> at low Co K</a:t>
            </a:r>
            <a:r>
              <a:rPr lang="en-US" dirty="0" smtClean="0">
                <a:latin typeface="Symbol" pitchFamily="18" charset="2"/>
              </a:rPr>
              <a:t>a</a:t>
            </a:r>
            <a:r>
              <a:rPr lang="en-US" dirty="0" smtClean="0"/>
              <a:t> background position</a:t>
            </a:r>
          </a:p>
          <a:p>
            <a:r>
              <a:rPr lang="en-US" dirty="0" smtClean="0"/>
              <a:t>Standard: on-peak interference unlikely, use different standard w/o </a:t>
            </a:r>
            <a:r>
              <a:rPr lang="en-US" dirty="0" err="1" smtClean="0"/>
              <a:t>interf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Background </a:t>
            </a:r>
            <a:r>
              <a:rPr lang="en-US" dirty="0" err="1" smtClean="0"/>
              <a:t>interf</a:t>
            </a:r>
            <a:r>
              <a:rPr lang="en-US" dirty="0" smtClean="0"/>
              <a:t>., use WDS </a:t>
            </a:r>
            <a:r>
              <a:rPr lang="en-US" dirty="0" err="1" smtClean="0"/>
              <a:t>wavescan</a:t>
            </a:r>
            <a:r>
              <a:rPr lang="en-US" dirty="0" smtClean="0"/>
              <a:t> to determine better background</a:t>
            </a:r>
            <a:br>
              <a:rPr lang="en-US" dirty="0" smtClean="0"/>
            </a:br>
            <a:r>
              <a:rPr lang="en-US" dirty="0" smtClean="0"/>
              <a:t>Presumes primary std is not multielement material with lots of elements</a:t>
            </a:r>
          </a:p>
          <a:p>
            <a:r>
              <a:rPr lang="en-US" dirty="0" smtClean="0"/>
              <a:t>Sample: on-peak </a:t>
            </a:r>
            <a:r>
              <a:rPr lang="en-US" dirty="0" err="1" smtClean="0"/>
              <a:t>interf</a:t>
            </a:r>
            <a:r>
              <a:rPr lang="en-US" dirty="0" smtClean="0"/>
              <a:t>. not unusual, use interference correction</a:t>
            </a:r>
            <a:br>
              <a:rPr lang="en-US" dirty="0" smtClean="0"/>
            </a:br>
            <a:r>
              <a:rPr lang="en-US" dirty="0" smtClean="0"/>
              <a:t>Background interference also not unusual, use WDS </a:t>
            </a:r>
            <a:r>
              <a:rPr lang="en-US" dirty="0" err="1" smtClean="0"/>
              <a:t>wavescans</a:t>
            </a:r>
            <a:endParaRPr lang="en-US" dirty="0" smtClean="0"/>
          </a:p>
          <a:p>
            <a:r>
              <a:rPr lang="en-US" dirty="0" smtClean="0"/>
              <a:t>If measured element is high: on-peak </a:t>
            </a:r>
            <a:r>
              <a:rPr lang="en-US" dirty="0" err="1" smtClean="0"/>
              <a:t>interf</a:t>
            </a:r>
            <a:r>
              <a:rPr lang="en-US" dirty="0" smtClean="0"/>
              <a:t>. on sample and/or background interference on standard results in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meas</a:t>
            </a:r>
            <a:r>
              <a:rPr lang="en-US" dirty="0" smtClean="0"/>
              <a:t> &gt;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true</a:t>
            </a:r>
            <a:endParaRPr lang="en-US" baseline="-25000" dirty="0" smtClean="0"/>
          </a:p>
          <a:p>
            <a:r>
              <a:rPr lang="en-US" dirty="0" smtClean="0"/>
              <a:t>If measured element is low: background interference on sample and/or on-peak interference on standard results in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meas</a:t>
            </a:r>
            <a:r>
              <a:rPr lang="en-US" dirty="0" smtClean="0"/>
              <a:t> &lt;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true</a:t>
            </a:r>
            <a:endParaRPr lang="en-US" baseline="-25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8" y="1793875"/>
            <a:ext cx="7924800" cy="1828800"/>
          </a:xfrm>
        </p:spPr>
        <p:txBody>
          <a:bodyPr/>
          <a:lstStyle/>
          <a:p>
            <a:pPr eaLnBrk="1" hangingPunct="1"/>
            <a:r>
              <a:rPr lang="en-US" dirty="0" smtClean="0"/>
              <a:t>Carbon coat thickness</a:t>
            </a:r>
            <a:br>
              <a:rPr lang="en-US" dirty="0" smtClean="0"/>
            </a:br>
            <a:r>
              <a:rPr lang="en-US" dirty="0" smtClean="0"/>
              <a:t>And effect of non-standard coat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Carbon coat</a:t>
            </a:r>
            <a:br>
              <a:rPr lang="en-US" dirty="0" smtClean="0"/>
            </a:br>
            <a:r>
              <a:rPr lang="en-US" dirty="0" smtClean="0"/>
              <a:t>Electron retardation vs. x-ray absorption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Electrons slowed down (“retardation”) by carbon layer (or any other layer)</a:t>
            </a:r>
            <a:br>
              <a:rPr lang="en-US" dirty="0" smtClean="0"/>
            </a:br>
            <a:r>
              <a:rPr lang="en-US" dirty="0" smtClean="0"/>
              <a:t>Effective sample kV is beam kV slowed down by C layer</a:t>
            </a:r>
          </a:p>
          <a:p>
            <a:r>
              <a:rPr lang="en-US" dirty="0" smtClean="0"/>
              <a:t>Layer too thick = lower kV = lower overvoltage U</a:t>
            </a:r>
            <a:br>
              <a:rPr lang="en-US" dirty="0" smtClean="0"/>
            </a:br>
            <a:r>
              <a:rPr lang="en-US" dirty="0" smtClean="0"/>
              <a:t>14.98 vs. 14.9 kV larger change for U for energetic line like Cu Ka</a:t>
            </a:r>
            <a:br>
              <a:rPr lang="en-US" dirty="0" smtClean="0"/>
            </a:br>
            <a:r>
              <a:rPr lang="en-US" dirty="0" smtClean="0"/>
              <a:t>Result is preferential low estimate for energetic x-ray elements</a:t>
            </a:r>
          </a:p>
          <a:p>
            <a:r>
              <a:rPr lang="en-US" dirty="0" smtClean="0"/>
              <a:t>Layer too thin = “higher” kV = higher overvoltage U</a:t>
            </a:r>
            <a:br>
              <a:rPr lang="en-US" dirty="0" smtClean="0"/>
            </a:br>
            <a:r>
              <a:rPr lang="en-US" dirty="0" smtClean="0"/>
              <a:t>Result is higher estimate for energetic x-ray elements</a:t>
            </a:r>
          </a:p>
          <a:p>
            <a:r>
              <a:rPr lang="en-US" dirty="0" smtClean="0"/>
              <a:t>At low x-ray energies effect of non-standard carbon thickness:</a:t>
            </a:r>
            <a:br>
              <a:rPr lang="en-US" dirty="0" smtClean="0"/>
            </a:br>
            <a:r>
              <a:rPr lang="en-US" dirty="0" smtClean="0"/>
              <a:t>Too thick: absorption of x-rays emitted from sample, low estimate</a:t>
            </a:r>
            <a:br>
              <a:rPr lang="en-US" dirty="0" smtClean="0"/>
            </a:br>
            <a:r>
              <a:rPr lang="en-US" dirty="0" smtClean="0"/>
              <a:t>Too thin: less absorption of x-rays, high estimate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sp>
        <p:nvSpPr>
          <p:cNvPr id="7" name="Rectangle 6"/>
          <p:cNvSpPr/>
          <p:nvPr/>
        </p:nvSpPr>
        <p:spPr bwMode="auto">
          <a:xfrm>
            <a:off x="738981" y="4918075"/>
            <a:ext cx="1219200" cy="15240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rgbClr val="E5E0D2"/>
              </a:solidFill>
              <a:effectLst/>
              <a:latin typeface="ITCFranklinGothic LT Demi" pitchFamily="18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738981" y="5070475"/>
            <a:ext cx="1219200" cy="457200"/>
          </a:xfrm>
          <a:prstGeom prst="rect">
            <a:avLst/>
          </a:prstGeom>
          <a:solidFill>
            <a:srgbClr val="00B0F0"/>
          </a:solidFill>
          <a:ln w="63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rgbClr val="E5E0D2"/>
              </a:solidFill>
              <a:effectLst/>
              <a:latin typeface="ITCFranklinGothic LT Demi" pitchFamily="18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615781" y="4994275"/>
            <a:ext cx="1219200" cy="7620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rgbClr val="E5E0D2"/>
              </a:solidFill>
              <a:effectLst/>
              <a:latin typeface="ITCFranklinGothic LT Demi" pitchFamily="18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615781" y="5070475"/>
            <a:ext cx="1219200" cy="457200"/>
          </a:xfrm>
          <a:prstGeom prst="rect">
            <a:avLst/>
          </a:prstGeom>
          <a:solidFill>
            <a:srgbClr val="00B0F0"/>
          </a:solidFill>
          <a:ln w="63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rgbClr val="E5E0D2"/>
              </a:solidFill>
              <a:effectLst/>
              <a:latin typeface="ITCFranklinGothic LT Demi" pitchFamily="18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177381" y="4841875"/>
            <a:ext cx="1371600" cy="22860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rgbClr val="E5E0D2"/>
              </a:solidFill>
              <a:effectLst/>
              <a:latin typeface="ITCFranklinGothic LT Demi" pitchFamily="18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177381" y="5070475"/>
            <a:ext cx="1371600" cy="457200"/>
          </a:xfrm>
          <a:prstGeom prst="rect">
            <a:avLst/>
          </a:prstGeom>
          <a:solidFill>
            <a:srgbClr val="00B0F0"/>
          </a:solidFill>
          <a:ln w="63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rgbClr val="E5E0D2"/>
              </a:solidFill>
              <a:effectLst/>
              <a:latin typeface="ITCFranklinGothic LT Demi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4181" y="5603875"/>
            <a:ext cx="2286000" cy="307777"/>
          </a:xfrm>
          <a:prstGeom prst="rect">
            <a:avLst/>
          </a:prstGeom>
          <a:solidFill>
            <a:schemeClr val="tx1"/>
          </a:solidFill>
          <a:ln w="63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Nominal thickness ~22 nm</a:t>
            </a:r>
            <a:endParaRPr lang="en-US" sz="14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29781" y="5603875"/>
            <a:ext cx="914400" cy="304800"/>
          </a:xfrm>
          <a:prstGeom prst="rect">
            <a:avLst/>
          </a:prstGeom>
          <a:solidFill>
            <a:schemeClr val="tx1"/>
          </a:solidFill>
          <a:ln w="63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Too thick</a:t>
            </a:r>
            <a:endParaRPr lang="en-US" sz="14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68181" y="5603875"/>
            <a:ext cx="990600" cy="304800"/>
          </a:xfrm>
          <a:prstGeom prst="rect">
            <a:avLst/>
          </a:prstGeom>
          <a:solidFill>
            <a:schemeClr val="tx1"/>
          </a:solidFill>
          <a:ln w="63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Too thin</a:t>
            </a:r>
            <a:endParaRPr lang="en-US" sz="1400" b="1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Microanalysis Standards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581" y="650876"/>
            <a:ext cx="2590800" cy="1940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872581" y="650876"/>
            <a:ext cx="4876800" cy="230831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91433" rIns="91433" bIns="91433">
            <a:spAutoFit/>
          </a:bodyPr>
          <a:lstStyle/>
          <a:p>
            <a:pPr>
              <a:lnSpc>
                <a:spcPts val="1200"/>
              </a:lnSpc>
              <a:spcBef>
                <a:spcPct val="50000"/>
              </a:spcBef>
              <a:defRPr/>
            </a:pP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Carpenter “Clint Eastwood” categories of standards and practices:</a:t>
            </a:r>
          </a:p>
          <a:p>
            <a:pPr marL="230188" indent="-230188">
              <a:lnSpc>
                <a:spcPts val="1200"/>
              </a:lnSpc>
              <a:spcBef>
                <a:spcPct val="50000"/>
              </a:spcBef>
              <a:buFont typeface="Arial" pitchFamily="34" charset="0"/>
              <a:buChar char="•"/>
              <a:tabLst>
                <a:tab pos="461963" algn="l"/>
              </a:tabLst>
              <a:defRPr/>
            </a:pP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Good</a:t>
            </a:r>
            <a:br>
              <a:rPr lang="en-US" sz="1200" dirty="0" smtClean="0">
                <a:solidFill>
                  <a:schemeClr val="bg2"/>
                </a:solidFill>
                <a:latin typeface="+mn-lt"/>
              </a:rPr>
            </a:b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	Homogeneous, widely available, free</a:t>
            </a:r>
            <a:br>
              <a:rPr lang="en-US" sz="1200" dirty="0" smtClean="0">
                <a:solidFill>
                  <a:schemeClr val="bg2"/>
                </a:solidFill>
                <a:latin typeface="+mn-lt"/>
              </a:rPr>
            </a:b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	Well characterized – EPMA and wet chemistry, other techniques</a:t>
            </a:r>
            <a:br>
              <a:rPr lang="en-US" sz="1200" dirty="0" smtClean="0">
                <a:solidFill>
                  <a:schemeClr val="bg2"/>
                </a:solidFill>
                <a:latin typeface="+mn-lt"/>
              </a:rPr>
            </a:b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	Primary and secondary standard comparison in EPMA runs</a:t>
            </a:r>
          </a:p>
          <a:p>
            <a:pPr marL="230188" indent="-230188">
              <a:lnSpc>
                <a:spcPts val="1200"/>
              </a:lnSpc>
              <a:spcBef>
                <a:spcPct val="50000"/>
              </a:spcBef>
              <a:buFont typeface="Arial" pitchFamily="34" charset="0"/>
              <a:buChar char="•"/>
              <a:tabLst>
                <a:tab pos="461963" algn="l"/>
              </a:tabLst>
              <a:defRPr/>
            </a:pP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Bad – materials which can be redeemed</a:t>
            </a:r>
            <a:br>
              <a:rPr lang="en-US" sz="1200" dirty="0" smtClean="0">
                <a:solidFill>
                  <a:schemeClr val="bg2"/>
                </a:solidFill>
                <a:latin typeface="+mn-lt"/>
              </a:rPr>
            </a:b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	Not homogeneous, separate contaminated, undocumented source</a:t>
            </a:r>
            <a:br>
              <a:rPr lang="en-US" sz="1200" dirty="0" smtClean="0">
                <a:solidFill>
                  <a:schemeClr val="bg2"/>
                </a:solidFill>
                <a:latin typeface="+mn-lt"/>
              </a:rPr>
            </a:b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	Not characterized at all, or only by EPMA</a:t>
            </a:r>
            <a:br>
              <a:rPr lang="en-US" sz="1200" dirty="0" smtClean="0">
                <a:solidFill>
                  <a:schemeClr val="bg2"/>
                </a:solidFill>
                <a:latin typeface="+mn-lt"/>
              </a:rPr>
            </a:b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	In-house single primary reference with no secondary standards</a:t>
            </a:r>
          </a:p>
          <a:p>
            <a:pPr marL="230188" indent="-230188">
              <a:lnSpc>
                <a:spcPts val="1200"/>
              </a:lnSpc>
              <a:spcBef>
                <a:spcPct val="50000"/>
              </a:spcBef>
              <a:buFont typeface="Arial" pitchFamily="34" charset="0"/>
              <a:buChar char="•"/>
              <a:tabLst>
                <a:tab pos="461963" algn="l"/>
              </a:tabLst>
              <a:defRPr/>
            </a:pP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Ugly</a:t>
            </a:r>
            <a:br>
              <a:rPr lang="en-US" sz="1200" dirty="0" smtClean="0">
                <a:solidFill>
                  <a:schemeClr val="bg2"/>
                </a:solidFill>
                <a:latin typeface="+mn-lt"/>
              </a:rPr>
            </a:b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	Heterogeneous, intra grain variability, non-BSE variation (garnets)</a:t>
            </a:r>
            <a:br>
              <a:rPr lang="en-US" sz="1200" dirty="0" smtClean="0">
                <a:solidFill>
                  <a:schemeClr val="bg2"/>
                </a:solidFill>
                <a:latin typeface="+mn-lt"/>
              </a:rPr>
            </a:b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	Poorly maintained metals standards with oxide layer</a:t>
            </a:r>
          </a:p>
        </p:txBody>
      </p:sp>
      <p:grpSp>
        <p:nvGrpSpPr>
          <p:cNvPr id="2" name="Group 21"/>
          <p:cNvGrpSpPr/>
          <p:nvPr/>
        </p:nvGrpSpPr>
        <p:grpSpPr>
          <a:xfrm>
            <a:off x="129381" y="2796128"/>
            <a:ext cx="2590800" cy="1820761"/>
            <a:chOff x="281781" y="2570505"/>
            <a:chExt cx="2971800" cy="2049816"/>
          </a:xfrm>
        </p:grpSpPr>
        <p:sp>
          <p:nvSpPr>
            <p:cNvPr id="9" name="TextBox 8"/>
            <p:cNvSpPr txBox="1"/>
            <p:nvPr/>
          </p:nvSpPr>
          <p:spPr>
            <a:xfrm>
              <a:off x="1163871" y="2570505"/>
              <a:ext cx="1219200" cy="5334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B0F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Microanalysis Standards</a:t>
              </a:r>
              <a:endParaRPr lang="en-US" sz="12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81781" y="3543498"/>
              <a:ext cx="1447800" cy="31184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B0F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Characterization</a:t>
              </a:r>
              <a:endParaRPr lang="en-US" sz="12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81781" y="3924498"/>
              <a:ext cx="1447800" cy="31184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B0F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Measurement</a:t>
              </a:r>
              <a:endParaRPr lang="en-US" sz="12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805781" y="3927475"/>
              <a:ext cx="1447800" cy="31184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B0F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Quantitation</a:t>
              </a:r>
              <a:endParaRPr lang="en-US" sz="12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43781" y="3165475"/>
              <a:ext cx="1447800" cy="31184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B0F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Sample Prep</a:t>
              </a:r>
              <a:endParaRPr lang="en-US" sz="12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805781" y="3543498"/>
              <a:ext cx="1447800" cy="31184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B0F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Traceability</a:t>
              </a:r>
              <a:endParaRPr lang="en-US" sz="12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43781" y="4308475"/>
              <a:ext cx="1447800" cy="31184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B0F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Consistency</a:t>
              </a:r>
              <a:endParaRPr lang="en-US" sz="1200" dirty="0">
                <a:solidFill>
                  <a:schemeClr val="bg2"/>
                </a:solidFill>
                <a:latin typeface="+mn-lt"/>
              </a:endParaRPr>
            </a:p>
          </p:txBody>
        </p:sp>
      </p:grpSp>
      <p:pic>
        <p:nvPicPr>
          <p:cNvPr id="138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6381" y="3089275"/>
            <a:ext cx="176116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1381" y="3089275"/>
            <a:ext cx="1969243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381" y="4689475"/>
            <a:ext cx="1419388" cy="1524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6" cstate="print"/>
          <a:srcRect l="15665" r="13843" b="5882"/>
          <a:stretch>
            <a:fillRect/>
          </a:stretch>
        </p:blipFill>
        <p:spPr bwMode="auto">
          <a:xfrm>
            <a:off x="1577181" y="4689475"/>
            <a:ext cx="1143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3263" y="3089276"/>
            <a:ext cx="1447799" cy="144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50" name="Picture 10"/>
          <p:cNvPicPr>
            <a:picLocks noChangeAspect="1" noChangeArrowheads="1"/>
          </p:cNvPicPr>
          <p:nvPr/>
        </p:nvPicPr>
        <p:blipFill>
          <a:blip r:embed="rId8" cstate="print"/>
          <a:srcRect r="27027" b="3288"/>
          <a:stretch>
            <a:fillRect/>
          </a:stretch>
        </p:blipFill>
        <p:spPr bwMode="auto">
          <a:xfrm>
            <a:off x="4701381" y="4613275"/>
            <a:ext cx="2057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69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96381" y="4765675"/>
            <a:ext cx="1889322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019197" y="5481356"/>
            <a:ext cx="2492184" cy="65591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91433" rIns="91433" bIns="91433">
            <a:spAutoFit/>
          </a:bodyPr>
          <a:lstStyle/>
          <a:p>
            <a:pPr>
              <a:lnSpc>
                <a:spcPts val="1200"/>
              </a:lnSpc>
              <a:spcBef>
                <a:spcPct val="50000"/>
              </a:spcBef>
              <a:defRPr/>
            </a:pPr>
            <a:r>
              <a:rPr lang="en-US" sz="1100" dirty="0" smtClean="0">
                <a:solidFill>
                  <a:schemeClr val="bg2"/>
                </a:solidFill>
                <a:latin typeface="+mn-lt"/>
              </a:rPr>
              <a:t>San Carlos olivine</a:t>
            </a:r>
            <a:br>
              <a:rPr lang="en-US" sz="1100" dirty="0" smtClean="0">
                <a:solidFill>
                  <a:schemeClr val="bg2"/>
                </a:solidFill>
                <a:latin typeface="+mn-lt"/>
              </a:rPr>
            </a:br>
            <a:r>
              <a:rPr lang="en-US" sz="1100" dirty="0" smtClean="0">
                <a:solidFill>
                  <a:schemeClr val="bg2"/>
                </a:solidFill>
                <a:latin typeface="+mn-lt"/>
              </a:rPr>
              <a:t>All elements in std must be declared</a:t>
            </a:r>
            <a:br>
              <a:rPr lang="en-US" sz="1100" dirty="0" smtClean="0">
                <a:solidFill>
                  <a:schemeClr val="bg2"/>
                </a:solidFill>
                <a:latin typeface="+mn-lt"/>
              </a:rPr>
            </a:br>
            <a:r>
              <a:rPr lang="en-US" sz="1100" dirty="0" smtClean="0">
                <a:solidFill>
                  <a:schemeClr val="bg2"/>
                </a:solidFill>
                <a:latin typeface="+mn-lt"/>
              </a:rPr>
              <a:t>All analyzed or specified during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381" y="71273"/>
            <a:ext cx="8424744" cy="1008521"/>
          </a:xfrm>
        </p:spPr>
        <p:txBody>
          <a:bodyPr/>
          <a:lstStyle/>
          <a:p>
            <a:pPr eaLnBrk="1" hangingPunct="1"/>
            <a:r>
              <a:rPr lang="en-US" dirty="0" smtClean="0"/>
              <a:t>Absorption by Carbon Coat:</a:t>
            </a:r>
            <a:br>
              <a:rPr lang="en-US" dirty="0" smtClean="0"/>
            </a:br>
            <a:r>
              <a:rPr lang="en-US" dirty="0" smtClean="0"/>
              <a:t>Low energy lines preferentially absorbed</a:t>
            </a:r>
          </a:p>
        </p:txBody>
      </p:sp>
      <p:pic>
        <p:nvPicPr>
          <p:cNvPr id="74755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r="9709"/>
          <a:stretch>
            <a:fillRect/>
          </a:stretch>
        </p:blipFill>
        <p:spPr>
          <a:xfrm>
            <a:off x="1272288" y="1008521"/>
            <a:ext cx="7086693" cy="5368274"/>
          </a:xfrm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3181" y="1946275"/>
            <a:ext cx="2514600" cy="523220"/>
          </a:xfrm>
          <a:prstGeom prst="rect">
            <a:avLst/>
          </a:prstGeom>
          <a:solidFill>
            <a:schemeClr val="tx1"/>
          </a:solidFill>
          <a:ln w="63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Light element K-lines</a:t>
            </a:r>
            <a:br>
              <a:rPr lang="en-US" sz="1400" b="1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strongly absorbed by carbon</a:t>
            </a:r>
            <a:endParaRPr lang="en-US" sz="1400" b="1" dirty="0">
              <a:solidFill>
                <a:schemeClr val="bg2"/>
              </a:solidFill>
              <a:latin typeface="+mn-lt"/>
            </a:endParaRPr>
          </a:p>
        </p:txBody>
      </p:sp>
      <p:cxnSp>
        <p:nvCxnSpPr>
          <p:cNvPr id="7" name="Straight Arrow Connector 6"/>
          <p:cNvCxnSpPr>
            <a:stCxn id="5" idx="3"/>
          </p:cNvCxnSpPr>
          <p:nvPr/>
        </p:nvCxnSpPr>
        <p:spPr bwMode="auto">
          <a:xfrm flipV="1">
            <a:off x="2567781" y="2174875"/>
            <a:ext cx="510381" cy="3301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flipH="1">
            <a:off x="3786981" y="1793875"/>
            <a:ext cx="228600" cy="3048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015581" y="1641475"/>
            <a:ext cx="1981200" cy="304800"/>
          </a:xfrm>
          <a:prstGeom prst="rect">
            <a:avLst/>
          </a:prstGeom>
          <a:solidFill>
            <a:schemeClr val="tx1"/>
          </a:solidFill>
          <a:ln w="63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Low-energy L-lines</a:t>
            </a:r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too</a:t>
            </a:r>
            <a:endParaRPr lang="en-US" sz="14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Intensity loss due to carbon coat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581" y="3927475"/>
            <a:ext cx="4267200" cy="1828800"/>
          </a:xfrm>
        </p:spPr>
        <p:txBody>
          <a:bodyPr/>
          <a:lstStyle/>
          <a:p>
            <a:r>
              <a:rPr lang="en-US" sz="1400" dirty="0" smtClean="0"/>
              <a:t>Carbon coat thickness on polished brass, in Angstroms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200" dirty="0" smtClean="0"/>
              <a:t>150 - Orange</a:t>
            </a:r>
            <a:br>
              <a:rPr lang="en-US" sz="1200" dirty="0" smtClean="0"/>
            </a:br>
            <a:r>
              <a:rPr lang="en-US" sz="1200" dirty="0" smtClean="0"/>
              <a:t>200 - Indigo red</a:t>
            </a:r>
            <a:br>
              <a:rPr lang="en-US" sz="1200" dirty="0" smtClean="0"/>
            </a:br>
            <a:r>
              <a:rPr lang="en-US" sz="1200" dirty="0" smtClean="0"/>
              <a:t>250 - Blue</a:t>
            </a:r>
            <a:br>
              <a:rPr lang="en-US" sz="1200" dirty="0" smtClean="0"/>
            </a:br>
            <a:r>
              <a:rPr lang="en-US" sz="1200" dirty="0" smtClean="0"/>
              <a:t>300 - Bluish green</a:t>
            </a:r>
            <a:br>
              <a:rPr lang="en-US" sz="1200" dirty="0" smtClean="0"/>
            </a:br>
            <a:r>
              <a:rPr lang="en-US" sz="1200" dirty="0" smtClean="0"/>
              <a:t>350 - Greenish blue</a:t>
            </a:r>
            <a:br>
              <a:rPr lang="en-US" sz="1200" dirty="0" smtClean="0"/>
            </a:br>
            <a:r>
              <a:rPr lang="en-US" sz="1200" dirty="0" smtClean="0"/>
              <a:t>400 - Pale Green</a:t>
            </a:r>
            <a:br>
              <a:rPr lang="en-US" sz="1200" dirty="0" smtClean="0"/>
            </a:br>
            <a:r>
              <a:rPr lang="en-US" sz="1200" dirty="0" smtClean="0"/>
              <a:t>450 - Silver Gold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544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1381" y="2251075"/>
            <a:ext cx="3359889" cy="34290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9381" y="5756275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chemeClr val="bg2"/>
                </a:solidFill>
              </a:rPr>
              <a:t>D.M.Kerrick</a:t>
            </a:r>
            <a:r>
              <a:rPr lang="en-US" sz="1200" dirty="0" smtClean="0">
                <a:solidFill>
                  <a:schemeClr val="bg2"/>
                </a:solidFill>
              </a:rPr>
              <a:t>, </a:t>
            </a:r>
            <a:r>
              <a:rPr lang="en-US" sz="1200" dirty="0" err="1" smtClean="0">
                <a:solidFill>
                  <a:schemeClr val="bg2"/>
                </a:solidFill>
              </a:rPr>
              <a:t>L.B.Eminhizer</a:t>
            </a:r>
            <a:r>
              <a:rPr lang="en-US" sz="1200" dirty="0" smtClean="0">
                <a:solidFill>
                  <a:schemeClr val="bg2"/>
                </a:solidFill>
              </a:rPr>
              <a:t> &amp; </a:t>
            </a:r>
            <a:r>
              <a:rPr lang="en-US" sz="1200" dirty="0" err="1" smtClean="0">
                <a:solidFill>
                  <a:schemeClr val="bg2"/>
                </a:solidFill>
              </a:rPr>
              <a:t>J.F.Villaume</a:t>
            </a:r>
            <a:r>
              <a:rPr lang="en-US" sz="1200" dirty="0" smtClean="0">
                <a:solidFill>
                  <a:schemeClr val="bg2"/>
                </a:solidFill>
              </a:rPr>
              <a:t>, "The role of carbon film thickness in electron microprobe analysis", American Mineralogist (1973), 58, 920-925</a:t>
            </a:r>
            <a:endParaRPr lang="en-US" sz="1200" dirty="0">
              <a:solidFill>
                <a:schemeClr val="bg2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62781" y="1260475"/>
            <a:ext cx="7596981" cy="639997"/>
            <a:chOff x="0" y="1260475"/>
            <a:chExt cx="7596981" cy="639997"/>
          </a:xfrm>
        </p:grpSpPr>
        <p:pic>
          <p:nvPicPr>
            <p:cNvPr id="461825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260475"/>
              <a:ext cx="4038600" cy="639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8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7843"/>
            <a:stretch>
              <a:fillRect/>
            </a:stretch>
          </p:blipFill>
          <p:spPr bwMode="auto">
            <a:xfrm>
              <a:off x="4015581" y="1308394"/>
              <a:ext cx="3581400" cy="525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618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381" y="803275"/>
            <a:ext cx="2514600" cy="49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38981" y="1870075"/>
            <a:ext cx="26670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Electron energy loss contribution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39381" y="1870075"/>
            <a:ext cx="34290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Beer’s law x-ray absorption by carbon coat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4618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581" y="2251075"/>
            <a:ext cx="3276600" cy="154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/>
          </a:p>
        </p:txBody>
      </p:sp>
      <p:sp>
        <p:nvSpPr>
          <p:cNvPr id="8704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Taylor Commercial </a:t>
            </a:r>
            <a:r>
              <a:rPr lang="en-US" dirty="0" smtClean="0"/>
              <a:t>Mount</a:t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8704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76" y="1336675"/>
            <a:ext cx="43783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1" y="574675"/>
            <a:ext cx="4373563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9381" y="5603875"/>
            <a:ext cx="5791200" cy="307777"/>
          </a:xfrm>
          <a:prstGeom prst="rect">
            <a:avLst/>
          </a:prstGeom>
          <a:solidFill>
            <a:schemeClr val="tx1"/>
          </a:solidFill>
          <a:ln w="63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Standard block must be periodically cleaned, </a:t>
            </a:r>
            <a:r>
              <a:rPr lang="en-US" sz="1400" b="1" dirty="0" err="1" smtClean="0">
                <a:solidFill>
                  <a:schemeClr val="bg2"/>
                </a:solidFill>
                <a:latin typeface="+mn-lt"/>
              </a:rPr>
              <a:t>repolished</a:t>
            </a:r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, and recoated</a:t>
            </a:r>
            <a:endParaRPr lang="en-US" sz="1400" b="1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EPMA Standards: Effect of Oxide Layer Formation</a:t>
            </a:r>
            <a:br>
              <a:rPr lang="en-US" smtClean="0"/>
            </a:br>
            <a:r>
              <a:rPr lang="en-US" smtClean="0"/>
              <a:t>Oxidized Surface = Layered Structure</a:t>
            </a:r>
          </a:p>
        </p:txBody>
      </p:sp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1903413"/>
            <a:ext cx="6859588" cy="469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358775" y="1031876"/>
            <a:ext cx="7315200" cy="990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defTabSz="863527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2"/>
                </a:solidFill>
                <a:latin typeface="Times New Roman" pitchFamily="18" charset="0"/>
              </a:rPr>
              <a:t>Substrate reduction, oxide layer increase: k-ratio ~0.001-.003 per nm</a:t>
            </a:r>
            <a:br>
              <a:rPr lang="en-US" sz="1800" dirty="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800" dirty="0">
                <a:solidFill>
                  <a:schemeClr val="bg2"/>
                </a:solidFill>
                <a:latin typeface="Times New Roman" pitchFamily="18" charset="0"/>
              </a:rPr>
              <a:t>High Z oxides: Layer effect greater per unit thickness vs. low Z oxides</a:t>
            </a:r>
            <a:br>
              <a:rPr lang="en-US" sz="1800" dirty="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800" dirty="0">
                <a:solidFill>
                  <a:schemeClr val="bg2"/>
                </a:solidFill>
                <a:latin typeface="Times New Roman" pitchFamily="18" charset="0"/>
              </a:rPr>
              <a:t>Crossover point: UO</a:t>
            </a:r>
            <a:r>
              <a:rPr lang="en-US" sz="1800" baseline="-25000" dirty="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800" dirty="0">
                <a:solidFill>
                  <a:schemeClr val="bg2"/>
                </a:solidFill>
                <a:latin typeface="Times New Roman" pitchFamily="18" charset="0"/>
              </a:rPr>
              <a:t>/U ~ 200nm, Fe</a:t>
            </a:r>
            <a:r>
              <a:rPr lang="en-US" sz="1800" baseline="-25000" dirty="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800" dirty="0">
                <a:solidFill>
                  <a:schemeClr val="bg2"/>
                </a:solidFill>
                <a:latin typeface="Times New Roman" pitchFamily="18" charset="0"/>
              </a:rPr>
              <a:t>O</a:t>
            </a:r>
            <a:r>
              <a:rPr lang="en-US" sz="1800" baseline="-25000" dirty="0">
                <a:solidFill>
                  <a:schemeClr val="bg2"/>
                </a:solidFill>
                <a:latin typeface="Times New Roman" pitchFamily="18" charset="0"/>
              </a:rPr>
              <a:t>3</a:t>
            </a:r>
            <a:r>
              <a:rPr lang="en-US" sz="1800" dirty="0">
                <a:solidFill>
                  <a:schemeClr val="bg2"/>
                </a:solidFill>
                <a:latin typeface="Times New Roman" pitchFamily="18" charset="0"/>
              </a:rPr>
              <a:t>/Fe ~320nm Al</a:t>
            </a:r>
            <a:r>
              <a:rPr lang="en-US" sz="1800" baseline="-25000" dirty="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800" dirty="0">
                <a:solidFill>
                  <a:schemeClr val="bg2"/>
                </a:solidFill>
                <a:latin typeface="Times New Roman" pitchFamily="18" charset="0"/>
              </a:rPr>
              <a:t>O</a:t>
            </a:r>
            <a:r>
              <a:rPr lang="en-US" sz="1800" baseline="-25000" dirty="0">
                <a:solidFill>
                  <a:schemeClr val="bg2"/>
                </a:solidFill>
                <a:latin typeface="Times New Roman" pitchFamily="18" charset="0"/>
              </a:rPr>
              <a:t>3</a:t>
            </a:r>
            <a:r>
              <a:rPr lang="en-US" sz="1800" dirty="0">
                <a:solidFill>
                  <a:schemeClr val="bg2"/>
                </a:solidFill>
                <a:latin typeface="Times New Roman" pitchFamily="18" charset="0"/>
              </a:rPr>
              <a:t>/Al ~520nm</a:t>
            </a:r>
            <a:br>
              <a:rPr lang="en-US" sz="1800" dirty="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800" b="1" dirty="0">
                <a:solidFill>
                  <a:schemeClr val="bg2"/>
                </a:solidFill>
                <a:latin typeface="Times New Roman" pitchFamily="18" charset="0"/>
              </a:rPr>
              <a:t>At thickness &gt; crossover, oxide layer dominates k-ratio measurement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739775" y="2327275"/>
            <a:ext cx="7162800" cy="3505200"/>
            <a:chOff x="466" y="1466"/>
            <a:chExt cx="4512" cy="2208"/>
          </a:xfrm>
        </p:grpSpPr>
        <p:sp>
          <p:nvSpPr>
            <p:cNvPr id="88071" name="Text Box 6"/>
            <p:cNvSpPr txBox="1">
              <a:spLocks noChangeArrowheads="1"/>
            </p:cNvSpPr>
            <p:nvPr/>
          </p:nvSpPr>
          <p:spPr bwMode="auto">
            <a:xfrm>
              <a:off x="3538" y="3194"/>
              <a:ext cx="1440" cy="48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63527" eaLnBrk="0" hangingPunct="0">
                <a:spcBef>
                  <a:spcPct val="50000"/>
                </a:spcBef>
              </a:pPr>
              <a: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  <a:t>Film thickness up</a:t>
              </a:r>
              <a:b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  <a:t>to 0.5 </a:t>
              </a:r>
              <a:r>
                <a:rPr lang="en-US" sz="1400" dirty="0">
                  <a:solidFill>
                    <a:schemeClr val="bg2"/>
                  </a:solidFill>
                  <a:latin typeface="Symbol" pitchFamily="18" charset="2"/>
                </a:rPr>
                <a:t>m</a:t>
              </a:r>
              <a: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  <a:t>m (500nm)</a:t>
              </a:r>
              <a:b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  <a:t>GMR Film results for 15kV.</a:t>
              </a:r>
            </a:p>
          </p:txBody>
        </p:sp>
        <p:sp>
          <p:nvSpPr>
            <p:cNvPr id="88072" name="Text Box 7"/>
            <p:cNvSpPr txBox="1">
              <a:spLocks noChangeArrowheads="1"/>
            </p:cNvSpPr>
            <p:nvPr/>
          </p:nvSpPr>
          <p:spPr bwMode="auto">
            <a:xfrm>
              <a:off x="1570" y="1466"/>
              <a:ext cx="1728" cy="33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63527" eaLnBrk="0" hangingPunct="0">
                <a:spcBef>
                  <a:spcPct val="50000"/>
                </a:spcBef>
              </a:pPr>
              <a:r>
                <a:rPr lang="en-US" sz="1900" dirty="0">
                  <a:solidFill>
                    <a:schemeClr val="bg2"/>
                  </a:solidFill>
                  <a:latin typeface="Times New Roman" pitchFamily="18" charset="0"/>
                </a:rPr>
                <a:t> </a:t>
              </a:r>
              <a:r>
                <a:rPr lang="en-US" sz="1600" dirty="0">
                  <a:solidFill>
                    <a:schemeClr val="bg2"/>
                  </a:solidFill>
                  <a:latin typeface="Times New Roman" pitchFamily="18" charset="0"/>
                </a:rPr>
                <a:t>For 100nm oxide, reduction of</a:t>
              </a:r>
              <a:br>
                <a:rPr lang="en-US" sz="1600" dirty="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600" dirty="0">
                  <a:solidFill>
                    <a:schemeClr val="bg2"/>
                  </a:solidFill>
                  <a:latin typeface="Times New Roman" pitchFamily="18" charset="0"/>
                </a:rPr>
                <a:t>10-35% substrate intensity</a:t>
              </a:r>
            </a:p>
          </p:txBody>
        </p:sp>
        <p:sp>
          <p:nvSpPr>
            <p:cNvPr id="88073" name="Line 8"/>
            <p:cNvSpPr>
              <a:spLocks noChangeShapeType="1"/>
            </p:cNvSpPr>
            <p:nvPr/>
          </p:nvSpPr>
          <p:spPr bwMode="auto">
            <a:xfrm flipH="1">
              <a:off x="1138" y="1658"/>
              <a:ext cx="384" cy="24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lg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8074" name="Text Box 9"/>
            <p:cNvSpPr txBox="1">
              <a:spLocks noChangeArrowheads="1"/>
            </p:cNvSpPr>
            <p:nvPr/>
          </p:nvSpPr>
          <p:spPr bwMode="auto">
            <a:xfrm>
              <a:off x="610" y="2330"/>
              <a:ext cx="480" cy="2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63527" eaLnBrk="0" hangingPunct="0">
                <a:spcBef>
                  <a:spcPct val="50000"/>
                </a:spcBef>
              </a:pPr>
              <a: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  <a:t>UO</a:t>
              </a:r>
              <a:r>
                <a:rPr lang="en-US" sz="1400" baseline="-25000" dirty="0">
                  <a:solidFill>
                    <a:schemeClr val="bg2"/>
                  </a:solidFill>
                  <a:latin typeface="Times New Roman" pitchFamily="18" charset="0"/>
                </a:rPr>
                <a:t>2</a:t>
              </a:r>
              <a: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  <a:t>/U</a:t>
              </a:r>
              <a:b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  <a:t>crossover</a:t>
              </a:r>
            </a:p>
          </p:txBody>
        </p:sp>
        <p:sp>
          <p:nvSpPr>
            <p:cNvPr id="88075" name="Line 10"/>
            <p:cNvSpPr>
              <a:spLocks noChangeShapeType="1"/>
            </p:cNvSpPr>
            <p:nvPr/>
          </p:nvSpPr>
          <p:spPr bwMode="auto">
            <a:xfrm>
              <a:off x="994" y="2474"/>
              <a:ext cx="624" cy="240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 type="triangle" w="med" len="lg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8076" name="Text Box 11"/>
            <p:cNvSpPr txBox="1">
              <a:spLocks noChangeArrowheads="1"/>
            </p:cNvSpPr>
            <p:nvPr/>
          </p:nvSpPr>
          <p:spPr bwMode="auto">
            <a:xfrm>
              <a:off x="466" y="2858"/>
              <a:ext cx="480" cy="2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63527" eaLnBrk="0" hangingPunct="0">
                <a:spcBef>
                  <a:spcPct val="50000"/>
                </a:spcBef>
              </a:pPr>
              <a: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  <a:t>Fe</a:t>
              </a:r>
              <a:r>
                <a:rPr lang="en-US" sz="1400" baseline="-25000" dirty="0">
                  <a:solidFill>
                    <a:schemeClr val="bg2"/>
                  </a:solidFill>
                  <a:latin typeface="Times New Roman" pitchFamily="18" charset="0"/>
                </a:rPr>
                <a:t>2</a:t>
              </a:r>
              <a: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  <a:t>O</a:t>
              </a:r>
              <a:r>
                <a:rPr lang="en-US" sz="1400" baseline="-25000" dirty="0">
                  <a:solidFill>
                    <a:schemeClr val="bg2"/>
                  </a:solidFill>
                  <a:latin typeface="Times New Roman" pitchFamily="18" charset="0"/>
                </a:rPr>
                <a:t>3</a:t>
              </a:r>
              <a: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  <a:t>/Fe</a:t>
              </a:r>
              <a:b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400" dirty="0">
                  <a:solidFill>
                    <a:schemeClr val="bg2"/>
                  </a:solidFill>
                  <a:latin typeface="Times New Roman" pitchFamily="18" charset="0"/>
                </a:rPr>
                <a:t>crossover</a:t>
              </a:r>
            </a:p>
          </p:txBody>
        </p:sp>
        <p:sp>
          <p:nvSpPr>
            <p:cNvPr id="88077" name="Line 12"/>
            <p:cNvSpPr>
              <a:spLocks noChangeShapeType="1"/>
            </p:cNvSpPr>
            <p:nvPr/>
          </p:nvSpPr>
          <p:spPr bwMode="auto">
            <a:xfrm flipV="1">
              <a:off x="952" y="2846"/>
              <a:ext cx="1296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lg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8" y="1793875"/>
            <a:ext cx="7924800" cy="1828800"/>
          </a:xfrm>
        </p:spPr>
        <p:txBody>
          <a:bodyPr/>
          <a:lstStyle/>
          <a:p>
            <a:pPr eaLnBrk="1" hangingPunct="1"/>
            <a:r>
              <a:rPr lang="en-US" dirty="0" smtClean="0"/>
              <a:t>Monitoring Instrument Performance</a:t>
            </a:r>
            <a:br>
              <a:rPr lang="en-US" dirty="0" smtClean="0"/>
            </a:br>
            <a:r>
              <a:rPr lang="en-US" dirty="0" smtClean="0"/>
              <a:t>Short term vs. long term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 an easy strategy to monitor performance for you and your users</a:t>
            </a:r>
          </a:p>
          <a:p>
            <a:r>
              <a:rPr lang="en-US" dirty="0" smtClean="0"/>
              <a:t>Secondary standard in everyday probe run with many elements</a:t>
            </a:r>
            <a:br>
              <a:rPr lang="en-US" dirty="0" smtClean="0"/>
            </a:br>
            <a:r>
              <a:rPr lang="en-US" dirty="0" err="1" smtClean="0"/>
              <a:t>Kakanui</a:t>
            </a:r>
            <a:r>
              <a:rPr lang="en-US" dirty="0" smtClean="0"/>
              <a:t> hornblende, K411/412 glass, stainless steel, etc.</a:t>
            </a:r>
          </a:p>
          <a:p>
            <a:r>
              <a:rPr lang="en-US" dirty="0" smtClean="0"/>
              <a:t>Secondary standard: in-run check of primary calibration = short term</a:t>
            </a:r>
          </a:p>
          <a:p>
            <a:r>
              <a:rPr lang="en-US" dirty="0" smtClean="0"/>
              <a:t>Requires adherence to analytical conditions protocol (current, diameter)</a:t>
            </a:r>
          </a:p>
          <a:p>
            <a:r>
              <a:rPr lang="en-US" dirty="0" smtClean="0"/>
              <a:t>Probe for EPMA utility “drift” allows retrieval of raw intensities from runs</a:t>
            </a:r>
            <a:br>
              <a:rPr lang="en-US" dirty="0" smtClean="0"/>
            </a:br>
            <a:r>
              <a:rPr lang="en-US" dirty="0" smtClean="0"/>
              <a:t>Extraction of k-ratio more complicated, requires PFE run to be opened</a:t>
            </a:r>
          </a:p>
          <a:p>
            <a:r>
              <a:rPr lang="en-US" dirty="0" smtClean="0"/>
              <a:t>Can dump raw intensities: per standard, spectrometer, element, kV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PFE Drift utility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sp>
        <p:nvSpPr>
          <p:cNvPr id="7" name="TextBox 6"/>
          <p:cNvSpPr txBox="1"/>
          <p:nvPr/>
        </p:nvSpPr>
        <p:spPr>
          <a:xfrm>
            <a:off x="2110581" y="5146675"/>
            <a:ext cx="4419600" cy="83098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err="1" smtClean="0">
                <a:solidFill>
                  <a:schemeClr val="bg2"/>
                </a:solidFill>
              </a:rPr>
              <a:t>Kakanui</a:t>
            </a:r>
            <a:r>
              <a:rPr lang="en-US" sz="1600" dirty="0" smtClean="0">
                <a:solidFill>
                  <a:schemeClr val="bg2"/>
                </a:solidFill>
              </a:rPr>
              <a:t> hornblende standard number 1160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Search all runs in </a:t>
            </a:r>
            <a:r>
              <a:rPr lang="en-US" sz="1600" dirty="0" err="1" smtClean="0">
                <a:solidFill>
                  <a:schemeClr val="bg2"/>
                </a:solidFill>
              </a:rPr>
              <a:t>UserData</a:t>
            </a:r>
            <a:r>
              <a:rPr lang="en-US" sz="1600" dirty="0" smtClean="0">
                <a:solidFill>
                  <a:schemeClr val="bg2"/>
                </a:solidFill>
              </a:rPr>
              <a:t> directory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Can limit search to spectrometer/crystal, element</a:t>
            </a:r>
          </a:p>
        </p:txBody>
      </p:sp>
      <p:pic>
        <p:nvPicPr>
          <p:cNvPr id="540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581" y="1641475"/>
            <a:ext cx="7292181" cy="321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Excel output of </a:t>
            </a:r>
            <a:r>
              <a:rPr lang="en-US" dirty="0" err="1" smtClean="0"/>
              <a:t>Kakanui</a:t>
            </a:r>
            <a:r>
              <a:rPr lang="en-US" dirty="0" smtClean="0"/>
              <a:t> hornblende raw intensity data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181" y="1031875"/>
            <a:ext cx="7848600" cy="336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67581" y="4689475"/>
            <a:ext cx="6781800" cy="83098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err="1" smtClean="0">
                <a:solidFill>
                  <a:schemeClr val="bg2"/>
                </a:solidFill>
              </a:rPr>
              <a:t>Kakanui</a:t>
            </a:r>
            <a:r>
              <a:rPr lang="en-US" sz="1600" dirty="0" smtClean="0">
                <a:solidFill>
                  <a:schemeClr val="bg2"/>
                </a:solidFill>
              </a:rPr>
              <a:t> hornblende standard number 1160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Our analytical protocol for standards is 25nA and 10-20 um beam diameter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File shows adherence to protocol, use of non-standard background offsets etc.</a:t>
            </a:r>
          </a:p>
        </p:txBody>
      </p:sp>
      <p:sp>
        <p:nvSpPr>
          <p:cNvPr id="6" name="Oval 5"/>
          <p:cNvSpPr/>
          <p:nvPr/>
        </p:nvSpPr>
        <p:spPr bwMode="auto">
          <a:xfrm>
            <a:off x="6149181" y="2098675"/>
            <a:ext cx="609600" cy="53340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rgbClr val="E5E0D2"/>
              </a:solidFill>
              <a:effectLst/>
              <a:latin typeface="ITCFranklinGothic LT Demi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7182" y="1927512"/>
            <a:ext cx="1981200" cy="1761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Long-term Microprobe Performance Monitoring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10982" y="879475"/>
          <a:ext cx="3124200" cy="103499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24840"/>
                <a:gridCol w="624840"/>
                <a:gridCol w="624840"/>
                <a:gridCol w="624840"/>
                <a:gridCol w="624840"/>
              </a:tblGrid>
              <a:tr h="437219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1 TAP</a:t>
                      </a:r>
                      <a:endParaRPr lang="en-US" sz="1100" b="1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2 TAP</a:t>
                      </a:r>
                      <a:endParaRPr lang="en-US" sz="1100" b="1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3 </a:t>
                      </a:r>
                      <a:r>
                        <a:rPr lang="en-US" sz="1100" b="1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LiF</a:t>
                      </a:r>
                      <a:endParaRPr lang="en-US" sz="1100" b="1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4 PET</a:t>
                      </a:r>
                      <a:endParaRPr lang="en-US" sz="1100" b="1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5 </a:t>
                      </a:r>
                      <a:r>
                        <a:rPr lang="en-US" sz="1100" b="1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LiFH</a:t>
                      </a:r>
                      <a:endParaRPr lang="en-US" sz="1100" b="1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8888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Na</a:t>
                      </a:r>
                      <a:endParaRPr lang="en-US" sz="1100" b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Al</a:t>
                      </a:r>
                      <a:endParaRPr lang="en-US" sz="1100" b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Mn</a:t>
                      </a:r>
                      <a:endParaRPr lang="en-US" sz="1100" b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K</a:t>
                      </a:r>
                      <a:endParaRPr lang="en-US" sz="1100" b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Ti</a:t>
                      </a:r>
                      <a:endParaRPr lang="en-US" sz="1100" b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8888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Mg</a:t>
                      </a:r>
                      <a:endParaRPr lang="en-US" sz="1100" b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Si</a:t>
                      </a:r>
                      <a:endParaRPr lang="en-US" sz="1100" b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Fe</a:t>
                      </a:r>
                      <a:endParaRPr lang="en-US" sz="1100" b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Ca</a:t>
                      </a:r>
                      <a:endParaRPr lang="en-US" sz="1100" b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</a:rPr>
                        <a:t>Cr</a:t>
                      </a:r>
                      <a:endParaRPr lang="en-US" sz="1100" b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7981" y="574676"/>
            <a:ext cx="4876800" cy="1668141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square" lIns="91433" tIns="45716" rIns="91433" bIns="45716" rtlCol="0">
            <a:spAutoFit/>
          </a:bodyPr>
          <a:lstStyle/>
          <a:p>
            <a:r>
              <a:rPr lang="en-US" sz="1600" dirty="0" err="1" smtClean="0">
                <a:solidFill>
                  <a:schemeClr val="bg2"/>
                </a:solidFill>
              </a:rPr>
              <a:t>Kakanui</a:t>
            </a:r>
            <a:r>
              <a:rPr lang="en-US" sz="1600" dirty="0" smtClean="0">
                <a:solidFill>
                  <a:schemeClr val="bg2"/>
                </a:solidFill>
              </a:rPr>
              <a:t> hornblende analyzed as secondary standard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5 years of data @ 15 kV, 10-40 </a:t>
            </a:r>
            <a:r>
              <a:rPr lang="en-US" sz="1600" dirty="0" err="1" smtClean="0">
                <a:solidFill>
                  <a:schemeClr val="bg2"/>
                </a:solidFill>
              </a:rPr>
              <a:t>nA</a:t>
            </a:r>
            <a:r>
              <a:rPr lang="en-US" sz="1600" dirty="0" smtClean="0">
                <a:solidFill>
                  <a:schemeClr val="bg2"/>
                </a:solidFill>
              </a:rPr>
              <a:t>, 10-20 um beam</a:t>
            </a:r>
          </a:p>
          <a:p>
            <a:r>
              <a:rPr lang="en-US" sz="1600" dirty="0" smtClean="0">
                <a:solidFill>
                  <a:schemeClr val="bg2"/>
                </a:solidFill>
              </a:rPr>
              <a:t>Data: raw intensity in cps/</a:t>
            </a:r>
            <a:r>
              <a:rPr lang="en-US" sz="1600" dirty="0" err="1" smtClean="0">
                <a:solidFill>
                  <a:schemeClr val="bg2"/>
                </a:solidFill>
              </a:rPr>
              <a:t>nA</a:t>
            </a:r>
            <a:r>
              <a:rPr lang="en-US" sz="1600" dirty="0" smtClean="0">
                <a:solidFill>
                  <a:schemeClr val="bg2"/>
                </a:solidFill>
              </a:rPr>
              <a:t> of P+B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Portion of K = (P-B)</a:t>
            </a:r>
            <a:r>
              <a:rPr lang="en-US" sz="1600" baseline="30000" dirty="0" smtClean="0">
                <a:solidFill>
                  <a:schemeClr val="bg2"/>
                </a:solidFill>
              </a:rPr>
              <a:t>sample</a:t>
            </a:r>
            <a:r>
              <a:rPr lang="en-US" sz="1600" dirty="0" smtClean="0">
                <a:solidFill>
                  <a:schemeClr val="bg2"/>
                </a:solidFill>
              </a:rPr>
              <a:t>/(P-B)</a:t>
            </a:r>
            <a:r>
              <a:rPr lang="en-US" sz="1600" baseline="30000" dirty="0" smtClean="0">
                <a:solidFill>
                  <a:schemeClr val="bg2"/>
                </a:solidFill>
              </a:rPr>
              <a:t>standard </a:t>
            </a:r>
            <a:r>
              <a:rPr lang="en-US" sz="1600" dirty="0" smtClean="0">
                <a:solidFill>
                  <a:schemeClr val="bg2"/>
                </a:solidFill>
              </a:rPr>
              <a:t> with constant B</a:t>
            </a:r>
          </a:p>
          <a:p>
            <a:r>
              <a:rPr lang="en-US" sz="1600" dirty="0" smtClean="0">
                <a:solidFill>
                  <a:schemeClr val="bg2"/>
                </a:solidFill>
              </a:rPr>
              <a:t>Raw data reveal both instrumental and sampling issues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Analyses mask changes in absolute intensity</a:t>
            </a:r>
            <a:endParaRPr lang="en-US" sz="1600" dirty="0"/>
          </a:p>
        </p:txBody>
      </p:sp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981" y="2555875"/>
            <a:ext cx="4876800" cy="3539958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10" name="TextBox 9"/>
          <p:cNvSpPr txBox="1">
            <a:spLocks/>
          </p:cNvSpPr>
          <p:nvPr/>
        </p:nvSpPr>
        <p:spPr>
          <a:xfrm>
            <a:off x="434181" y="2632075"/>
            <a:ext cx="77724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ctr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Spec 5 Ti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4505" y="1933921"/>
            <a:ext cx="2209800" cy="30479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none" lIns="91433" tIns="45716" rIns="91433" bIns="45716" rtlCol="0">
            <a:noAutofit/>
          </a:bodyPr>
          <a:lstStyle/>
          <a:p>
            <a:r>
              <a:rPr lang="en-US" sz="1200" dirty="0" err="1" smtClean="0">
                <a:solidFill>
                  <a:schemeClr val="bg2"/>
                </a:solidFill>
                <a:latin typeface="+mn-lt"/>
              </a:rPr>
              <a:t>Kakanui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 hornblende in S1 mount</a:t>
            </a:r>
            <a:endParaRPr lang="en-US" sz="1200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10982" y="574676"/>
            <a:ext cx="3124200" cy="3048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txBody>
          <a:bodyPr wrap="none" lIns="91433" tIns="45716" rIns="91433" bIns="45716" rtlCol="0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Spectrometer assignment for LT performance</a:t>
            </a:r>
            <a:endParaRPr lang="en-US" sz="1200" dirty="0">
              <a:latin typeface="+mn-lt"/>
            </a:endParaRPr>
          </a:p>
        </p:txBody>
      </p:sp>
      <p:sp>
        <p:nvSpPr>
          <p:cNvPr id="13" name="TextBox 12"/>
          <p:cNvSpPr txBox="1">
            <a:spLocks/>
          </p:cNvSpPr>
          <p:nvPr/>
        </p:nvSpPr>
        <p:spPr>
          <a:xfrm>
            <a:off x="2110581" y="5146675"/>
            <a:ext cx="99060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ctr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2007 to 2012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>
            <a:off x="1043782" y="5451475"/>
            <a:ext cx="3200400" cy="0"/>
          </a:xfrm>
          <a:prstGeom prst="straightConnector1">
            <a:avLst/>
          </a:prstGeom>
          <a:noFill/>
          <a:ln w="25400" cap="flat" cmpd="sng" algn="ctr">
            <a:solidFill>
              <a:srgbClr val="0070C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grpSp>
        <p:nvGrpSpPr>
          <p:cNvPr id="3" name="Group 20"/>
          <p:cNvGrpSpPr/>
          <p:nvPr/>
        </p:nvGrpSpPr>
        <p:grpSpPr>
          <a:xfrm>
            <a:off x="5082382" y="3622676"/>
            <a:ext cx="3429793" cy="2489609"/>
            <a:chOff x="4853781" y="2936875"/>
            <a:chExt cx="3429793" cy="2489609"/>
          </a:xfrm>
        </p:grpSpPr>
        <p:pic>
          <p:nvPicPr>
            <p:cNvPr id="12698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3781" y="2936875"/>
              <a:ext cx="3429793" cy="2489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>
              <a:spLocks/>
            </p:cNvSpPr>
            <p:nvPr/>
          </p:nvSpPr>
          <p:spPr>
            <a:xfrm>
              <a:off x="6848137" y="3635831"/>
              <a:ext cx="533400" cy="2286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>
              <a:noAutofit/>
            </a:bodyPr>
            <a:lstStyle/>
            <a:p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Ti K</a:t>
              </a:r>
              <a:r>
                <a:rPr lang="en-US" sz="1200" dirty="0" smtClean="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1200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20" name="TextBox 19"/>
            <p:cNvSpPr txBox="1">
              <a:spLocks/>
            </p:cNvSpPr>
            <p:nvPr/>
          </p:nvSpPr>
          <p:spPr>
            <a:xfrm>
              <a:off x="5387181" y="2980185"/>
              <a:ext cx="2209800" cy="2286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>
              <a:noAutofit/>
            </a:bodyPr>
            <a:lstStyle/>
            <a:p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Wavelength Scan KH </a:t>
              </a:r>
              <a:r>
                <a:rPr lang="en-US" sz="1200" dirty="0" err="1" smtClean="0">
                  <a:solidFill>
                    <a:schemeClr val="bg2"/>
                  </a:solidFill>
                  <a:latin typeface="+mn-lt"/>
                </a:rPr>
                <a:t>LiF</a:t>
              </a:r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 Spec 3</a:t>
              </a:r>
              <a:endParaRPr lang="en-US" sz="1200" dirty="0">
                <a:solidFill>
                  <a:schemeClr val="bg2"/>
                </a:solidFill>
                <a:latin typeface="+mn-lt"/>
              </a:endParaRPr>
            </a:p>
          </p:txBody>
        </p:sp>
      </p:grpSp>
      <p:sp>
        <p:nvSpPr>
          <p:cNvPr id="22" name="TextBox 21"/>
          <p:cNvSpPr txBox="1">
            <a:spLocks/>
          </p:cNvSpPr>
          <p:nvPr/>
        </p:nvSpPr>
        <p:spPr>
          <a:xfrm>
            <a:off x="2643981" y="2936875"/>
            <a:ext cx="2286000" cy="8382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t" anchorCtr="0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Ti sensitive indicator of </a:t>
            </a:r>
            <a:r>
              <a:rPr lang="en-US" sz="1200" dirty="0" err="1" smtClean="0">
                <a:solidFill>
                  <a:schemeClr val="bg2"/>
                </a:solidFill>
                <a:latin typeface="+mn-lt"/>
              </a:rPr>
              <a:t>ilmenite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/>
            </a:r>
            <a:br>
              <a:rPr lang="en-US" sz="1200" dirty="0" smtClean="0">
                <a:solidFill>
                  <a:schemeClr val="bg2"/>
                </a:solidFill>
                <a:latin typeface="+mn-lt"/>
              </a:rPr>
            </a:b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(FeTiO</a:t>
            </a:r>
            <a:r>
              <a:rPr lang="en-US" sz="1200" baseline="-25000" dirty="0" smtClean="0">
                <a:solidFill>
                  <a:schemeClr val="bg2"/>
                </a:solidFill>
                <a:latin typeface="+mn-lt"/>
              </a:rPr>
              <a:t>3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) inclusions</a:t>
            </a:r>
          </a:p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Probe run which incorrectly used a</a:t>
            </a:r>
            <a:br>
              <a:rPr lang="en-US" sz="1200" dirty="0" smtClean="0">
                <a:solidFill>
                  <a:schemeClr val="bg2"/>
                </a:solidFill>
                <a:latin typeface="+mn-lt"/>
              </a:rPr>
            </a:b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focused beam on KH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1918713" y="2996078"/>
            <a:ext cx="304800" cy="30480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defTabSz="914323"/>
            <a:endParaRPr lang="en-US" dirty="0" smtClean="0"/>
          </a:p>
        </p:txBody>
      </p:sp>
      <p:cxnSp>
        <p:nvCxnSpPr>
          <p:cNvPr id="24" name="Straight Arrow Connector 23"/>
          <p:cNvCxnSpPr>
            <a:endCxn id="22" idx="1"/>
          </p:cNvCxnSpPr>
          <p:nvPr/>
        </p:nvCxnSpPr>
        <p:spPr bwMode="auto">
          <a:xfrm>
            <a:off x="2186781" y="3165475"/>
            <a:ext cx="457200" cy="190500"/>
          </a:xfrm>
          <a:prstGeom prst="straightConnector1">
            <a:avLst/>
          </a:prstGeom>
          <a:noFill/>
          <a:ln w="25400" cap="flat" cmpd="sng" algn="ctr">
            <a:solidFill>
              <a:srgbClr val="0070C0"/>
            </a:solidFill>
            <a:prstDash val="solid"/>
            <a:round/>
            <a:headEnd type="triangle" w="med" len="med"/>
            <a:tailEnd type="none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Long-term Performance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grpSp>
        <p:nvGrpSpPr>
          <p:cNvPr id="2" name="Group 9"/>
          <p:cNvGrpSpPr>
            <a:grpSpLocks noChangeAspect="1"/>
          </p:cNvGrpSpPr>
          <p:nvPr/>
        </p:nvGrpSpPr>
        <p:grpSpPr>
          <a:xfrm>
            <a:off x="457201" y="1371600"/>
            <a:ext cx="6293717" cy="4572000"/>
            <a:chOff x="205581" y="955675"/>
            <a:chExt cx="7354734" cy="5342764"/>
          </a:xfrm>
        </p:grpSpPr>
        <p:pic>
          <p:nvPicPr>
            <p:cNvPr id="29697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581" y="955675"/>
              <a:ext cx="3657600" cy="2654968"/>
            </a:xfrm>
            <a:prstGeom prst="rect">
              <a:avLst/>
            </a:prstGeom>
            <a:noFill/>
            <a:ln w="635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2969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5581" y="3643267"/>
              <a:ext cx="3657600" cy="2654968"/>
            </a:xfrm>
            <a:prstGeom prst="rect">
              <a:avLst/>
            </a:prstGeom>
            <a:noFill/>
            <a:ln w="635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2969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01303" y="961792"/>
              <a:ext cx="3657600" cy="2654968"/>
            </a:xfrm>
            <a:prstGeom prst="rect">
              <a:avLst/>
            </a:prstGeom>
            <a:noFill/>
            <a:ln w="635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29700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02715" y="3643471"/>
              <a:ext cx="3657600" cy="2654968"/>
            </a:xfrm>
            <a:prstGeom prst="rect">
              <a:avLst/>
            </a:prstGeom>
            <a:noFill/>
            <a:ln w="6350">
              <a:solidFill>
                <a:schemeClr val="bg2"/>
              </a:solidFill>
              <a:miter lim="800000"/>
              <a:headEnd/>
              <a:tailEnd/>
            </a:ln>
          </p:spPr>
        </p:pic>
      </p:grpSp>
      <p:sp>
        <p:nvSpPr>
          <p:cNvPr id="11" name="TextBox 10"/>
          <p:cNvSpPr txBox="1">
            <a:spLocks/>
          </p:cNvSpPr>
          <p:nvPr/>
        </p:nvSpPr>
        <p:spPr>
          <a:xfrm>
            <a:off x="484069" y="1406297"/>
            <a:ext cx="77724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ctr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Spec 1 Na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/>
          </p:cNvSpPr>
          <p:nvPr/>
        </p:nvSpPr>
        <p:spPr>
          <a:xfrm>
            <a:off x="484069" y="3698875"/>
            <a:ext cx="77724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ctr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Spec 1 Mg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3" name="TextBox 12"/>
          <p:cNvSpPr txBox="1">
            <a:spLocks/>
          </p:cNvSpPr>
          <p:nvPr/>
        </p:nvSpPr>
        <p:spPr>
          <a:xfrm>
            <a:off x="3634581" y="1412875"/>
            <a:ext cx="77724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ctr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Spec 2 Al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4" name="TextBox 13"/>
          <p:cNvSpPr txBox="1">
            <a:spLocks/>
          </p:cNvSpPr>
          <p:nvPr/>
        </p:nvSpPr>
        <p:spPr>
          <a:xfrm>
            <a:off x="3634581" y="3698875"/>
            <a:ext cx="77724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ctr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Spec 2 Si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5" name="TextBox 14"/>
          <p:cNvSpPr txBox="1">
            <a:spLocks/>
          </p:cNvSpPr>
          <p:nvPr/>
        </p:nvSpPr>
        <p:spPr>
          <a:xfrm>
            <a:off x="4548981" y="117475"/>
            <a:ext cx="3886200" cy="1752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t" anchorCtr="0">
            <a:no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JEOL spec 1and 2: TAP with P-10 flow counters</a:t>
            </a:r>
          </a:p>
          <a:p>
            <a:r>
              <a:rPr lang="en-US" sz="1400" dirty="0" smtClean="0">
                <a:solidFill>
                  <a:schemeClr val="bg2"/>
                </a:solidFill>
              </a:rPr>
              <a:t>Spec 1 offsets related to alignment and slit selection</a:t>
            </a:r>
          </a:p>
          <a:p>
            <a:r>
              <a:rPr lang="en-US" sz="1400" dirty="0" smtClean="0">
                <a:solidFill>
                  <a:schemeClr val="bg2"/>
                </a:solidFill>
              </a:rPr>
              <a:t>Spec 2 long-term TAP performance degradation </a:t>
            </a:r>
          </a:p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Detector window replacement spec 1 and 2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P-10 aging not an issue when bias set properly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Could peak spectrometer and analyze using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short-term standardization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endParaRPr lang="en-US" sz="1400" dirty="0" smtClean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/>
          </a:p>
        </p:txBody>
      </p:sp>
      <p:pic>
        <p:nvPicPr>
          <p:cNvPr id="3994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4" y="648335"/>
            <a:ext cx="7416655" cy="494805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3994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Microprobe Sample Holder and Standard Mount</a:t>
            </a:r>
          </a:p>
        </p:txBody>
      </p:sp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2451" y="1872968"/>
            <a:ext cx="3528312" cy="349830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Long-term Performance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grpSp>
        <p:nvGrpSpPr>
          <p:cNvPr id="2" name="Group 9"/>
          <p:cNvGrpSpPr>
            <a:grpSpLocks noChangeAspect="1"/>
          </p:cNvGrpSpPr>
          <p:nvPr/>
        </p:nvGrpSpPr>
        <p:grpSpPr>
          <a:xfrm>
            <a:off x="457200" y="1371600"/>
            <a:ext cx="6290162" cy="4572000"/>
            <a:chOff x="281781" y="803275"/>
            <a:chExt cx="7345354" cy="5338966"/>
          </a:xfrm>
        </p:grpSpPr>
        <p:pic>
          <p:nvPicPr>
            <p:cNvPr id="28673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1781" y="803275"/>
              <a:ext cx="3657600" cy="2654968"/>
            </a:xfrm>
            <a:prstGeom prst="rect">
              <a:avLst/>
            </a:prstGeom>
            <a:noFill/>
            <a:ln w="635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286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1781" y="3485091"/>
              <a:ext cx="3657600" cy="2654968"/>
            </a:xfrm>
            <a:prstGeom prst="rect">
              <a:avLst/>
            </a:prstGeom>
            <a:noFill/>
            <a:ln w="635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2867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69535" y="803275"/>
              <a:ext cx="3657600" cy="2654968"/>
            </a:xfrm>
            <a:prstGeom prst="rect">
              <a:avLst/>
            </a:prstGeom>
            <a:noFill/>
            <a:ln w="635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2867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69535" y="3487273"/>
              <a:ext cx="3657600" cy="2654968"/>
            </a:xfrm>
            <a:prstGeom prst="rect">
              <a:avLst/>
            </a:prstGeom>
            <a:noFill/>
            <a:ln w="6350">
              <a:solidFill>
                <a:schemeClr val="bg2"/>
              </a:solidFill>
              <a:miter lim="800000"/>
              <a:headEnd/>
              <a:tailEnd/>
            </a:ln>
          </p:spPr>
        </p:pic>
      </p:grpSp>
      <p:sp>
        <p:nvSpPr>
          <p:cNvPr id="11" name="TextBox 10"/>
          <p:cNvSpPr txBox="1">
            <a:spLocks/>
          </p:cNvSpPr>
          <p:nvPr/>
        </p:nvSpPr>
        <p:spPr>
          <a:xfrm>
            <a:off x="484069" y="1406297"/>
            <a:ext cx="77724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ctr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Spec 4 K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/>
          </p:cNvSpPr>
          <p:nvPr/>
        </p:nvSpPr>
        <p:spPr>
          <a:xfrm>
            <a:off x="484069" y="3698875"/>
            <a:ext cx="77724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ctr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Spec 4 Ca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3" name="TextBox 12"/>
          <p:cNvSpPr txBox="1">
            <a:spLocks/>
          </p:cNvSpPr>
          <p:nvPr/>
        </p:nvSpPr>
        <p:spPr>
          <a:xfrm>
            <a:off x="3634581" y="1412875"/>
            <a:ext cx="77724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ctr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Spec 3 </a:t>
            </a:r>
            <a:r>
              <a:rPr lang="en-US" sz="1200" dirty="0" err="1" smtClean="0">
                <a:solidFill>
                  <a:schemeClr val="bg2"/>
                </a:solidFill>
                <a:latin typeface="+mn-lt"/>
              </a:rPr>
              <a:t>Mn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4" name="TextBox 13"/>
          <p:cNvSpPr txBox="1">
            <a:spLocks/>
          </p:cNvSpPr>
          <p:nvPr/>
        </p:nvSpPr>
        <p:spPr>
          <a:xfrm>
            <a:off x="3634581" y="3698875"/>
            <a:ext cx="777240" cy="2286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ctr">
            <a:no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Spec 3 Fe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5" name="TextBox 14"/>
          <p:cNvSpPr txBox="1">
            <a:spLocks/>
          </p:cNvSpPr>
          <p:nvPr/>
        </p:nvSpPr>
        <p:spPr>
          <a:xfrm>
            <a:off x="4625181" y="422275"/>
            <a:ext cx="3886200" cy="11430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t" anchorCtr="0">
            <a:no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JEOL spec 3and 4: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LiF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and PET with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Xe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counters</a:t>
            </a:r>
          </a:p>
          <a:p>
            <a:r>
              <a:rPr lang="en-US" sz="1400" dirty="0" smtClean="0">
                <a:solidFill>
                  <a:schemeClr val="bg2"/>
                </a:solidFill>
              </a:rPr>
              <a:t>Spec 3 </a:t>
            </a:r>
            <a:r>
              <a:rPr lang="en-US" sz="1400" dirty="0" err="1" smtClean="0">
                <a:solidFill>
                  <a:schemeClr val="bg2"/>
                </a:solidFill>
              </a:rPr>
              <a:t>LiF</a:t>
            </a:r>
            <a:r>
              <a:rPr lang="en-US" sz="1400" dirty="0" smtClean="0">
                <a:solidFill>
                  <a:schemeClr val="bg2"/>
                </a:solidFill>
              </a:rPr>
              <a:t> excellent performance</a:t>
            </a:r>
          </a:p>
          <a:p>
            <a:r>
              <a:rPr lang="en-US" sz="1400" dirty="0" smtClean="0">
                <a:solidFill>
                  <a:schemeClr val="bg2"/>
                </a:solidFill>
              </a:rPr>
              <a:t>Spec 4 some PET performance degradation </a:t>
            </a:r>
          </a:p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Improved spectrometer realignment in 2012</a:t>
            </a:r>
          </a:p>
        </p:txBody>
      </p:sp>
      <p:sp>
        <p:nvSpPr>
          <p:cNvPr id="16" name="TextBox 15"/>
          <p:cNvSpPr txBox="1">
            <a:spLocks/>
          </p:cNvSpPr>
          <p:nvPr/>
        </p:nvSpPr>
        <p:spPr>
          <a:xfrm>
            <a:off x="4853781" y="1946276"/>
            <a:ext cx="2613818" cy="3048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t" anchorCtr="0">
            <a:noAutofit/>
          </a:bodyPr>
          <a:lstStyle/>
          <a:p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Mn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concentration 700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ppm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in KH</a:t>
            </a:r>
          </a:p>
        </p:txBody>
      </p:sp>
      <p:sp>
        <p:nvSpPr>
          <p:cNvPr id="17" name="TextBox 16"/>
          <p:cNvSpPr txBox="1">
            <a:spLocks/>
          </p:cNvSpPr>
          <p:nvPr/>
        </p:nvSpPr>
        <p:spPr>
          <a:xfrm>
            <a:off x="6682581" y="4841875"/>
            <a:ext cx="1143000" cy="3048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t" anchorCtr="0">
            <a:no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Realignment</a:t>
            </a:r>
          </a:p>
        </p:txBody>
      </p:sp>
      <p:cxnSp>
        <p:nvCxnSpPr>
          <p:cNvPr id="18" name="Straight Arrow Connector 17"/>
          <p:cNvCxnSpPr>
            <a:endCxn id="17" idx="1"/>
          </p:cNvCxnSpPr>
          <p:nvPr/>
        </p:nvCxnSpPr>
        <p:spPr bwMode="auto">
          <a:xfrm>
            <a:off x="6225382" y="4841876"/>
            <a:ext cx="457200" cy="152400"/>
          </a:xfrm>
          <a:prstGeom prst="straightConnector1">
            <a:avLst/>
          </a:prstGeom>
          <a:noFill/>
          <a:ln w="25400" cap="flat" cmpd="sng" algn="ctr">
            <a:solidFill>
              <a:srgbClr val="0070C0"/>
            </a:solidFill>
            <a:prstDash val="solid"/>
            <a:round/>
            <a:headEnd type="triangle" w="med" len="med"/>
            <a:tailEnd type="none"/>
          </a:ln>
          <a:effectLst/>
        </p:spPr>
      </p:cxnSp>
      <p:sp>
        <p:nvSpPr>
          <p:cNvPr id="22" name="TextBox 21"/>
          <p:cNvSpPr txBox="1">
            <a:spLocks/>
          </p:cNvSpPr>
          <p:nvPr/>
        </p:nvSpPr>
        <p:spPr>
          <a:xfrm>
            <a:off x="6149181" y="3698875"/>
            <a:ext cx="2362200" cy="5334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33" tIns="45716" rIns="91433" bIns="45716" rtlCol="0" anchor="t" anchorCtr="0">
            <a:no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n-lt"/>
              </a:rPr>
              <a:t>Probe run using focused beam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effect of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ilmenite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inclusion</a:t>
            </a:r>
          </a:p>
        </p:txBody>
      </p:sp>
      <p:cxnSp>
        <p:nvCxnSpPr>
          <p:cNvPr id="23" name="Straight Arrow Connector 22"/>
          <p:cNvCxnSpPr/>
          <p:nvPr/>
        </p:nvCxnSpPr>
        <p:spPr bwMode="auto">
          <a:xfrm flipV="1">
            <a:off x="5844381" y="4003675"/>
            <a:ext cx="304800" cy="685800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/>
        </p:spPr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EPMA long-term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Users tend to recalibrate on a daily basis</a:t>
            </a:r>
            <a:br>
              <a:rPr lang="en-US" dirty="0" smtClean="0"/>
            </a:br>
            <a:r>
              <a:rPr lang="en-US" dirty="0" smtClean="0"/>
              <a:t>Presumption of mechanical drift in WDS – calibration only short term</a:t>
            </a:r>
          </a:p>
          <a:p>
            <a:r>
              <a:rPr lang="en-US" dirty="0" smtClean="0"/>
              <a:t>Sealed counters show excellent long term reproducibility</a:t>
            </a:r>
            <a:br>
              <a:rPr lang="en-US" dirty="0" smtClean="0"/>
            </a:br>
            <a:r>
              <a:rPr lang="en-US" dirty="0" smtClean="0"/>
              <a:t>Could in principle </a:t>
            </a:r>
            <a:r>
              <a:rPr lang="en-US" dirty="0" err="1" smtClean="0"/>
              <a:t>repeak</a:t>
            </a:r>
            <a:r>
              <a:rPr lang="en-US" dirty="0" smtClean="0"/>
              <a:t> spectrometer and use existing calibration</a:t>
            </a:r>
          </a:p>
          <a:p>
            <a:r>
              <a:rPr lang="en-US" dirty="0" smtClean="0"/>
              <a:t>Flow counters show shifts due to P-10 variations/tank change, weather, etc.</a:t>
            </a:r>
            <a:br>
              <a:rPr lang="en-US" dirty="0" smtClean="0"/>
            </a:br>
            <a:r>
              <a:rPr lang="en-US" dirty="0" smtClean="0"/>
              <a:t>Cannot use existing calibration over long term – that’s why we standardize!</a:t>
            </a:r>
          </a:p>
          <a:p>
            <a:r>
              <a:rPr lang="en-US" dirty="0" smtClean="0"/>
              <a:t>If column and detectors are stable, can </a:t>
            </a:r>
            <a:r>
              <a:rPr lang="en-US" dirty="0" err="1" smtClean="0"/>
              <a:t>repeak</a:t>
            </a:r>
            <a:r>
              <a:rPr lang="en-US" dirty="0" smtClean="0"/>
              <a:t> during a run</a:t>
            </a:r>
            <a:br>
              <a:rPr lang="en-US" dirty="0" smtClean="0"/>
            </a:br>
            <a:r>
              <a:rPr lang="en-US" dirty="0" smtClean="0"/>
              <a:t>Probably over-reliance on “fresh” x-ray measurements</a:t>
            </a:r>
          </a:p>
          <a:p>
            <a:r>
              <a:rPr lang="en-US" dirty="0" smtClean="0"/>
              <a:t>Instrument stability should be sequentially evaluated:</a:t>
            </a:r>
            <a:br>
              <a:rPr lang="en-US" dirty="0" smtClean="0"/>
            </a:br>
            <a:r>
              <a:rPr lang="en-US" dirty="0" smtClean="0"/>
              <a:t>	Column and gun stable → probe current stable, if so then…</a:t>
            </a:r>
            <a:br>
              <a:rPr lang="en-US" dirty="0" smtClean="0"/>
            </a:br>
            <a:r>
              <a:rPr lang="en-US" dirty="0" smtClean="0"/>
              <a:t>	WDS counters stable with fixed spectrometers, if so then…</a:t>
            </a:r>
            <a:br>
              <a:rPr lang="en-US" dirty="0" smtClean="0"/>
            </a:br>
            <a:r>
              <a:rPr lang="en-US" dirty="0" smtClean="0"/>
              <a:t>	WDS spectrometers cycled with peak and background measurement</a:t>
            </a:r>
          </a:p>
          <a:p>
            <a:r>
              <a:rPr lang="en-US" dirty="0" smtClean="0"/>
              <a:t>Isolate components of system to evaluate stability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8" y="1793875"/>
            <a:ext cx="7924800" cy="1828800"/>
          </a:xfrm>
        </p:spPr>
        <p:txBody>
          <a:bodyPr/>
          <a:lstStyle/>
          <a:p>
            <a:pPr eaLnBrk="1" hangingPunct="1"/>
            <a:r>
              <a:rPr lang="en-US" dirty="0" smtClean="0"/>
              <a:t>EPMA Accuracy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Rare-earth element analysis by EPMA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9" y="1108075"/>
            <a:ext cx="6096793" cy="2019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29381" y="803276"/>
            <a:ext cx="4800600" cy="30776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  <a:latin typeface="Times New Roman" pitchFamily="18" charset="0"/>
              </a:rPr>
              <a:t>REE 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phosphates, DW/</a:t>
            </a:r>
            <a:r>
              <a:rPr lang="en-US" sz="1400" dirty="0" err="1" smtClean="0">
                <a:solidFill>
                  <a:schemeClr val="bg2"/>
                </a:solidFill>
                <a:latin typeface="Times New Roman" pitchFamily="18" charset="0"/>
              </a:rPr>
              <a:t>Roedder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 </a:t>
            </a:r>
            <a:r>
              <a:rPr lang="en-US" sz="1400" dirty="0">
                <a:solidFill>
                  <a:schemeClr val="bg2"/>
                </a:solidFill>
                <a:latin typeface="Times New Roman" pitchFamily="18" charset="0"/>
              </a:rPr>
              <a:t>REE 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glasses, </a:t>
            </a:r>
            <a:r>
              <a:rPr lang="en-US" sz="1400" dirty="0">
                <a:solidFill>
                  <a:schemeClr val="bg2"/>
                </a:solidFill>
                <a:latin typeface="Times New Roman" pitchFamily="18" charset="0"/>
              </a:rPr>
              <a:t>lunar keiviite-(Y)</a:t>
            </a:r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205581" y="3013075"/>
            <a:ext cx="3581400" cy="3048000"/>
            <a:chOff x="3557588" y="2174875"/>
            <a:chExt cx="4927600" cy="3975100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57588" y="2174875"/>
              <a:ext cx="4927600" cy="3975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" name="Straight Arrow Connector 9"/>
            <p:cNvCxnSpPr>
              <a:cxnSpLocks noChangeShapeType="1"/>
            </p:cNvCxnSpPr>
            <p:nvPr/>
          </p:nvCxnSpPr>
          <p:spPr bwMode="auto">
            <a:xfrm>
              <a:off x="4624388" y="3241675"/>
              <a:ext cx="762000" cy="1588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853781" y="650876"/>
            <a:ext cx="3657600" cy="230082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square" lIns="85513" tIns="42007" rIns="85513" bIns="42007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EPMA of REE using Probe for EPMA:</a:t>
            </a:r>
          </a:p>
          <a:p>
            <a:pPr marL="230169" indent="-230169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Peak interference correction</a:t>
            </a:r>
          </a:p>
          <a:p>
            <a:pPr marL="230169" indent="-230169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Probably no real WDS backgrounds</a:t>
            </a:r>
          </a:p>
          <a:p>
            <a:pPr marL="230169" indent="-230169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Mean-Z (MAN) empirical background correction</a:t>
            </a:r>
          </a:p>
          <a:p>
            <a:pPr marL="230169" indent="-230169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Methods work best using REE phosphates 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81782" y="5299075"/>
            <a:ext cx="3352800" cy="73116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square" lIns="85513" tIns="42007" rIns="85513" bIns="42007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dirty="0">
                <a:solidFill>
                  <a:schemeClr val="bg2"/>
                </a:solidFill>
                <a:latin typeface="+mn-lt"/>
              </a:rPr>
              <a:t>Plot of intensities at the </a:t>
            </a:r>
            <a:r>
              <a:rPr lang="en-US" sz="1400" dirty="0" err="1">
                <a:solidFill>
                  <a:schemeClr val="bg2"/>
                </a:solidFill>
                <a:latin typeface="+mn-lt"/>
              </a:rPr>
              <a:t>Er</a:t>
            </a:r>
            <a:r>
              <a:rPr lang="en-US" sz="14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L</a:t>
            </a:r>
            <a:r>
              <a:rPr lang="en-US" sz="1400" dirty="0" smtClean="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1400" dirty="0">
                <a:solidFill>
                  <a:schemeClr val="bg2"/>
                </a:solidFill>
                <a:latin typeface="+mn-lt"/>
              </a:rPr>
              <a:t>peak position</a:t>
            </a:r>
            <a:br>
              <a:rPr lang="en-US" sz="1400" dirty="0">
                <a:solidFill>
                  <a:schemeClr val="bg2"/>
                </a:solidFill>
                <a:latin typeface="+mn-lt"/>
              </a:rPr>
            </a:br>
            <a:r>
              <a:rPr lang="en-US" sz="1400" dirty="0">
                <a:solidFill>
                  <a:schemeClr val="bg2"/>
                </a:solidFill>
                <a:latin typeface="+mn-lt"/>
              </a:rPr>
              <a:t>DW REE1 glass (203): </a:t>
            </a:r>
            <a:r>
              <a:rPr lang="en-US" sz="1400" dirty="0" err="1">
                <a:solidFill>
                  <a:schemeClr val="bg2"/>
                </a:solidFill>
                <a:latin typeface="+mn-lt"/>
              </a:rPr>
              <a:t>Eu</a:t>
            </a:r>
            <a:r>
              <a:rPr lang="en-US" sz="14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bg2"/>
                </a:solidFill>
                <a:latin typeface="+mn-lt"/>
              </a:rPr>
              <a:t>Gd</a:t>
            </a:r>
            <a:r>
              <a:rPr lang="en-US" sz="14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1400" b="1" dirty="0">
                <a:solidFill>
                  <a:schemeClr val="bg2"/>
                </a:solidFill>
                <a:latin typeface="+mn-lt"/>
              </a:rPr>
              <a:t>Tb</a:t>
            </a:r>
            <a:r>
              <a:rPr lang="en-US" sz="14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Tm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Solution</a:t>
            </a:r>
            <a:r>
              <a:rPr lang="en-US" sz="1400" dirty="0">
                <a:solidFill>
                  <a:schemeClr val="bg2"/>
                </a:solidFill>
                <a:latin typeface="+mn-lt"/>
              </a:rPr>
              <a:t>, remove std 203 from fit, update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967582" y="1412876"/>
            <a:ext cx="609600" cy="129540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defTabSz="914323"/>
            <a:endParaRPr lang="en-US" dirty="0" smtClean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577181" y="1108075"/>
            <a:ext cx="2590800" cy="469555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85513" tIns="42007" rIns="85513" bIns="42007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 err="1" smtClean="0">
                <a:solidFill>
                  <a:schemeClr val="bg2"/>
                </a:solidFill>
                <a:latin typeface="+mn-lt"/>
              </a:rPr>
              <a:t>Er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 L</a:t>
            </a:r>
            <a:r>
              <a:rPr lang="en-US" sz="1200" dirty="0" smtClean="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1200" baseline="-25000" dirty="0" smtClean="0">
                <a:solidFill>
                  <a:schemeClr val="bg2"/>
                </a:solidFill>
                <a:latin typeface="+mn-lt"/>
              </a:rPr>
              <a:t>1,2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 (ErPO</a:t>
            </a:r>
            <a:r>
              <a:rPr lang="en-US" sz="1200" baseline="-25000" dirty="0" smtClean="0">
                <a:solidFill>
                  <a:schemeClr val="bg2"/>
                </a:solidFill>
                <a:latin typeface="+mn-lt"/>
              </a:rPr>
              <a:t>4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 std), peak interference</a:t>
            </a:r>
            <a:br>
              <a:rPr lang="en-US" sz="1200" dirty="0" smtClean="0">
                <a:solidFill>
                  <a:schemeClr val="bg2"/>
                </a:solidFill>
                <a:latin typeface="+mn-lt"/>
              </a:rPr>
            </a:b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Tb </a:t>
            </a:r>
            <a:r>
              <a:rPr lang="en-US" sz="1200" dirty="0">
                <a:solidFill>
                  <a:schemeClr val="bg2"/>
                </a:solidFill>
                <a:latin typeface="+mn-lt"/>
              </a:rPr>
              <a:t>L</a:t>
            </a:r>
            <a:r>
              <a:rPr lang="en-US" sz="1200" dirty="0">
                <a:solidFill>
                  <a:schemeClr val="bg2"/>
                </a:solidFill>
                <a:latin typeface="Symbol" pitchFamily="18" charset="2"/>
              </a:rPr>
              <a:t>b</a:t>
            </a:r>
            <a:r>
              <a:rPr lang="en-US" sz="1200" dirty="0">
                <a:solidFill>
                  <a:schemeClr val="bg2"/>
                </a:solidFill>
                <a:latin typeface="+mn-lt"/>
              </a:rPr>
              <a:t>1, L</a:t>
            </a:r>
            <a:r>
              <a:rPr lang="en-US" sz="1200" dirty="0">
                <a:solidFill>
                  <a:schemeClr val="bg2"/>
                </a:solidFill>
                <a:latin typeface="Symbol" pitchFamily="18" charset="2"/>
              </a:rPr>
              <a:t>b</a:t>
            </a:r>
            <a:r>
              <a:rPr lang="en-US" sz="1200" dirty="0">
                <a:solidFill>
                  <a:schemeClr val="bg2"/>
                </a:solidFill>
                <a:latin typeface="+mn-lt"/>
              </a:rPr>
              <a:t>4 → </a:t>
            </a:r>
            <a:r>
              <a:rPr lang="en-US" sz="1200" dirty="0" err="1">
                <a:solidFill>
                  <a:schemeClr val="bg2"/>
                </a:solidFill>
                <a:latin typeface="+mn-lt"/>
              </a:rPr>
              <a:t>Er</a:t>
            </a:r>
            <a:r>
              <a:rPr lang="en-US" sz="12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L</a:t>
            </a:r>
            <a:r>
              <a:rPr lang="en-US" sz="1200" dirty="0" smtClean="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1200" baseline="-25000" dirty="0" smtClean="0">
                <a:solidFill>
                  <a:schemeClr val="bg2"/>
                </a:solidFill>
              </a:rPr>
              <a:t>1,2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cxnSp>
        <p:nvCxnSpPr>
          <p:cNvPr id="15" name="Straight Arrow Connector 9"/>
          <p:cNvCxnSpPr>
            <a:cxnSpLocks noChangeShapeType="1"/>
            <a:stCxn id="14" idx="1"/>
          </p:cNvCxnSpPr>
          <p:nvPr/>
        </p:nvCxnSpPr>
        <p:spPr bwMode="auto">
          <a:xfrm flipH="1">
            <a:off x="1272381" y="1342853"/>
            <a:ext cx="304800" cy="222423"/>
          </a:xfrm>
          <a:prstGeom prst="straightConnector1">
            <a:avLst/>
          </a:prstGeom>
          <a:noFill/>
          <a:ln w="28575" algn="ctr">
            <a:solidFill>
              <a:schemeClr val="bg2"/>
            </a:solidFill>
            <a:round/>
            <a:headEnd/>
            <a:tailEnd type="triangle" w="med" len="med"/>
          </a:ln>
        </p:spPr>
      </p:cxnSp>
      <p:cxnSp>
        <p:nvCxnSpPr>
          <p:cNvPr id="18" name="Straight Arrow Connector 9"/>
          <p:cNvCxnSpPr>
            <a:cxnSpLocks noChangeShapeType="1"/>
          </p:cNvCxnSpPr>
          <p:nvPr/>
        </p:nvCxnSpPr>
        <p:spPr bwMode="auto">
          <a:xfrm flipV="1">
            <a:off x="586581" y="2555876"/>
            <a:ext cx="685800" cy="1066800"/>
          </a:xfrm>
          <a:prstGeom prst="straightConnector1">
            <a:avLst/>
          </a:prstGeom>
          <a:noFill/>
          <a:ln w="28575" algn="ctr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196181" y="2860675"/>
            <a:ext cx="3733800" cy="30776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r>
              <a:rPr lang="en-US" sz="1400" dirty="0" err="1" smtClean="0">
                <a:solidFill>
                  <a:schemeClr val="bg2"/>
                </a:solidFill>
                <a:latin typeface="Times New Roman" pitchFamily="18" charset="0"/>
              </a:rPr>
              <a:t>LiF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 wavelength scan, position in mm (119 – 150) </a:t>
            </a:r>
            <a:endParaRPr lang="en-US" sz="1400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graphicFrame>
        <p:nvGraphicFramePr>
          <p:cNvPr id="31" name="Table 30"/>
          <p:cNvGraphicFramePr>
            <a:graphicFrameLocks noGrp="1"/>
          </p:cNvGraphicFramePr>
          <p:nvPr/>
        </p:nvGraphicFramePr>
        <p:xfrm>
          <a:off x="4167982" y="3775075"/>
          <a:ext cx="1828800" cy="1828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{00A15C55-8517-42AA-B614-E9B94910E393}</a:tableStyleId>
              </a:tblPr>
              <a:tblGrid>
                <a:gridCol w="731520"/>
                <a:gridCol w="1097280"/>
              </a:tblGrid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LaPO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168490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CePO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168484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PrPO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168493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NdPO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168492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SmPO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168494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EuPO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168487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GdPO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168488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TbPO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168496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6045484" y="3775075"/>
          <a:ext cx="1828800" cy="1828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{00A15C55-8517-42AA-B614-E9B94910E393}</a:tableStyleId>
              </a:tblPr>
              <a:tblGrid>
                <a:gridCol w="731520"/>
                <a:gridCol w="1097280"/>
              </a:tblGrid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DyPO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168485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HoPO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168489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ErPO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168486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TmPO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168497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YbPO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168498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LuPO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168491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ScPO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168495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YPO</a:t>
                      </a:r>
                      <a:r>
                        <a:rPr lang="en-US" sz="1200" b="0" i="0" u="none" strike="noStrike" baseline="-25000" dirty="0">
                          <a:solidFill>
                            <a:schemeClr val="bg2"/>
                          </a:solidFill>
                          <a:latin typeface="Times New Roman"/>
                        </a:rPr>
                        <a:t>4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Times New Roman"/>
                        </a:rPr>
                        <a:t>NMNH 168499 </a:t>
                      </a:r>
                    </a:p>
                  </a:txBody>
                  <a:tcPr marL="6626" marR="6626" marT="6626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4167981" y="3394076"/>
            <a:ext cx="3733800" cy="30776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Smithsonian (</a:t>
            </a:r>
            <a:r>
              <a:rPr lang="en-US" sz="1400" dirty="0" err="1" smtClean="0">
                <a:solidFill>
                  <a:schemeClr val="bg2"/>
                </a:solidFill>
                <a:latin typeface="Times New Roman" pitchFamily="18" charset="0"/>
              </a:rPr>
              <a:t>Boatner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) REE phosphates</a:t>
            </a:r>
            <a:endParaRPr lang="en-US" sz="1400" dirty="0">
              <a:solidFill>
                <a:schemeClr val="bg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581" y="574675"/>
            <a:ext cx="4419600" cy="2468552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Pb</a:t>
            </a:r>
            <a:r>
              <a:rPr lang="en-US" dirty="0" smtClean="0"/>
              <a:t> in monoclinic </a:t>
            </a:r>
            <a:r>
              <a:rPr lang="en-US" dirty="0" err="1" smtClean="0"/>
              <a:t>Pb</a:t>
            </a:r>
            <a:r>
              <a:rPr lang="en-US" dirty="0" smtClean="0"/>
              <a:t> flux-grown REE-orthophosphates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22287" y="6198114"/>
            <a:ext cx="6172200" cy="276991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+mn-lt"/>
              </a:rPr>
              <a:t>Donovan et. al., J. Res. Natl. Inst. Stand. Technol. 107, 693 (2001), Can. Mineral. 41, 221 (2003)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6191" y="955675"/>
            <a:ext cx="1891094" cy="19050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1381" y="574675"/>
            <a:ext cx="1943100" cy="22860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510381" y="3046028"/>
            <a:ext cx="3886200" cy="30777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PET wavelength scan, position in mm (160 – 174) </a:t>
            </a:r>
            <a:endParaRPr lang="en-US" sz="1400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13881" y="650875"/>
            <a:ext cx="685800" cy="30479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none" lIns="91433" tIns="45716" rIns="91433" bIns="45716">
            <a:noAutofit/>
          </a:bodyPr>
          <a:lstStyle/>
          <a:p>
            <a:r>
              <a:rPr lang="en-US" sz="1400" dirty="0" err="1" smtClean="0">
                <a:solidFill>
                  <a:schemeClr val="bg2"/>
                </a:solidFill>
                <a:latin typeface="Times New Roman" pitchFamily="18" charset="0"/>
              </a:rPr>
              <a:t>Pb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 M</a:t>
            </a:r>
            <a:r>
              <a:rPr lang="en-US" sz="1400" dirty="0" smtClean="0">
                <a:solidFill>
                  <a:schemeClr val="bg2"/>
                </a:solidFill>
                <a:latin typeface="Symbol" pitchFamily="18" charset="2"/>
              </a:rPr>
              <a:t>a</a:t>
            </a:r>
            <a:endParaRPr lang="en-US" sz="1400" dirty="0">
              <a:solidFill>
                <a:schemeClr val="bg2"/>
              </a:solidFill>
              <a:latin typeface="Symbol" pitchFamily="18" charset="2"/>
            </a:endParaRPr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3149306" y="955675"/>
            <a:ext cx="0" cy="228600"/>
          </a:xfrm>
          <a:prstGeom prst="line">
            <a:avLst/>
          </a:prstGeom>
          <a:noFill/>
          <a:ln w="222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91382" y="727076"/>
            <a:ext cx="685800" cy="30479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none" lIns="91433" tIns="45716" rIns="91433" bIns="45716">
            <a:noAutofit/>
          </a:bodyPr>
          <a:lstStyle/>
          <a:p>
            <a:r>
              <a:rPr lang="en-US" sz="1400" dirty="0" err="1" smtClean="0">
                <a:solidFill>
                  <a:schemeClr val="bg2"/>
                </a:solidFill>
                <a:latin typeface="Times New Roman" pitchFamily="18" charset="0"/>
              </a:rPr>
              <a:t>Pb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 M</a:t>
            </a:r>
            <a:r>
              <a:rPr lang="en-US" sz="1400" dirty="0" smtClean="0">
                <a:solidFill>
                  <a:schemeClr val="bg2"/>
                </a:solidFill>
                <a:latin typeface="Symbol" pitchFamily="18" charset="2"/>
              </a:rPr>
              <a:t>b</a:t>
            </a:r>
            <a:endParaRPr lang="en-US" sz="1400" dirty="0">
              <a:solidFill>
                <a:schemeClr val="bg2"/>
              </a:solidFill>
              <a:latin typeface="Symbol" pitchFamily="18" charset="2"/>
            </a:endParaRPr>
          </a:p>
        </p:txBody>
      </p:sp>
      <p:cxnSp>
        <p:nvCxnSpPr>
          <p:cNvPr id="26" name="Straight Connector 25"/>
          <p:cNvCxnSpPr/>
          <p:nvPr/>
        </p:nvCxnSpPr>
        <p:spPr bwMode="auto">
          <a:xfrm>
            <a:off x="1226806" y="1031875"/>
            <a:ext cx="0" cy="228600"/>
          </a:xfrm>
          <a:prstGeom prst="line">
            <a:avLst/>
          </a:prstGeom>
          <a:noFill/>
          <a:ln w="222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1" y="3317875"/>
            <a:ext cx="4572000" cy="523212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r>
              <a:rPr lang="en-US" sz="1400" dirty="0" err="1" smtClean="0">
                <a:solidFill>
                  <a:schemeClr val="bg2"/>
                </a:solidFill>
                <a:latin typeface="Times New Roman" pitchFamily="18" charset="0"/>
              </a:rPr>
              <a:t>CalcZAF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: Comparison of CePO</a:t>
            </a:r>
            <a:r>
              <a:rPr lang="en-US" sz="1400" baseline="-25000" dirty="0" smtClean="0">
                <a:solidFill>
                  <a:schemeClr val="bg2"/>
                </a:solidFill>
                <a:latin typeface="Times New Roman" pitchFamily="18" charset="0"/>
              </a:rPr>
              <a:t>4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 and Ce</a:t>
            </a:r>
            <a:r>
              <a:rPr lang="en-US" sz="1400" baseline="-25000" dirty="0" smtClean="0">
                <a:solidFill>
                  <a:schemeClr val="bg2"/>
                </a:solidFill>
                <a:latin typeface="Times New Roman" pitchFamily="18" charset="0"/>
              </a:rPr>
              <a:t>0.975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Pb </a:t>
            </a:r>
            <a:r>
              <a:rPr lang="en-US" sz="1400" baseline="-25000" dirty="0" smtClean="0">
                <a:solidFill>
                  <a:schemeClr val="bg2"/>
                </a:solidFill>
                <a:latin typeface="Times New Roman" pitchFamily="18" charset="0"/>
              </a:rPr>
              <a:t>0.025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PO</a:t>
            </a:r>
            <a:r>
              <a:rPr lang="en-US" sz="1400" baseline="-25000" dirty="0" smtClean="0">
                <a:solidFill>
                  <a:schemeClr val="bg2"/>
                </a:solidFill>
                <a:latin typeface="Times New Roman" pitchFamily="18" charset="0"/>
              </a:rPr>
              <a:t>4</a:t>
            </a:r>
            <a:br>
              <a:rPr lang="en-US" sz="1400" baseline="-25000" dirty="0" smtClean="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@ 15kV, Armstrong </a:t>
            </a:r>
            <a:r>
              <a:rPr lang="en-US" sz="1400" dirty="0" smtClean="0">
                <a:solidFill>
                  <a:schemeClr val="bg2"/>
                </a:solidFill>
                <a:latin typeface="Symbol" pitchFamily="18" charset="2"/>
              </a:rPr>
              <a:t>F(</a:t>
            </a:r>
            <a:r>
              <a:rPr lang="en-US" sz="1400" dirty="0" err="1" smtClean="0">
                <a:solidFill>
                  <a:schemeClr val="bg2"/>
                </a:solidFill>
                <a:latin typeface="Symbol" pitchFamily="18" charset="2"/>
              </a:rPr>
              <a:t>r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z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), Henke </a:t>
            </a:r>
            <a:r>
              <a:rPr lang="en-US" sz="1400" dirty="0" err="1" smtClean="0">
                <a:solidFill>
                  <a:schemeClr val="bg2"/>
                </a:solidFill>
                <a:latin typeface="Times New Roman" pitchFamily="18" charset="0"/>
              </a:rPr>
              <a:t>macs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181" y="3851275"/>
            <a:ext cx="4572000" cy="1038087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181" y="4918075"/>
            <a:ext cx="4572000" cy="1255276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32" name="TextBox 8"/>
          <p:cNvSpPr txBox="1">
            <a:spLocks noChangeArrowheads="1"/>
          </p:cNvSpPr>
          <p:nvPr/>
        </p:nvSpPr>
        <p:spPr bwMode="auto">
          <a:xfrm>
            <a:off x="3405982" y="4384676"/>
            <a:ext cx="609600" cy="261602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r>
              <a:rPr lang="en-US" sz="1100" dirty="0" smtClean="0">
                <a:solidFill>
                  <a:schemeClr val="bg2"/>
                </a:solidFill>
                <a:latin typeface="Times New Roman" pitchFamily="18" charset="0"/>
              </a:rPr>
              <a:t>CePO</a:t>
            </a:r>
            <a:r>
              <a:rPr lang="en-US" sz="1100" baseline="-25000" dirty="0" smtClean="0">
                <a:solidFill>
                  <a:schemeClr val="bg2"/>
                </a:solidFill>
                <a:latin typeface="Times New Roman" pitchFamily="18" charset="0"/>
              </a:rPr>
              <a:t>4</a:t>
            </a:r>
            <a:endParaRPr lang="en-US" sz="1100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405983" y="5527676"/>
            <a:ext cx="1173705" cy="261602"/>
          </a:xfrm>
          <a:prstGeom prst="rect">
            <a:avLst/>
          </a:prstGeom>
          <a:ln w="6350">
            <a:solidFill>
              <a:schemeClr val="bg2"/>
            </a:solidFill>
          </a:ln>
        </p:spPr>
        <p:txBody>
          <a:bodyPr wrap="none" lIns="91433" tIns="45716" rIns="91433" bIns="45716">
            <a:spAutoFit/>
          </a:bodyPr>
          <a:lstStyle/>
          <a:p>
            <a:r>
              <a:rPr lang="en-US" sz="1100" dirty="0" smtClean="0">
                <a:solidFill>
                  <a:schemeClr val="bg2"/>
                </a:solidFill>
                <a:latin typeface="Times New Roman" pitchFamily="18" charset="0"/>
              </a:rPr>
              <a:t>Ce</a:t>
            </a:r>
            <a:r>
              <a:rPr lang="en-US" sz="1100" baseline="-25000" dirty="0" smtClean="0">
                <a:solidFill>
                  <a:schemeClr val="bg2"/>
                </a:solidFill>
                <a:latin typeface="Times New Roman" pitchFamily="18" charset="0"/>
              </a:rPr>
              <a:t>0.975</a:t>
            </a:r>
            <a:r>
              <a:rPr lang="en-US" sz="1100" dirty="0" smtClean="0">
                <a:solidFill>
                  <a:schemeClr val="bg2"/>
                </a:solidFill>
                <a:latin typeface="Times New Roman" pitchFamily="18" charset="0"/>
              </a:rPr>
              <a:t>Pb </a:t>
            </a:r>
            <a:r>
              <a:rPr lang="en-US" sz="1100" baseline="-25000" dirty="0" smtClean="0">
                <a:solidFill>
                  <a:schemeClr val="bg2"/>
                </a:solidFill>
                <a:latin typeface="Times New Roman" pitchFamily="18" charset="0"/>
              </a:rPr>
              <a:t>0.025</a:t>
            </a:r>
            <a:r>
              <a:rPr lang="en-US" sz="1100" dirty="0" smtClean="0">
                <a:solidFill>
                  <a:schemeClr val="bg2"/>
                </a:solidFill>
                <a:latin typeface="Times New Roman" pitchFamily="18" charset="0"/>
              </a:rPr>
              <a:t>PO</a:t>
            </a:r>
            <a:r>
              <a:rPr lang="en-US" sz="1100" baseline="-25000" dirty="0" smtClean="0">
                <a:solidFill>
                  <a:schemeClr val="bg2"/>
                </a:solidFill>
                <a:latin typeface="Times New Roman" pitchFamily="18" charset="0"/>
              </a:rPr>
              <a:t>4</a:t>
            </a:r>
            <a:endParaRPr lang="en-US" sz="1100" dirty="0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4644820" y="3451422"/>
            <a:ext cx="3939382" cy="2616087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91433" rIns="91433" bIns="91433">
            <a:spAutoFit/>
          </a:bodyPr>
          <a:lstStyle/>
          <a:p>
            <a:pPr marL="230169" indent="-230169">
              <a:lnSpc>
                <a:spcPts val="14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For 2% added </a:t>
            </a:r>
            <a:r>
              <a:rPr lang="en-US" sz="1400" b="1" dirty="0" err="1" smtClean="0">
                <a:solidFill>
                  <a:schemeClr val="bg2"/>
                </a:solidFill>
                <a:latin typeface="+mn-lt"/>
              </a:rPr>
              <a:t>Pb</a:t>
            </a:r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 to CePO</a:t>
            </a:r>
            <a:r>
              <a:rPr lang="en-US" sz="1400" b="1" baseline="-25000" dirty="0" smtClean="0">
                <a:solidFill>
                  <a:schemeClr val="bg2"/>
                </a:solidFill>
                <a:latin typeface="Times New Roman" pitchFamily="18" charset="0"/>
              </a:rPr>
              <a:t>4</a:t>
            </a:r>
            <a:r>
              <a:rPr lang="en-US" sz="1400" baseline="-25000" dirty="0" smtClean="0">
                <a:solidFill>
                  <a:schemeClr val="bg2"/>
                </a:solidFill>
                <a:latin typeface="Times New Roman" pitchFamily="18" charset="0"/>
              </a:rPr>
              <a:t/>
            </a:r>
            <a:br>
              <a:rPr lang="en-US" sz="1400" baseline="-25000" dirty="0" smtClean="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N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o change in total ZAF factor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Small increase in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macs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and absorption</a:t>
            </a:r>
          </a:p>
          <a:p>
            <a:pPr marL="230169" indent="-230169">
              <a:lnSpc>
                <a:spcPts val="14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2 wt% decrease in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Ce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, 0.0169 decrease in k-ratio</a:t>
            </a:r>
          </a:p>
          <a:p>
            <a:pPr marL="230169" indent="-230169">
              <a:lnSpc>
                <a:spcPts val="14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Effect is to overestimate </a:t>
            </a:r>
            <a:r>
              <a:rPr lang="en-US" sz="1400" b="1" dirty="0" err="1" smtClean="0">
                <a:solidFill>
                  <a:schemeClr val="bg2"/>
                </a:solidFill>
                <a:latin typeface="+mn-lt"/>
              </a:rPr>
              <a:t>Ce</a:t>
            </a:r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 in samples</a:t>
            </a:r>
            <a:br>
              <a:rPr lang="en-US" sz="1400" b="1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b="1" dirty="0" smtClean="0">
                <a:solidFill>
                  <a:schemeClr val="bg2"/>
                </a:solidFill>
                <a:latin typeface="+mn-lt"/>
              </a:rPr>
              <a:t>by factor of 0.52282/0.50593 = 1.033% relative</a:t>
            </a:r>
          </a:p>
          <a:p>
            <a:pPr marL="230169" indent="-230169">
              <a:lnSpc>
                <a:spcPts val="14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Main problem is heterogeneity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If not variable can recalculate grain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Both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intragrain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and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intergrain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variation observed</a:t>
            </a:r>
          </a:p>
          <a:p>
            <a:pPr marL="230169" indent="-230169">
              <a:lnSpc>
                <a:spcPts val="14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Pb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-free REE phosphates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Cherniak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et. al., Am. Min. 89, 1533, (2004)</a:t>
            </a: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4587473" y="2860675"/>
            <a:ext cx="2080418" cy="523212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Monazite structure</a:t>
            </a:r>
            <a:b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monoclinic, </a:t>
            </a:r>
            <a:r>
              <a:rPr lang="en-US" sz="1400" dirty="0" err="1" smtClean="0">
                <a:solidFill>
                  <a:schemeClr val="bg2"/>
                </a:solidFill>
                <a:latin typeface="Times New Roman" pitchFamily="18" charset="0"/>
              </a:rPr>
              <a:t>Pb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 substitutes</a:t>
            </a:r>
            <a:endParaRPr lang="en-US" sz="1400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6688629" y="2860676"/>
            <a:ext cx="1905000" cy="523212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r>
              <a:rPr lang="en-US" sz="1400" dirty="0" err="1" smtClean="0">
                <a:solidFill>
                  <a:schemeClr val="bg2"/>
                </a:solidFill>
                <a:latin typeface="Times New Roman" pitchFamily="18" charset="0"/>
              </a:rPr>
              <a:t>Xenotime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 structure</a:t>
            </a:r>
            <a:b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</a:b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tetragonal, </a:t>
            </a:r>
            <a:r>
              <a:rPr lang="en-US" sz="1400" dirty="0" err="1" smtClean="0">
                <a:solidFill>
                  <a:schemeClr val="bg2"/>
                </a:solidFill>
                <a:latin typeface="Times New Roman" pitchFamily="18" charset="0"/>
              </a:rPr>
              <a:t>Pb</a:t>
            </a:r>
            <a:r>
              <a:rPr lang="en-US" sz="1400" dirty="0" smtClean="0">
                <a:solidFill>
                  <a:schemeClr val="bg2"/>
                </a:solidFill>
                <a:latin typeface="Times New Roman" pitchFamily="18" charset="0"/>
              </a:rPr>
              <a:t> doesn’t</a:t>
            </a:r>
            <a:endParaRPr lang="en-US" sz="1400" dirty="0">
              <a:solidFill>
                <a:schemeClr val="bg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527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 dirty="0">
              <a:latin typeface="+mn-lt"/>
            </a:endParaRPr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Accuracy Study for EPMA</a:t>
            </a:r>
            <a:br>
              <a:rPr lang="en-US" smtClean="0"/>
            </a:br>
            <a:r>
              <a:rPr lang="en-US" smtClean="0"/>
              <a:t>Comparison of Measured to Calculated K-ratio</a:t>
            </a:r>
          </a:p>
        </p:txBody>
      </p:sp>
      <p:sp>
        <p:nvSpPr>
          <p:cNvPr id="5125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58775" y="1184275"/>
            <a:ext cx="5486400" cy="4876800"/>
          </a:xfrm>
        </p:spPr>
        <p:txBody>
          <a:bodyPr/>
          <a:lstStyle/>
          <a:p>
            <a:pPr marL="0" indent="0" eaLnBrk="1" hangingPunct="1"/>
            <a:r>
              <a:rPr lang="en-US" sz="1800" dirty="0" err="1" smtClean="0"/>
              <a:t>K</a:t>
            </a:r>
            <a:r>
              <a:rPr lang="en-US" sz="1800" baseline="-25000" dirty="0" err="1" smtClean="0"/>
              <a:t>measured</a:t>
            </a:r>
            <a:r>
              <a:rPr lang="en-US" sz="1800" dirty="0" smtClean="0"/>
              <a:t> dependent on:</a:t>
            </a:r>
            <a:br>
              <a:rPr lang="en-US" sz="1800" dirty="0" smtClean="0"/>
            </a:br>
            <a:r>
              <a:rPr lang="en-US" sz="1800" dirty="0" smtClean="0"/>
              <a:t>	Accelerating Potential</a:t>
            </a:r>
            <a:br>
              <a:rPr lang="en-US" sz="1800" dirty="0" smtClean="0"/>
            </a:br>
            <a:r>
              <a:rPr lang="en-US" sz="1800" dirty="0" smtClean="0"/>
              <a:t>	Probe current</a:t>
            </a:r>
            <a:br>
              <a:rPr lang="en-US" sz="1800" dirty="0" smtClean="0"/>
            </a:br>
            <a:r>
              <a:rPr lang="en-US" sz="1800" dirty="0" smtClean="0"/>
              <a:t>	Detector (gas, sealed)</a:t>
            </a:r>
            <a:br>
              <a:rPr lang="en-US" sz="1800" dirty="0" smtClean="0"/>
            </a:br>
            <a:r>
              <a:rPr lang="en-US" sz="1800" dirty="0" smtClean="0"/>
              <a:t>	Pulse processing</a:t>
            </a:r>
            <a:br>
              <a:rPr lang="en-US" sz="1800" dirty="0" smtClean="0"/>
            </a:br>
            <a:r>
              <a:rPr lang="en-US" sz="1800" dirty="0" smtClean="0"/>
              <a:t>	PHA calibration</a:t>
            </a:r>
            <a:br>
              <a:rPr lang="en-US" sz="1800" dirty="0" smtClean="0"/>
            </a:br>
            <a:r>
              <a:rPr lang="en-US" sz="1800" dirty="0" smtClean="0"/>
              <a:t>	</a:t>
            </a:r>
            <a:r>
              <a:rPr lang="en-US" sz="1800" dirty="0" err="1" smtClean="0"/>
              <a:t>Deadtime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	Spectrometer alignment</a:t>
            </a:r>
            <a:br>
              <a:rPr lang="en-US" sz="1800" dirty="0" smtClean="0"/>
            </a:br>
            <a:r>
              <a:rPr lang="en-US" sz="1800" dirty="0" smtClean="0"/>
              <a:t>	Sample homogeneity</a:t>
            </a:r>
            <a:br>
              <a:rPr lang="en-US" sz="1800" dirty="0" smtClean="0"/>
            </a:br>
            <a:r>
              <a:rPr lang="en-US" sz="1800" dirty="0" smtClean="0"/>
              <a:t>	P-B determination, stripping, counting statistics</a:t>
            </a:r>
            <a:br>
              <a:rPr lang="en-US" sz="1800" dirty="0" smtClean="0"/>
            </a:br>
            <a:r>
              <a:rPr lang="en-US" sz="1800" dirty="0" smtClean="0"/>
              <a:t>	Other sampling/drift factors</a:t>
            </a:r>
          </a:p>
          <a:p>
            <a:pPr marL="0" indent="0" eaLnBrk="1" hangingPunct="1"/>
            <a:r>
              <a:rPr lang="en-US" sz="1800" dirty="0" err="1" smtClean="0"/>
              <a:t>K</a:t>
            </a:r>
            <a:r>
              <a:rPr lang="en-US" sz="1800" baseline="-25000" dirty="0" err="1" smtClean="0"/>
              <a:t>calculated</a:t>
            </a:r>
            <a:r>
              <a:rPr lang="en-US" sz="1800" dirty="0" smtClean="0"/>
              <a:t> dependent on:</a:t>
            </a:r>
            <a:br>
              <a:rPr lang="en-US" sz="1800" dirty="0" smtClean="0"/>
            </a:br>
            <a:r>
              <a:rPr lang="en-US" sz="1800" dirty="0" smtClean="0"/>
              <a:t>	Correct composition of standard</a:t>
            </a:r>
            <a:br>
              <a:rPr lang="en-US" sz="1800" dirty="0" smtClean="0"/>
            </a:br>
            <a:r>
              <a:rPr lang="en-US" sz="1800" dirty="0" smtClean="0"/>
              <a:t>	Correction algorithms</a:t>
            </a:r>
            <a:br>
              <a:rPr lang="en-US" sz="1800" dirty="0" smtClean="0"/>
            </a:br>
            <a:r>
              <a:rPr lang="en-US" sz="1800" dirty="0" smtClean="0"/>
              <a:t>	Data sets, mass absorption coefficients</a:t>
            </a:r>
            <a:br>
              <a:rPr lang="en-US" sz="1800" dirty="0" smtClean="0"/>
            </a:br>
            <a:r>
              <a:rPr lang="en-US" sz="1800" dirty="0" smtClean="0"/>
              <a:t>	Other algorithmic factors</a:t>
            </a:r>
            <a:br>
              <a:rPr lang="en-US" sz="1800" dirty="0" smtClean="0"/>
            </a:br>
            <a:r>
              <a:rPr lang="en-US" sz="1800" dirty="0" smtClean="0"/>
              <a:t>	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311775" y="1108076"/>
            <a:ext cx="3200400" cy="4419600"/>
            <a:chOff x="3346" y="698"/>
            <a:chExt cx="2016" cy="2784"/>
          </a:xfrm>
        </p:grpSpPr>
        <p:graphicFrame>
          <p:nvGraphicFramePr>
            <p:cNvPr id="5122" name="Object 4"/>
            <p:cNvGraphicFramePr>
              <a:graphicFrameLocks noChangeAspect="1"/>
            </p:cNvGraphicFramePr>
            <p:nvPr/>
          </p:nvGraphicFramePr>
          <p:xfrm>
            <a:off x="3442" y="746"/>
            <a:ext cx="1888" cy="2640"/>
          </p:xfrm>
          <a:graphic>
            <a:graphicData uri="http://schemas.openxmlformats.org/presentationml/2006/ole">
              <p:oleObj spid="_x0000_s241666" name="Equation" r:id="rId3" imgW="1434960" imgH="2006280" progId="Equation.3">
                <p:embed/>
              </p:oleObj>
            </a:graphicData>
          </a:graphic>
        </p:graphicFrame>
        <p:sp>
          <p:nvSpPr>
            <p:cNvPr id="5127" name="Rectangle 7"/>
            <p:cNvSpPr>
              <a:spLocks noChangeArrowheads="1"/>
            </p:cNvSpPr>
            <p:nvPr/>
          </p:nvSpPr>
          <p:spPr bwMode="auto">
            <a:xfrm>
              <a:off x="3346" y="698"/>
              <a:ext cx="2016" cy="2784"/>
            </a:xfrm>
            <a:prstGeom prst="rect">
              <a:avLst/>
            </a:prstGeom>
            <a:noFill/>
            <a:ln w="1270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527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 dirty="0">
              <a:latin typeface="+mn-lt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CMASTF Silicate Standards</a:t>
            </a:r>
            <a:br>
              <a:rPr lang="en-US" smtClean="0"/>
            </a:br>
            <a:r>
              <a:rPr lang="en-US" smtClean="0"/>
              <a:t>Geological materials are multicomponent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/>
            <a:r>
              <a:rPr lang="en-US" dirty="0" smtClean="0"/>
              <a:t>  End-member stoichiometric silicate and oxide mineral standards</a:t>
            </a:r>
          </a:p>
          <a:p>
            <a:pPr marL="0" indent="0" eaLnBrk="1" hangingPunct="1"/>
            <a:r>
              <a:rPr lang="en-US" dirty="0" smtClean="0"/>
              <a:t>  Primary standards: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err="1" smtClean="0"/>
              <a:t>MgO</a:t>
            </a:r>
            <a:r>
              <a:rPr lang="en-US" dirty="0" smtClean="0"/>
              <a:t>, 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, SiO</a:t>
            </a:r>
            <a:r>
              <a:rPr lang="en-US" baseline="-25000" dirty="0" smtClean="0"/>
              <a:t>2</a:t>
            </a:r>
            <a:r>
              <a:rPr lang="en-US" dirty="0" smtClean="0"/>
              <a:t>, CaSiO</a:t>
            </a:r>
            <a:r>
              <a:rPr lang="en-US" baseline="-25000" dirty="0" smtClean="0"/>
              <a:t>3</a:t>
            </a:r>
            <a:r>
              <a:rPr lang="en-US" dirty="0" smtClean="0"/>
              <a:t> (</a:t>
            </a:r>
            <a:r>
              <a:rPr lang="en-US" dirty="0" err="1" smtClean="0"/>
              <a:t>CaO</a:t>
            </a:r>
            <a:r>
              <a:rPr lang="en-US" dirty="0" smtClean="0"/>
              <a:t> 48.27, SiO</a:t>
            </a:r>
            <a:r>
              <a:rPr lang="en-US" baseline="-25000" dirty="0" smtClean="0"/>
              <a:t>2</a:t>
            </a:r>
            <a:r>
              <a:rPr lang="en-US" dirty="0" smtClean="0"/>
              <a:t> 51.73), TiO</a:t>
            </a:r>
            <a:r>
              <a:rPr lang="en-US" baseline="-25000" dirty="0" smtClean="0"/>
              <a:t>2</a:t>
            </a:r>
            <a:r>
              <a:rPr lang="en-US" dirty="0" smtClean="0"/>
              <a:t>, and Fe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endParaRPr lang="en-US" dirty="0" smtClean="0"/>
          </a:p>
          <a:p>
            <a:pPr marL="0" indent="0" eaLnBrk="1" hangingPunct="1"/>
            <a:r>
              <a:rPr lang="en-US" dirty="0" smtClean="0"/>
              <a:t>  Analyzed suite of stoichiometric standards, natural and synthetic materials:</a:t>
            </a:r>
            <a:br>
              <a:rPr lang="en-US" dirty="0" smtClean="0"/>
            </a:br>
            <a:r>
              <a:rPr lang="en-US" dirty="0" smtClean="0"/>
              <a:t>	Second set of primary standards on different mounts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err="1" smtClean="0"/>
              <a:t>Spinel</a:t>
            </a:r>
            <a:r>
              <a:rPr lang="en-US" dirty="0" smtClean="0"/>
              <a:t> MgAl</a:t>
            </a:r>
            <a:r>
              <a:rPr lang="en-US" baseline="-25000" dirty="0" smtClean="0"/>
              <a:t>2</a:t>
            </a:r>
            <a:r>
              <a:rPr lang="en-US" dirty="0" smtClean="0"/>
              <a:t>O4, </a:t>
            </a:r>
            <a:r>
              <a:rPr lang="en-US" dirty="0" err="1" smtClean="0"/>
              <a:t>Enstatite</a:t>
            </a:r>
            <a:r>
              <a:rPr lang="en-US" dirty="0" smtClean="0"/>
              <a:t> MgSiO</a:t>
            </a:r>
            <a:r>
              <a:rPr lang="en-US" baseline="-25000" dirty="0" smtClean="0"/>
              <a:t>3</a:t>
            </a:r>
            <a:r>
              <a:rPr lang="en-US" dirty="0" smtClean="0"/>
              <a:t>, </a:t>
            </a:r>
            <a:r>
              <a:rPr lang="en-US" dirty="0" err="1" smtClean="0"/>
              <a:t>Forsterite</a:t>
            </a:r>
            <a:r>
              <a:rPr lang="en-US" dirty="0" smtClean="0"/>
              <a:t> Mg</a:t>
            </a:r>
            <a:r>
              <a:rPr lang="en-US" baseline="-25000" dirty="0" smtClean="0"/>
              <a:t>2</a:t>
            </a:r>
            <a:r>
              <a:rPr lang="en-US" dirty="0" smtClean="0"/>
              <a:t>SiO</a:t>
            </a:r>
            <a:r>
              <a:rPr lang="en-US" baseline="-25000" dirty="0" smtClean="0"/>
              <a:t>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err="1" smtClean="0"/>
              <a:t>Kyanite</a:t>
            </a:r>
            <a:r>
              <a:rPr lang="en-US" dirty="0" smtClean="0"/>
              <a:t> Al</a:t>
            </a:r>
            <a:r>
              <a:rPr lang="en-US" baseline="-25000" dirty="0" smtClean="0"/>
              <a:t>2</a:t>
            </a:r>
            <a:r>
              <a:rPr lang="en-US" dirty="0" smtClean="0"/>
              <a:t>SiO</a:t>
            </a:r>
            <a:r>
              <a:rPr lang="en-US" baseline="-25000" dirty="0" smtClean="0"/>
              <a:t>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Fayalite Fe</a:t>
            </a:r>
            <a:r>
              <a:rPr lang="en-US" baseline="-25000" dirty="0" smtClean="0"/>
              <a:t>2</a:t>
            </a:r>
            <a:r>
              <a:rPr lang="en-US" dirty="0" smtClean="0"/>
              <a:t>SiO</a:t>
            </a:r>
            <a:r>
              <a:rPr lang="en-US" baseline="-25000" dirty="0" smtClean="0"/>
              <a:t>4</a:t>
            </a:r>
            <a:endParaRPr lang="en-US" dirty="0" smtClean="0"/>
          </a:p>
          <a:p>
            <a:pPr marL="0" indent="0" eaLnBrk="1" hangingPunct="1"/>
            <a:r>
              <a:rPr lang="en-US" dirty="0" smtClean="0"/>
              <a:t>  Well characterized natural mineral standards and glasses: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err="1" smtClean="0"/>
              <a:t>Olivines</a:t>
            </a:r>
            <a:r>
              <a:rPr lang="en-US" dirty="0" smtClean="0"/>
              <a:t> (</a:t>
            </a:r>
            <a:r>
              <a:rPr lang="en-US" dirty="0" err="1" smtClean="0"/>
              <a:t>Mg,Fe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SiO</a:t>
            </a:r>
            <a:r>
              <a:rPr lang="en-US" baseline="-25000" dirty="0" smtClean="0"/>
              <a:t>4</a:t>
            </a:r>
            <a:br>
              <a:rPr lang="en-US" baseline="-25000" dirty="0" smtClean="0"/>
            </a:br>
            <a:r>
              <a:rPr lang="en-US" baseline="-25000" dirty="0" smtClean="0"/>
              <a:t> 	</a:t>
            </a:r>
            <a:r>
              <a:rPr lang="en-US" dirty="0" err="1" smtClean="0"/>
              <a:t>Diopside</a:t>
            </a:r>
            <a:r>
              <a:rPr lang="en-US" dirty="0" smtClean="0"/>
              <a:t> CaMgSi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6</a:t>
            </a:r>
            <a:r>
              <a:rPr lang="en-US" dirty="0" smtClean="0"/>
              <a:t>, Anorthite CaAl</a:t>
            </a:r>
            <a:r>
              <a:rPr lang="en-US" baseline="-25000" dirty="0" smtClean="0"/>
              <a:t>2</a:t>
            </a:r>
            <a:r>
              <a:rPr lang="en-US" dirty="0" smtClean="0"/>
              <a:t>Si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8</a:t>
            </a:r>
            <a:r>
              <a:rPr lang="en-US" dirty="0" smtClean="0"/>
              <a:t>, </a:t>
            </a:r>
            <a:r>
              <a:rPr lang="en-US" dirty="0" err="1" smtClean="0"/>
              <a:t>Sphene</a:t>
            </a:r>
            <a:r>
              <a:rPr lang="en-US" dirty="0" smtClean="0"/>
              <a:t> CaTiSiO</a:t>
            </a:r>
            <a:r>
              <a:rPr lang="en-US" baseline="-25000" dirty="0" smtClean="0"/>
              <a:t>5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err="1" smtClean="0"/>
              <a:t>Ilmenite</a:t>
            </a:r>
            <a:r>
              <a:rPr lang="en-US" dirty="0" smtClean="0"/>
              <a:t> FeTiO</a:t>
            </a:r>
            <a:r>
              <a:rPr lang="en-US" baseline="-25000" dirty="0" smtClean="0"/>
              <a:t>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Synthetic glasses in CMAS and CMASF system:</a:t>
            </a:r>
            <a:br>
              <a:rPr lang="en-US" dirty="0" smtClean="0"/>
            </a:br>
            <a:r>
              <a:rPr lang="en-US" dirty="0" smtClean="0"/>
              <a:t>		Weill CMAS glasses, NBS K411, K412 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527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 dirty="0">
              <a:latin typeface="+mn-lt"/>
            </a:endParaRPr>
          </a:p>
        </p:txBody>
      </p:sp>
      <p:sp>
        <p:nvSpPr>
          <p:cNvPr id="54275" name="Rectangle 576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CMASTF Standard Inventory: Natural &amp; Synthetic</a:t>
            </a:r>
            <a:br>
              <a:rPr lang="en-US" dirty="0" smtClean="0"/>
            </a:br>
            <a:r>
              <a:rPr lang="en-US" sz="2400" dirty="0" smtClean="0"/>
              <a:t>Composition in Wt% Oxide</a:t>
            </a:r>
          </a:p>
        </p:txBody>
      </p:sp>
      <p:graphicFrame>
        <p:nvGraphicFramePr>
          <p:cNvPr id="694030" name="Group 6926"/>
          <p:cNvGraphicFramePr>
            <a:graphicFrameLocks noGrp="1"/>
          </p:cNvGraphicFramePr>
          <p:nvPr>
            <p:ph sz="half" idx="4294967295"/>
          </p:nvPr>
        </p:nvGraphicFramePr>
        <p:xfrm>
          <a:off x="511176" y="992188"/>
          <a:ext cx="6932613" cy="5154392"/>
        </p:xfrm>
        <a:graphic>
          <a:graphicData uri="http://schemas.openxmlformats.org/drawingml/2006/table">
            <a:tbl>
              <a:tblPr/>
              <a:tblGrid>
                <a:gridCol w="1751013"/>
                <a:gridCol w="762000"/>
                <a:gridCol w="762000"/>
                <a:gridCol w="914400"/>
                <a:gridCol w="838200"/>
                <a:gridCol w="762000"/>
                <a:gridCol w="1143000"/>
              </a:tblGrid>
              <a:tr h="432223"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Standard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MgO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Al</a:t>
                      </a:r>
                      <a:r>
                        <a:rPr kumimoji="0" lang="en-GB" sz="1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O</a:t>
                      </a:r>
                      <a:r>
                        <a:rPr kumimoji="0" lang="en-GB" sz="1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en-GB" sz="14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SiO</a:t>
                      </a:r>
                      <a:r>
                        <a:rPr kumimoji="0" lang="en-GB" sz="1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en-GB" sz="14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CaO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TiO</a:t>
                      </a:r>
                      <a:r>
                        <a:rPr kumimoji="0" lang="en-GB" sz="1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en-GB" sz="14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FeO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* or</a:t>
                      </a:r>
                      <a:b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Fe</a:t>
                      </a:r>
                      <a:r>
                        <a:rPr kumimoji="0" lang="en-GB" sz="1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O</a:t>
                      </a:r>
                      <a:r>
                        <a:rPr kumimoji="0" lang="en-GB" sz="1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en-GB" sz="14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Alaska Anorthite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36.03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44.00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19.09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0.62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Boyd Olivine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51.63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40.85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7.17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Ilmen Mtns Ilmenite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0.31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45.70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46.54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K411 Glass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14.67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0.10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54.30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15.47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14.42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K412 Glass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19.33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9.27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45.35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15.25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9.96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Kyanite P236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62.91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37.09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Natural Bridge Diopside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18.31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0.06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55.40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25.78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0.01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0.26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ORNL, RDS Fayalite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29.49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70.51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San Carlos Olivine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49.42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40.81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9.55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Shankland Forsterite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57.30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42.70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Springwater Olivine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43.58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38.95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16.62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Taylor Kyanite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62.70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0.16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Taylor Olivine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50.78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41.15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7.62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Taylor Sphene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1.36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30.83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28.82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37.80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0.66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Taylor Spinel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28.34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71.66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A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11.05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16.07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49.72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23.15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B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13.99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16.05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48.99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20.97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D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17.97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20.96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45.07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E*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8.99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79.97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5.04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Enstatite Glass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40.15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0.00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59.85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F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10.07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30.93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52.06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6.94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G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32.69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3.31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61.12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2.89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H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5.22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41.90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30.91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21.97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I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19.03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2.01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52.95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26.01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97">
                <a:tc>
                  <a:txBody>
                    <a:bodyPr/>
                    <a:lstStyle/>
                    <a:p>
                      <a:pPr marL="0" marR="0" lvl="0" indent="0" algn="l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Weill J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1.01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19.02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42.98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36.99</a:t>
                      </a:r>
                      <a:endParaRPr kumimoji="0" lang="en-GB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254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527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 dirty="0">
              <a:latin typeface="+mn-lt"/>
            </a:endParaRPr>
          </a:p>
        </p:txBody>
      </p:sp>
      <p:sp>
        <p:nvSpPr>
          <p:cNvPr id="593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WU 8200 CMASTF Data Set</a:t>
            </a:r>
            <a:br>
              <a:rPr lang="en-US" dirty="0" smtClean="0"/>
            </a:br>
            <a:r>
              <a:rPr lang="en-US" dirty="0" smtClean="0"/>
              <a:t>WDS vs. EDS results</a:t>
            </a:r>
          </a:p>
        </p:txBody>
      </p:sp>
      <p:pic>
        <p:nvPicPr>
          <p:cNvPr id="7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9235" y="1031875"/>
            <a:ext cx="432038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917967"/>
            <a:ext cx="4396581" cy="2976604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34181" y="4232276"/>
            <a:ext cx="4876800" cy="1885117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91433" rIns="91433" bIns="91433">
            <a:spAutoFit/>
          </a:bodyPr>
          <a:lstStyle/>
          <a:p>
            <a:pPr>
              <a:lnSpc>
                <a:spcPts val="1400"/>
              </a:lnSpc>
              <a:spcBef>
                <a:spcPct val="50000"/>
              </a:spcBef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EPMA of CMASTF Standards:</a:t>
            </a:r>
          </a:p>
          <a:p>
            <a:pPr marL="230169" indent="-230169">
              <a:lnSpc>
                <a:spcPts val="14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Demonstration of internal consistency of standards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confirmation of problems with specific standard compositions</a:t>
            </a:r>
          </a:p>
          <a:p>
            <a:pPr marL="230169" indent="-230169">
              <a:lnSpc>
                <a:spcPts val="14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Excellent performance of SDD EDS vs. WDS</a:t>
            </a:r>
          </a:p>
          <a:p>
            <a:pPr marL="230169" indent="-230169">
              <a:lnSpc>
                <a:spcPts val="14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Minor and trace element data suspect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suggests background problems in original EPMA</a:t>
            </a:r>
          </a:p>
          <a:p>
            <a:pPr marL="230169" indent="-230169">
              <a:lnSpc>
                <a:spcPts val="14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Demonstration of accuracy</a:t>
            </a:r>
          </a:p>
        </p:txBody>
      </p:sp>
      <p:pic>
        <p:nvPicPr>
          <p:cNvPr id="21504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3381" y="3927476"/>
            <a:ext cx="2819400" cy="2155835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EPMA Accuracy: Rare-earth analysis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6562" y="704414"/>
            <a:ext cx="4114800" cy="2998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677" y="704414"/>
            <a:ext cx="4114800" cy="2998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29381" y="3927475"/>
            <a:ext cx="4876800" cy="197745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91433" rIns="91433" bIns="91433">
            <a:spAutoFit/>
          </a:bodyPr>
          <a:lstStyle/>
          <a:p>
            <a:pPr>
              <a:lnSpc>
                <a:spcPts val="1000"/>
              </a:lnSpc>
              <a:spcBef>
                <a:spcPct val="50000"/>
              </a:spcBef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EPMA of REE using Probe for EPMA:</a:t>
            </a:r>
          </a:p>
          <a:p>
            <a:pPr marL="230169" indent="-230169">
              <a:lnSpc>
                <a:spcPts val="10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REE-orthophosphate primary standards 15kV</a:t>
            </a:r>
          </a:p>
          <a:p>
            <a:pPr marL="230169" indent="-230169">
              <a:lnSpc>
                <a:spcPts val="10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Univ. Edinburgh REE glasses (14), ~ 14-22% each REE)</a:t>
            </a:r>
          </a:p>
          <a:p>
            <a:pPr marL="230169" indent="-230169">
              <a:lnSpc>
                <a:spcPts val="10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Drake &amp; Weill REE glasses (4), ~ 4% each 4 REE</a:t>
            </a:r>
          </a:p>
          <a:p>
            <a:pPr marL="230169" indent="-230169">
              <a:lnSpc>
                <a:spcPts val="10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Roedder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glasses (2), ~ 1% and ~ 750ppm multiple REE</a:t>
            </a:r>
          </a:p>
          <a:p>
            <a:pPr marL="230169" indent="-230169">
              <a:lnSpc>
                <a:spcPts val="10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Accuracy using PFE peak interference correction excellent</a:t>
            </a:r>
          </a:p>
          <a:p>
            <a:pPr marL="230169" indent="-230169">
              <a:lnSpc>
                <a:spcPts val="10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MAN background correction as good as conventional</a:t>
            </a:r>
          </a:p>
          <a:p>
            <a:pPr marL="230169" indent="-230169">
              <a:lnSpc>
                <a:spcPts val="1000"/>
              </a:lnSpc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Significant errors in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Roedder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&lt; 1% REE glasses, unresolved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7" name="Right Brace 6"/>
          <p:cNvSpPr/>
          <p:nvPr/>
        </p:nvSpPr>
        <p:spPr bwMode="auto">
          <a:xfrm>
            <a:off x="4853781" y="4417525"/>
            <a:ext cx="304800" cy="685800"/>
          </a:xfrm>
          <a:prstGeom prst="rightBrace">
            <a:avLst/>
          </a:prstGeom>
          <a:noFill/>
          <a:ln w="127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defTabSz="914323"/>
            <a:endParaRPr lang="en-US" dirty="0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05399" y="4384675"/>
            <a:ext cx="3558382" cy="723261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wrap="square" lIns="91433" tIns="91433" rIns="91433" bIns="91433">
            <a:spAutoFit/>
          </a:bodyPr>
          <a:lstStyle/>
          <a:p>
            <a:pPr>
              <a:lnSpc>
                <a:spcPts val="1400"/>
              </a:lnSpc>
              <a:spcBef>
                <a:spcPct val="50000"/>
              </a:spcBef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These plots are observed wt% / accepted wt%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of UE, DW, and </a:t>
            </a:r>
            <a:r>
              <a:rPr lang="en-US" sz="1400" dirty="0" err="1" smtClean="0">
                <a:solidFill>
                  <a:schemeClr val="bg2"/>
                </a:solidFill>
                <a:latin typeface="+mn-lt"/>
              </a:rPr>
              <a:t>Roedder</a:t>
            </a: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 glasses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relative to REE phosphate primary standards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527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 dirty="0">
              <a:latin typeface="+mn-lt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How Microanalysis Standards are used for EPMA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3820" indent="-223820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 smtClean="0"/>
              <a:t>Two fundamental EPMA approaches (WDS)</a:t>
            </a:r>
            <a:br>
              <a:rPr lang="en-US" dirty="0" smtClean="0"/>
            </a:br>
            <a:r>
              <a:rPr lang="en-US" dirty="0" smtClean="0"/>
              <a:t>	C = K * ZAF, K = (P-B)</a:t>
            </a:r>
            <a:r>
              <a:rPr lang="en-US" baseline="30000" dirty="0" err="1" smtClean="0"/>
              <a:t>smp</a:t>
            </a:r>
            <a:r>
              <a:rPr lang="en-US" dirty="0" smtClean="0"/>
              <a:t> / (P-B)</a:t>
            </a:r>
            <a:r>
              <a:rPr lang="en-US" baseline="30000" dirty="0" smtClean="0"/>
              <a:t>std</a:t>
            </a:r>
          </a:p>
          <a:p>
            <a:pPr marL="223820" indent="-223820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 smtClean="0"/>
              <a:t>End-member silicates: peaking and primary standardization</a:t>
            </a:r>
            <a:br>
              <a:rPr lang="en-US" dirty="0" smtClean="0"/>
            </a:br>
            <a:r>
              <a:rPr lang="en-US" dirty="0" err="1" smtClean="0"/>
              <a:t>forsterite</a:t>
            </a:r>
            <a:r>
              <a:rPr lang="en-US" dirty="0" smtClean="0"/>
              <a:t> Mg</a:t>
            </a:r>
            <a:r>
              <a:rPr lang="en-US" baseline="-25000" dirty="0" smtClean="0"/>
              <a:t>2</a:t>
            </a:r>
            <a:r>
              <a:rPr lang="en-US" dirty="0" smtClean="0"/>
              <a:t>SiO</a:t>
            </a:r>
            <a:r>
              <a:rPr lang="en-US" baseline="-25000" dirty="0" smtClean="0"/>
              <a:t>4</a:t>
            </a:r>
            <a:r>
              <a:rPr lang="en-US" dirty="0" smtClean="0"/>
              <a:t> routine, </a:t>
            </a:r>
            <a:r>
              <a:rPr lang="en-US" dirty="0" err="1" smtClean="0"/>
              <a:t>MgO</a:t>
            </a:r>
            <a:r>
              <a:rPr lang="en-US" dirty="0" smtClean="0"/>
              <a:t> for </a:t>
            </a:r>
            <a:r>
              <a:rPr lang="en-US" dirty="0" err="1" smtClean="0"/>
              <a:t>stds</a:t>
            </a:r>
            <a:r>
              <a:rPr lang="en-US" dirty="0" smtClean="0"/>
              <a:t> evaluation</a:t>
            </a:r>
            <a:br>
              <a:rPr lang="en-US" dirty="0" smtClean="0"/>
            </a:br>
            <a:r>
              <a:rPr lang="en-US" dirty="0" smtClean="0"/>
              <a:t>High intensity on std, best counts/wt%, largest ZAF dependence</a:t>
            </a:r>
            <a:br>
              <a:rPr lang="en-US" dirty="0" smtClean="0"/>
            </a:br>
            <a:r>
              <a:rPr lang="en-US" dirty="0" smtClean="0"/>
              <a:t>Can analyze wide range of composition space</a:t>
            </a:r>
          </a:p>
          <a:p>
            <a:pPr marL="223820" indent="-223820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 smtClean="0"/>
              <a:t>Standard matched to sample</a:t>
            </a:r>
            <a:br>
              <a:rPr lang="en-US" dirty="0" smtClean="0"/>
            </a:br>
            <a:r>
              <a:rPr lang="en-US" dirty="0" smtClean="0"/>
              <a:t>e.g., </a:t>
            </a:r>
            <a:r>
              <a:rPr lang="en-US" dirty="0" err="1" smtClean="0"/>
              <a:t>Kakanui</a:t>
            </a:r>
            <a:r>
              <a:rPr lang="en-US" dirty="0" smtClean="0"/>
              <a:t> </a:t>
            </a:r>
            <a:r>
              <a:rPr lang="en-US" dirty="0" err="1" smtClean="0"/>
              <a:t>augite</a:t>
            </a:r>
            <a:r>
              <a:rPr lang="en-US" dirty="0" smtClean="0"/>
              <a:t> for pyroxene analysis</a:t>
            </a:r>
            <a:br>
              <a:rPr lang="en-US" dirty="0" smtClean="0"/>
            </a:br>
            <a:r>
              <a:rPr lang="en-US" dirty="0" smtClean="0"/>
              <a:t>Lower intensity on std, lower counts/wt%, smaller ZAF dependence</a:t>
            </a:r>
            <a:br>
              <a:rPr lang="en-US" dirty="0" smtClean="0"/>
            </a:br>
            <a:r>
              <a:rPr lang="en-US" dirty="0" smtClean="0"/>
              <a:t>Cannot analyze higher C materials with good results</a:t>
            </a:r>
          </a:p>
          <a:p>
            <a:pPr marL="223820" indent="-223820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 smtClean="0"/>
              <a:t>In practice with PFE both approaches used</a:t>
            </a:r>
          </a:p>
          <a:p>
            <a:pPr marL="223820" indent="-223820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 smtClean="0"/>
              <a:t>Pure metals, oxides, other beam-stable materials:</a:t>
            </a:r>
            <a:br>
              <a:rPr lang="en-US" dirty="0" smtClean="0"/>
            </a:br>
            <a:r>
              <a:rPr lang="en-US" dirty="0" smtClean="0"/>
              <a:t>	Spectrometer alignment, crystal performance</a:t>
            </a:r>
            <a:br>
              <a:rPr lang="en-US" dirty="0" smtClean="0"/>
            </a:br>
            <a:r>
              <a:rPr lang="en-US" dirty="0" smtClean="0"/>
              <a:t>	Reproducibility, peak width, pulse-height calibration, </a:t>
            </a:r>
            <a:r>
              <a:rPr lang="en-US" dirty="0" err="1" smtClean="0"/>
              <a:t>deadtime</a:t>
            </a:r>
            <a:endParaRPr lang="en-US" dirty="0" smtClean="0"/>
          </a:p>
          <a:p>
            <a:pPr marL="223820" indent="-223820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 smtClean="0"/>
              <a:t>Multielement secondary standards:  in-run calibration check</a:t>
            </a:r>
            <a:br>
              <a:rPr lang="en-US" dirty="0" smtClean="0"/>
            </a:br>
            <a:r>
              <a:rPr lang="en-US" dirty="0" smtClean="0"/>
              <a:t>	long-term stability monitoring</a:t>
            </a:r>
          </a:p>
          <a:p>
            <a:pPr marL="223820" indent="-223820" eaLnBrk="1" hangingPunct="1">
              <a:lnSpc>
                <a:spcPct val="90000"/>
              </a:lnSpc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2355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Washington University, Saint Louis</a:t>
            </a:r>
            <a:br>
              <a:rPr lang="en-US" smtClean="0"/>
            </a:br>
            <a:r>
              <a:rPr lang="en-US" smtClean="0"/>
              <a:t>Earth and Planetary Sciences JEOL JXA-8200</a:t>
            </a:r>
          </a:p>
        </p:txBody>
      </p:sp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975" y="955675"/>
            <a:ext cx="7802563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Procedures for Quantitative EPMA, WDS Emphasis</a:t>
            </a:r>
            <a:br>
              <a:rPr lang="en-US" smtClean="0"/>
            </a:br>
            <a:r>
              <a:rPr lang="en-US" smtClean="0"/>
              <a:t>Instrument Calibration and Measurement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358775" y="1184275"/>
            <a:ext cx="7999413" cy="5029200"/>
          </a:xfrm>
        </p:spPr>
        <p:txBody>
          <a:bodyPr/>
          <a:lstStyle/>
          <a:p>
            <a:r>
              <a:rPr lang="en-US" smtClean="0"/>
              <a:t>Electron microprobe calibration issues</a:t>
            </a:r>
            <a:br>
              <a:rPr lang="en-US" smtClean="0"/>
            </a:br>
            <a:r>
              <a:rPr lang="en-US" smtClean="0"/>
              <a:t>WDS and EDS spectrometer alignment, column alignment, (stage too)</a:t>
            </a:r>
            <a:br>
              <a:rPr lang="en-US" smtClean="0"/>
            </a:br>
            <a:r>
              <a:rPr lang="en-US" smtClean="0"/>
              <a:t>WDS deadtime characterization</a:t>
            </a:r>
            <a:br>
              <a:rPr lang="en-US" smtClean="0"/>
            </a:br>
            <a:r>
              <a:rPr lang="en-US" smtClean="0"/>
              <a:t>WDS pulse processing, gain/bias, PHA, P-10</a:t>
            </a:r>
          </a:p>
          <a:p>
            <a:r>
              <a:rPr lang="en-US" smtClean="0"/>
              <a:t>EPMA Standards characterization and accuracy of analysis</a:t>
            </a:r>
            <a:br>
              <a:rPr lang="en-US" smtClean="0"/>
            </a:br>
            <a:r>
              <a:rPr lang="en-US" smtClean="0"/>
              <a:t>Internal consistency of standard compositions and measurements</a:t>
            </a:r>
          </a:p>
          <a:p>
            <a:r>
              <a:rPr lang="en-US" smtClean="0"/>
              <a:t>WDS wavelength scans and background measurement locations</a:t>
            </a:r>
            <a:br>
              <a:rPr lang="en-US" smtClean="0"/>
            </a:br>
            <a:r>
              <a:rPr lang="en-US" smtClean="0"/>
              <a:t>Full peak width, scans on stds and samples</a:t>
            </a:r>
            <a:br>
              <a:rPr lang="en-US" smtClean="0"/>
            </a:br>
            <a:r>
              <a:rPr lang="en-US" smtClean="0"/>
              <a:t>Note: Valley between K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-K</a:t>
            </a:r>
            <a:r>
              <a:rPr lang="en-US" smtClean="0">
                <a:latin typeface="Symbol" pitchFamily="18" charset="2"/>
              </a:rPr>
              <a:t>b</a:t>
            </a:r>
            <a:r>
              <a:rPr lang="en-US" smtClean="0"/>
              <a:t>, L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-L</a:t>
            </a:r>
            <a:r>
              <a:rPr lang="en-US" smtClean="0">
                <a:latin typeface="Symbol" pitchFamily="18" charset="2"/>
              </a:rPr>
              <a:t>b</a:t>
            </a:r>
            <a:r>
              <a:rPr lang="en-US" smtClean="0"/>
              <a:t>, M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-M</a:t>
            </a:r>
            <a:r>
              <a:rPr lang="en-US" smtClean="0">
                <a:latin typeface="Symbol" pitchFamily="18" charset="2"/>
              </a:rPr>
              <a:t>b</a:t>
            </a:r>
            <a:r>
              <a:rPr lang="en-US" smtClean="0"/>
              <a:t> is not true background!</a:t>
            </a:r>
          </a:p>
          <a:p>
            <a:r>
              <a:rPr lang="en-US" smtClean="0"/>
              <a:t>Identification of peak and background interferences</a:t>
            </a:r>
          </a:p>
          <a:p>
            <a:r>
              <a:rPr lang="en-US" smtClean="0"/>
              <a:t>New instrument, 25 year old std block with oxidized surface, why ???</a:t>
            </a:r>
          </a:p>
          <a:p>
            <a:r>
              <a:rPr lang="en-US" smtClean="0"/>
              <a:t>Avoid blunders</a:t>
            </a:r>
            <a:br>
              <a:rPr lang="en-US" smtClean="0"/>
            </a:br>
            <a:r>
              <a:rPr lang="en-US" smtClean="0"/>
              <a:t>Reliance on software defaults, automated procedures and unattended ops</a:t>
            </a:r>
            <a:br>
              <a:rPr lang="en-US" smtClean="0"/>
            </a:br>
            <a:r>
              <a:rPr lang="en-US" smtClean="0"/>
              <a:t>Setup without WDS scans, ignorance of pulse processing</a:t>
            </a:r>
            <a:br>
              <a:rPr lang="en-US" smtClean="0"/>
            </a:br>
            <a:r>
              <a:rPr lang="en-US" smtClean="0"/>
              <a:t>Use of single primary standard for all quant this element</a:t>
            </a:r>
          </a:p>
          <a:p>
            <a:endParaRPr lang="en-US" smtClean="0"/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Software Tools for the Microprobe Analyst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58775" y="1184275"/>
            <a:ext cx="7999413" cy="4953000"/>
          </a:xfrm>
        </p:spPr>
        <p:txBody>
          <a:bodyPr/>
          <a:lstStyle/>
          <a:p>
            <a:r>
              <a:rPr lang="en-US" smtClean="0"/>
              <a:t>Interaction with experienced scientists and technicians, and thinking.</a:t>
            </a:r>
          </a:p>
          <a:p>
            <a:r>
              <a:rPr lang="en-US" smtClean="0"/>
              <a:t>CalcZAF– correction algorithms, mac sets, parameters</a:t>
            </a:r>
            <a:br>
              <a:rPr lang="en-US" smtClean="0"/>
            </a:br>
            <a:r>
              <a:rPr lang="en-US" smtClean="0"/>
              <a:t>	Generated a-factors for compact correction algorithm, testing</a:t>
            </a:r>
          </a:p>
          <a:p>
            <a:r>
              <a:rPr lang="en-US" smtClean="0"/>
              <a:t>DTSA II, Casino, GMRfilm, (Penelope) – scattering volume, spatial sampling, simulation of x-ray spectra</a:t>
            </a:r>
          </a:p>
          <a:p>
            <a:r>
              <a:rPr lang="en-US" smtClean="0"/>
              <a:t>Startwin (PFE) – bias/gain scans, pha characterization, spectrometer alignment, spectrometer reproducibility, beam stability, etc.</a:t>
            </a:r>
          </a:p>
          <a:p>
            <a:r>
              <a:rPr lang="en-US" smtClean="0"/>
              <a:t>Probe for EPMA – all quantitative EPMA</a:t>
            </a:r>
            <a:br>
              <a:rPr lang="en-US" smtClean="0"/>
            </a:br>
            <a:r>
              <a:rPr lang="en-US" smtClean="0"/>
              <a:t>	Sample setups and subsets of master element list, customized</a:t>
            </a:r>
            <a:br>
              <a:rPr lang="en-US" smtClean="0"/>
            </a:br>
            <a:r>
              <a:rPr lang="en-US" smtClean="0"/>
              <a:t>	Formula calculation, specified elements, etc.</a:t>
            </a:r>
            <a:br>
              <a:rPr lang="en-US" smtClean="0"/>
            </a:br>
            <a:r>
              <a:rPr lang="en-US" smtClean="0"/>
              <a:t>	Multiple standards comparison, standards evaluation</a:t>
            </a:r>
            <a:br>
              <a:rPr lang="en-US" smtClean="0"/>
            </a:br>
            <a:r>
              <a:rPr lang="en-US" smtClean="0"/>
              <a:t>	Beam sensitive materials analysis via TDI</a:t>
            </a:r>
            <a:br>
              <a:rPr lang="en-US" smtClean="0"/>
            </a:br>
            <a:r>
              <a:rPr lang="en-US" smtClean="0"/>
              <a:t>	Multiple spectrometer measurement of (trace) elements</a:t>
            </a:r>
            <a:br>
              <a:rPr lang="en-US" smtClean="0"/>
            </a:br>
            <a:r>
              <a:rPr lang="en-US" smtClean="0"/>
              <a:t>	QC with record-keeping of all peaking, PHA scans</a:t>
            </a:r>
          </a:p>
          <a:p>
            <a:r>
              <a:rPr lang="en-US" smtClean="0"/>
              <a:t>ProbeImage – x-ray and quantitative compositional mapping</a:t>
            </a:r>
          </a:p>
          <a:p>
            <a:endParaRPr lang="en-US" smtClean="0"/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Normal vs. Complex Samples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Normal analysis: polished flat bulk sample with normal beam incidence, emitted x-rays at instrument takeoff angle</a:t>
            </a:r>
            <a:br>
              <a:rPr lang="en-US" smtClean="0"/>
            </a:br>
            <a:r>
              <a:rPr lang="en-US" smtClean="0"/>
              <a:t>	C = k * ZAF, experimental k coupled with calculated ZAF to yield C</a:t>
            </a:r>
          </a:p>
          <a:p>
            <a:r>
              <a:rPr lang="en-US" smtClean="0"/>
              <a:t>Bulk sample: Peak shift smp vs. std, background measurement problems, beam sensitivity, porous, light elements</a:t>
            </a:r>
          </a:p>
          <a:p>
            <a:r>
              <a:rPr lang="en-US" smtClean="0"/>
              <a:t>Non-homogeneous: inclusions, exsolution, porosity,</a:t>
            </a:r>
          </a:p>
          <a:p>
            <a:r>
              <a:rPr lang="en-US" smtClean="0"/>
              <a:t>Thin film: stratified structure</a:t>
            </a:r>
            <a:br>
              <a:rPr lang="en-US" smtClean="0"/>
            </a:br>
            <a:r>
              <a:rPr lang="en-US" smtClean="0"/>
              <a:t>	GMR film and Stratagem</a:t>
            </a:r>
          </a:p>
          <a:p>
            <a:r>
              <a:rPr lang="en-US" smtClean="0"/>
              <a:t>Small inclusion similar to beam volume: sampling issues</a:t>
            </a:r>
            <a:br>
              <a:rPr lang="en-US" smtClean="0"/>
            </a:br>
            <a:r>
              <a:rPr lang="en-US" smtClean="0"/>
              <a:t>	DTSA-II</a:t>
            </a:r>
          </a:p>
          <a:p>
            <a:r>
              <a:rPr lang="en-US" smtClean="0"/>
              <a:t>Particles: differential electron scattering and x-ray path length</a:t>
            </a:r>
            <a:br>
              <a:rPr lang="en-US" smtClean="0"/>
            </a:br>
            <a:r>
              <a:rPr lang="en-US" smtClean="0"/>
              <a:t>	PFE, CalcZAF, DTSA-II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Thin Film Example: 1 um Pt on Ni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9788" y="1108075"/>
            <a:ext cx="4495800" cy="21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3188" y="117475"/>
            <a:ext cx="207168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8" y="1108075"/>
            <a:ext cx="204311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04788" y="3241675"/>
            <a:ext cx="8153400" cy="2393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On real Pt/Ni sample Ni observed over 10-30 kV analysis range*</a:t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>
                <a:solidFill>
                  <a:schemeClr val="bg2"/>
                </a:solidFill>
                <a:latin typeface="+mn-lt"/>
              </a:rPr>
              <a:t>Casino: ~300 nm electron range, primary excitation of Ni requires 30 kV</a:t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>
                <a:solidFill>
                  <a:schemeClr val="bg2"/>
                </a:solidFill>
                <a:latin typeface="+mn-lt"/>
              </a:rPr>
              <a:t>Casino does not treat x-ray fluorescence, gives primary excitation volume</a:t>
            </a:r>
          </a:p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DTSA-II simulation 1 um Pt on Ni at 15 kV</a:t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>
                <a:solidFill>
                  <a:schemeClr val="bg2"/>
                </a:solidFill>
                <a:latin typeface="+mn-lt"/>
              </a:rPr>
              <a:t>Blue EDS simulated without characteristic and continuum fluorescence</a:t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>
                <a:solidFill>
                  <a:schemeClr val="bg2"/>
                </a:solidFill>
                <a:latin typeface="+mn-lt"/>
              </a:rPr>
              <a:t>Red EDS simulation includes both, so Ni excitation entirely fluoresced</a:t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>
                <a:solidFill>
                  <a:schemeClr val="bg2"/>
                </a:solidFill>
                <a:latin typeface="+mn-lt"/>
              </a:rPr>
              <a:t>Important to understand TF physics and use appropriate tools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80988" y="5756275"/>
            <a:ext cx="8001000" cy="3921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*PAP chapter Electron Probe Quantitation (green book)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28588" y="727075"/>
            <a:ext cx="914400" cy="3921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Casino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338388" y="727075"/>
            <a:ext cx="1600200" cy="3921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DTSA-II MC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04788" y="1717675"/>
            <a:ext cx="1066800" cy="3921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1 um Pt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04788" y="2327275"/>
            <a:ext cx="1447800" cy="3921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Ni substrate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3176588" y="1184275"/>
            <a:ext cx="3200400" cy="3921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1 um Pt on Ni @ 15 kV MC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7138988" y="193675"/>
            <a:ext cx="1295400" cy="3921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Ni K</a:t>
            </a:r>
            <a:r>
              <a:rPr lang="en-US" sz="2000" dirty="0">
                <a:solidFill>
                  <a:schemeClr val="bg2"/>
                </a:solidFill>
                <a:latin typeface="Symbol" pitchFamily="18" charset="2"/>
              </a:rPr>
              <a:t>a</a:t>
            </a:r>
          </a:p>
        </p:txBody>
      </p:sp>
      <p:cxnSp>
        <p:nvCxnSpPr>
          <p:cNvPr id="27663" name="Straight Arrow Connector 17"/>
          <p:cNvCxnSpPr>
            <a:cxnSpLocks noChangeShapeType="1"/>
          </p:cNvCxnSpPr>
          <p:nvPr/>
        </p:nvCxnSpPr>
        <p:spPr bwMode="auto">
          <a:xfrm rot="5400000">
            <a:off x="7055644" y="1069181"/>
            <a:ext cx="685800" cy="1588"/>
          </a:xfrm>
          <a:prstGeom prst="straightConnector1">
            <a:avLst/>
          </a:prstGeom>
          <a:noFill/>
          <a:ln w="38100" algn="ctr">
            <a:solidFill>
              <a:schemeClr val="bg2"/>
            </a:solidFill>
            <a:round/>
            <a:headEnd/>
            <a:tailEnd type="arrow" w="med" len="med"/>
          </a:ln>
        </p:spPr>
      </p:cxnSp>
      <p:cxnSp>
        <p:nvCxnSpPr>
          <p:cNvPr id="27664" name="Straight Arrow Connector 18"/>
          <p:cNvCxnSpPr>
            <a:cxnSpLocks noChangeShapeType="1"/>
          </p:cNvCxnSpPr>
          <p:nvPr/>
        </p:nvCxnSpPr>
        <p:spPr bwMode="auto">
          <a:xfrm flipV="1">
            <a:off x="4624388" y="1717675"/>
            <a:ext cx="1981200" cy="685800"/>
          </a:xfrm>
          <a:prstGeom prst="straightConnector1">
            <a:avLst/>
          </a:prstGeom>
          <a:noFill/>
          <a:ln w="38100" algn="ctr">
            <a:solidFill>
              <a:schemeClr val="bg2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1108075"/>
            <a:ext cx="3368675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4475"/>
            <a:ext cx="5997575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Particle: Ti sphere 0.5 um on Si substrate, 15 kV</a:t>
            </a:r>
          </a:p>
        </p:txBody>
      </p:sp>
      <p:sp>
        <p:nvSpPr>
          <p:cNvPr id="2867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pic>
        <p:nvPicPr>
          <p:cNvPr id="286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7588" y="1108075"/>
            <a:ext cx="1684337" cy="168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10188" y="1108075"/>
            <a:ext cx="1684337" cy="168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338388" y="2860675"/>
            <a:ext cx="5181600" cy="700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DTSA-II 0.5 um Ti sphere on Si substrate 15kV</a:t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>
                <a:solidFill>
                  <a:schemeClr val="bg2"/>
                </a:solidFill>
                <a:latin typeface="+mn-lt"/>
              </a:rPr>
              <a:t>Calculated EDS spectrum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28588" y="5527675"/>
            <a:ext cx="8229600" cy="700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Quantitative analysis requires particle correction</a:t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>
                <a:solidFill>
                  <a:schemeClr val="bg2"/>
                </a:solidFill>
                <a:latin typeface="+mn-lt"/>
              </a:rPr>
              <a:t>to account for electron </a:t>
            </a:r>
            <a:r>
              <a:rPr lang="en-US" sz="2000" dirty="0" err="1">
                <a:solidFill>
                  <a:schemeClr val="bg2"/>
                </a:solidFill>
                <a:latin typeface="+mn-lt"/>
              </a:rPr>
              <a:t>sidescatter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and differential x-ray </a:t>
            </a:r>
            <a:r>
              <a:rPr lang="en-US" sz="2000" dirty="0" err="1">
                <a:solidFill>
                  <a:schemeClr val="bg2"/>
                </a:solidFill>
                <a:latin typeface="+mn-lt"/>
              </a:rPr>
              <a:t>aborption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2403475"/>
            <a:ext cx="1546225" cy="3921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Trajectories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557588" y="2403475"/>
            <a:ext cx="990600" cy="3921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Ti K</a:t>
            </a:r>
            <a:r>
              <a:rPr lang="en-US" sz="2000" dirty="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1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5310188" y="2403475"/>
            <a:ext cx="990600" cy="3921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Si K</a:t>
            </a:r>
            <a:r>
              <a:rPr lang="en-US" sz="2000" dirty="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1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cxnSp>
        <p:nvCxnSpPr>
          <p:cNvPr id="28685" name="Straight Connector 13"/>
          <p:cNvCxnSpPr>
            <a:cxnSpLocks noChangeShapeType="1"/>
          </p:cNvCxnSpPr>
          <p:nvPr/>
        </p:nvCxnSpPr>
        <p:spPr bwMode="auto">
          <a:xfrm>
            <a:off x="0" y="1725613"/>
            <a:ext cx="3557588" cy="0"/>
          </a:xfrm>
          <a:prstGeom prst="line">
            <a:avLst/>
          </a:prstGeom>
          <a:noFill/>
          <a:ln w="25400" algn="ctr">
            <a:solidFill>
              <a:schemeClr val="bg2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ctrTitle"/>
          </p:nvPr>
        </p:nvSpPr>
        <p:spPr>
          <a:xfrm>
            <a:off x="357187" y="1793875"/>
            <a:ext cx="7925593" cy="3200400"/>
          </a:xfrm>
        </p:spPr>
        <p:txBody>
          <a:bodyPr/>
          <a:lstStyle/>
          <a:p>
            <a:r>
              <a:rPr lang="en-US" dirty="0" smtClean="0"/>
              <a:t>WDS Background Determination</a:t>
            </a:r>
            <a:br>
              <a:rPr lang="en-US" dirty="0" smtClean="0"/>
            </a:br>
            <a:r>
              <a:rPr lang="en-US" dirty="0" smtClean="0"/>
              <a:t>Peak and Background Interferences</a:t>
            </a:r>
            <a:br>
              <a:rPr lang="en-US" dirty="0" smtClean="0"/>
            </a:br>
            <a:r>
              <a:rPr lang="en-US" dirty="0" smtClean="0"/>
              <a:t>Absorption Edges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Wavelength Scans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Wavelength Scans and Interferences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 wavelength scans to prepare for analysis</a:t>
            </a:r>
            <a:br>
              <a:rPr lang="en-US" smtClean="0"/>
            </a:br>
            <a:r>
              <a:rPr lang="en-US" smtClean="0"/>
              <a:t>Background offsets</a:t>
            </a:r>
            <a:br>
              <a:rPr lang="en-US" smtClean="0"/>
            </a:br>
            <a:r>
              <a:rPr lang="en-US" smtClean="0"/>
              <a:t>Interferences</a:t>
            </a:r>
            <a:br>
              <a:rPr lang="en-US" smtClean="0"/>
            </a:br>
            <a:r>
              <a:rPr lang="en-US" smtClean="0"/>
              <a:t>High order interferences increase w/ lower energy x-ray lines</a:t>
            </a:r>
            <a:br>
              <a:rPr lang="en-US" smtClean="0"/>
            </a:br>
            <a:r>
              <a:rPr lang="en-US" smtClean="0"/>
              <a:t>LiF—few, PET—more, TAP—many, LDE—up to II-order only</a:t>
            </a:r>
          </a:p>
          <a:p>
            <a:r>
              <a:rPr lang="en-US" smtClean="0"/>
              <a:t>Use wavescans on pure element, working standards, typical samples</a:t>
            </a:r>
            <a:br>
              <a:rPr lang="en-US" smtClean="0"/>
            </a:br>
            <a:r>
              <a:rPr lang="en-US" smtClean="0"/>
              <a:t>Collect scan using high kV to excite and see maximum overlaps</a:t>
            </a:r>
            <a:br>
              <a:rPr lang="en-US" smtClean="0"/>
            </a:br>
            <a:r>
              <a:rPr lang="en-US" smtClean="0"/>
              <a:t>Avoid high kV for analysis – high order interferences (exception, trace)</a:t>
            </a:r>
          </a:p>
          <a:p>
            <a:r>
              <a:rPr lang="en-US" smtClean="0"/>
              <a:t>Note: not true background between 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> and </a:t>
            </a:r>
            <a:r>
              <a:rPr lang="en-US" smtClean="0">
                <a:latin typeface="Symbol" pitchFamily="18" charset="2"/>
              </a:rPr>
              <a:t>b</a:t>
            </a:r>
            <a:r>
              <a:rPr lang="en-US" smtClean="0"/>
              <a:t> peaks in general</a:t>
            </a:r>
          </a:p>
          <a:p>
            <a:r>
              <a:rPr lang="en-US" smtClean="0"/>
              <a:t>Hard to visualize complex overlaps</a:t>
            </a:r>
            <a:br>
              <a:rPr lang="en-US" smtClean="0"/>
            </a:br>
            <a:r>
              <a:rPr lang="en-US" smtClean="0"/>
              <a:t>REE-rich phases, PGE minerals</a:t>
            </a:r>
          </a:p>
          <a:p>
            <a:r>
              <a:rPr lang="en-US" smtClean="0"/>
              <a:t>WDS scans clearly indicate interferences for PFE correction</a:t>
            </a:r>
            <a:br>
              <a:rPr lang="en-US" smtClean="0"/>
            </a:br>
            <a:r>
              <a:rPr lang="en-US" smtClean="0"/>
              <a:t>Hard to assess without graphical information</a:t>
            </a:r>
            <a:br>
              <a:rPr lang="en-US" smtClean="0"/>
            </a:br>
            <a:endParaRPr lang="en-US" smtClean="0"/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Mg K</a:t>
            </a:r>
            <a:r>
              <a:rPr lang="en-US" dirty="0" smtClean="0">
                <a:latin typeface="Symbol" pitchFamily="18" charset="2"/>
              </a:rPr>
              <a:t>a</a:t>
            </a:r>
            <a:r>
              <a:rPr lang="en-US" dirty="0" smtClean="0"/>
              <a:t> peak on </a:t>
            </a:r>
            <a:r>
              <a:rPr lang="en-US" dirty="0" err="1" smtClean="0"/>
              <a:t>Kakanui</a:t>
            </a:r>
            <a:r>
              <a:rPr lang="en-US" dirty="0" smtClean="0"/>
              <a:t> hornblende</a:t>
            </a:r>
            <a:br>
              <a:rPr lang="en-US" dirty="0" smtClean="0"/>
            </a:br>
            <a:r>
              <a:rPr lang="en-US" dirty="0" smtClean="0"/>
              <a:t>Background locations for WDS measurement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381" y="1031875"/>
            <a:ext cx="6172200" cy="4756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 bwMode="auto">
          <a:xfrm>
            <a:off x="1577181" y="3013075"/>
            <a:ext cx="0" cy="838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>
            <a:off x="4396581" y="3241675"/>
            <a:ext cx="0" cy="838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1577181" y="3851275"/>
            <a:ext cx="2819400" cy="228600"/>
          </a:xfrm>
          <a:prstGeom prst="line">
            <a:avLst/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3558381" y="1412875"/>
            <a:ext cx="4648200" cy="162372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square"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 smtClean="0">
                <a:solidFill>
                  <a:schemeClr val="bg2"/>
                </a:solidFill>
                <a:latin typeface="+mn-lt"/>
              </a:rPr>
              <a:t>Linear background</a:t>
            </a:r>
            <a:br>
              <a:rPr lang="en-US" sz="2000" dirty="0" smtClean="0">
                <a:solidFill>
                  <a:schemeClr val="bg2"/>
                </a:solidFill>
                <a:latin typeface="+mn-lt"/>
              </a:rPr>
            </a:br>
            <a:r>
              <a:rPr lang="en-US" sz="2000" dirty="0" smtClean="0">
                <a:solidFill>
                  <a:schemeClr val="bg2"/>
                </a:solidFill>
                <a:latin typeface="+mn-lt"/>
              </a:rPr>
              <a:t>y = </a:t>
            </a:r>
            <a:r>
              <a:rPr lang="en-US" sz="2000" dirty="0" err="1" smtClean="0">
                <a:solidFill>
                  <a:schemeClr val="bg2"/>
                </a:solidFill>
                <a:latin typeface="+mn-lt"/>
              </a:rPr>
              <a:t>mx</a:t>
            </a:r>
            <a:r>
              <a:rPr lang="en-US" sz="2000" dirty="0" smtClean="0">
                <a:solidFill>
                  <a:schemeClr val="bg2"/>
                </a:solidFill>
                <a:latin typeface="+mn-lt"/>
              </a:rPr>
              <a:t> + b, fit to 2+ background positions</a:t>
            </a:r>
            <a:br>
              <a:rPr lang="en-US" sz="2000" dirty="0" smtClean="0">
                <a:solidFill>
                  <a:schemeClr val="bg2"/>
                </a:solidFill>
                <a:latin typeface="+mn-lt"/>
              </a:rPr>
            </a:br>
            <a:r>
              <a:rPr lang="en-US" sz="2000" dirty="0" smtClean="0">
                <a:solidFill>
                  <a:schemeClr val="bg2"/>
                </a:solidFill>
                <a:latin typeface="+mn-lt"/>
              </a:rPr>
              <a:t>Non-linear and multipoint capabilities</a:t>
            </a:r>
            <a:br>
              <a:rPr lang="en-US" sz="2000" dirty="0" smtClean="0">
                <a:solidFill>
                  <a:schemeClr val="bg2"/>
                </a:solidFill>
                <a:latin typeface="+mn-lt"/>
              </a:rPr>
            </a:br>
            <a:r>
              <a:rPr lang="en-US" sz="2000" dirty="0" smtClean="0">
                <a:solidFill>
                  <a:schemeClr val="bg2"/>
                </a:solidFill>
                <a:latin typeface="+mn-lt"/>
              </a:rPr>
              <a:t>KLM markers for elements used to screen</a:t>
            </a:r>
            <a:br>
              <a:rPr lang="en-US" sz="2000" dirty="0" smtClean="0">
                <a:solidFill>
                  <a:schemeClr val="bg2"/>
                </a:solidFill>
                <a:latin typeface="+mn-lt"/>
              </a:rPr>
            </a:br>
            <a:r>
              <a:rPr lang="en-US" sz="2000" dirty="0" smtClean="0">
                <a:solidFill>
                  <a:schemeClr val="bg2"/>
                </a:solidFill>
                <a:latin typeface="+mn-lt"/>
              </a:rPr>
              <a:t>for possible interferences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Wavelength scan LDE1 </a:t>
            </a:r>
            <a:r>
              <a:rPr lang="en-US" dirty="0" err="1" smtClean="0"/>
              <a:t>Ferrotremolite</a:t>
            </a:r>
            <a:r>
              <a:rPr lang="en-US" dirty="0" smtClean="0"/>
              <a:t> AM-9</a:t>
            </a:r>
            <a:br>
              <a:rPr lang="en-US" dirty="0" smtClean="0"/>
            </a:br>
            <a:r>
              <a:rPr lang="en-US" dirty="0" smtClean="0"/>
              <a:t>Oxygen polynomial background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  <p:pic>
        <p:nvPicPr>
          <p:cNvPr id="549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381" y="1031875"/>
            <a:ext cx="364141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9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3181" y="1031875"/>
            <a:ext cx="420785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29381" y="4765675"/>
            <a:ext cx="8153400" cy="1315947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wrap="square"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 smtClean="0">
                <a:solidFill>
                  <a:schemeClr val="bg2"/>
                </a:solidFill>
                <a:latin typeface="+mn-lt"/>
              </a:rPr>
              <a:t>For oxygen, fluorine, etc. a linear background is not desirable due to low-angle x-ray scattering at low spectrometer position (over-estimate </a:t>
            </a:r>
            <a:r>
              <a:rPr lang="en-US" sz="2000" dirty="0" err="1" smtClean="0">
                <a:solidFill>
                  <a:schemeClr val="bg2"/>
                </a:solidFill>
                <a:latin typeface="+mn-lt"/>
              </a:rPr>
              <a:t>bkgd</a:t>
            </a:r>
            <a:r>
              <a:rPr lang="en-US" sz="2000" dirty="0" smtClean="0">
                <a:solidFill>
                  <a:schemeClr val="bg2"/>
                </a:solidFill>
                <a:latin typeface="+mn-lt"/>
              </a:rPr>
              <a:t>).</a:t>
            </a:r>
            <a:r>
              <a:rPr lang="en-US" sz="2000" dirty="0" smtClean="0">
                <a:solidFill>
                  <a:schemeClr val="bg2"/>
                </a:solidFill>
                <a:latin typeface="+mn-lt"/>
              </a:rPr>
              <a:t/>
            </a:r>
            <a:br>
              <a:rPr lang="en-US" sz="2000" dirty="0" smtClean="0">
                <a:solidFill>
                  <a:schemeClr val="bg2"/>
                </a:solidFill>
                <a:latin typeface="+mn-lt"/>
              </a:rPr>
            </a:br>
            <a:r>
              <a:rPr lang="en-US" sz="2000" dirty="0" smtClean="0">
                <a:solidFill>
                  <a:schemeClr val="bg2"/>
                </a:solidFill>
                <a:latin typeface="+mn-lt"/>
              </a:rPr>
              <a:t>Polynomial background uses 2 measured points and a virtual point to set the curvature of the background.  Assigned on a per sample basis in the run.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Selection of standards for EPMA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982" y="1108075"/>
            <a:ext cx="8001000" cy="47244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600" dirty="0" smtClean="0"/>
              <a:t>End-member (stoichiometric) minerals used for primary calibration</a:t>
            </a:r>
            <a:br>
              <a:rPr lang="en-US" sz="1600" dirty="0" smtClean="0"/>
            </a:br>
            <a:r>
              <a:rPr lang="en-US" sz="1600" dirty="0" smtClean="0"/>
              <a:t>Na, Si – Amelia albite [EDS Na – albite, Si – quartz or </a:t>
            </a:r>
            <a:r>
              <a:rPr lang="en-US" sz="1600" dirty="0" err="1" smtClean="0"/>
              <a:t>wollastonite</a:t>
            </a:r>
            <a:r>
              <a:rPr lang="en-US" sz="1600" dirty="0" smtClean="0"/>
              <a:t>]	</a:t>
            </a:r>
            <a:br>
              <a:rPr lang="en-US" sz="1600" dirty="0" smtClean="0"/>
            </a:br>
            <a:r>
              <a:rPr lang="en-US" sz="1600" dirty="0" smtClean="0"/>
              <a:t>Mg – </a:t>
            </a:r>
            <a:r>
              <a:rPr lang="en-US" sz="1600" dirty="0" err="1" smtClean="0"/>
              <a:t>Shankland</a:t>
            </a:r>
            <a:r>
              <a:rPr lang="en-US" sz="1600" dirty="0" smtClean="0"/>
              <a:t> </a:t>
            </a:r>
            <a:r>
              <a:rPr lang="en-US" sz="1600" dirty="0" err="1" smtClean="0"/>
              <a:t>forsterite</a:t>
            </a:r>
            <a:r>
              <a:rPr lang="en-US" sz="1600" dirty="0" smtClean="0"/>
              <a:t> (</a:t>
            </a:r>
            <a:r>
              <a:rPr lang="en-US" sz="1600" dirty="0" err="1" smtClean="0"/>
              <a:t>syn</a:t>
            </a:r>
            <a:r>
              <a:rPr lang="en-US" sz="1600" dirty="0" smtClean="0"/>
              <a:t>) [EDS </a:t>
            </a:r>
            <a:r>
              <a:rPr lang="en-US" sz="1600" dirty="0" err="1" smtClean="0"/>
              <a:t>MgO</a:t>
            </a:r>
            <a:r>
              <a:rPr lang="en-US" sz="1600" dirty="0" smtClean="0"/>
              <a:t>]</a:t>
            </a:r>
            <a:br>
              <a:rPr lang="en-US" sz="1600" dirty="0" smtClean="0"/>
            </a:br>
            <a:r>
              <a:rPr lang="en-US" sz="1600" dirty="0" smtClean="0"/>
              <a:t>Al – Great </a:t>
            </a:r>
            <a:r>
              <a:rPr lang="en-US" sz="1600" dirty="0" err="1" smtClean="0"/>
              <a:t>Sitkin</a:t>
            </a:r>
            <a:r>
              <a:rPr lang="en-US" sz="1600" dirty="0" smtClean="0"/>
              <a:t> anorthite NMNH 137041 [EDS corundum]</a:t>
            </a:r>
            <a:br>
              <a:rPr lang="en-US" sz="1600" dirty="0" smtClean="0"/>
            </a:br>
            <a:r>
              <a:rPr lang="en-US" sz="1600" dirty="0" smtClean="0"/>
              <a:t>K – Madagascar orthoclase  [EDS also]</a:t>
            </a:r>
            <a:br>
              <a:rPr lang="en-US" sz="1600" dirty="0" smtClean="0"/>
            </a:br>
            <a:r>
              <a:rPr lang="en-US" sz="1600" dirty="0" smtClean="0"/>
              <a:t>Ca – Gates </a:t>
            </a:r>
            <a:r>
              <a:rPr lang="en-US" sz="1600" dirty="0" err="1" smtClean="0"/>
              <a:t>wollastonite</a:t>
            </a:r>
            <a:r>
              <a:rPr lang="en-US" sz="1600" dirty="0" smtClean="0"/>
              <a:t>  [EDS also]</a:t>
            </a:r>
            <a:br>
              <a:rPr lang="en-US" sz="1600" dirty="0" smtClean="0"/>
            </a:br>
            <a:r>
              <a:rPr lang="en-US" sz="1600" dirty="0" smtClean="0"/>
              <a:t>Ti – synthetic TiO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[EDS also]</a:t>
            </a:r>
            <a:br>
              <a:rPr lang="en-US" sz="1600" dirty="0" smtClean="0"/>
            </a:br>
            <a:r>
              <a:rPr lang="en-US" sz="1600" dirty="0" smtClean="0"/>
              <a:t>Cr – synthetic Cr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 [EDS also]</a:t>
            </a:r>
            <a:br>
              <a:rPr lang="en-US" sz="1600" dirty="0" smtClean="0"/>
            </a:br>
            <a:r>
              <a:rPr lang="en-US" sz="1600" dirty="0" err="1" smtClean="0"/>
              <a:t>Mn</a:t>
            </a:r>
            <a:r>
              <a:rPr lang="en-US" sz="1600" dirty="0" smtClean="0"/>
              <a:t> – synthetic MnSiO</a:t>
            </a:r>
            <a:r>
              <a:rPr lang="en-US" sz="1600" baseline="-25000" dirty="0" smtClean="0"/>
              <a:t>4</a:t>
            </a:r>
            <a:r>
              <a:rPr lang="en-US" sz="1600" dirty="0" smtClean="0"/>
              <a:t> [EDS also]</a:t>
            </a:r>
            <a:br>
              <a:rPr lang="en-US" sz="1600" dirty="0" smtClean="0"/>
            </a:br>
            <a:r>
              <a:rPr lang="en-US" sz="1600" dirty="0" smtClean="0"/>
              <a:t>Fe – Elba hematite, RDS synthetic Fe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SiO</a:t>
            </a:r>
            <a:r>
              <a:rPr lang="en-US" sz="1600" baseline="-25000" dirty="0" smtClean="0"/>
              <a:t>4</a:t>
            </a:r>
            <a:r>
              <a:rPr lang="en-US" sz="1600" dirty="0" smtClean="0"/>
              <a:t> [EDS Elba hematite]</a:t>
            </a:r>
            <a:br>
              <a:rPr lang="en-US" sz="1600" dirty="0" smtClean="0"/>
            </a:br>
            <a:r>
              <a:rPr lang="en-US" sz="1600" dirty="0" smtClean="0"/>
              <a:t>Metals </a:t>
            </a:r>
            <a:br>
              <a:rPr lang="en-US" sz="1600" dirty="0" smtClean="0"/>
            </a:br>
            <a:r>
              <a:rPr lang="en-US" sz="1600" dirty="0" smtClean="0"/>
              <a:t>Corning 95-series trace element glasses</a:t>
            </a:r>
            <a:br>
              <a:rPr lang="en-US" sz="1600" dirty="0" smtClean="0"/>
            </a:br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Secondary standards – PFE all elements in run acquired on all standards, can promote</a:t>
            </a:r>
            <a:br>
              <a:rPr lang="en-US" sz="1600" dirty="0" smtClean="0"/>
            </a:br>
            <a:r>
              <a:rPr lang="en-US" sz="1600" dirty="0" err="1" smtClean="0"/>
              <a:t>Kakanui</a:t>
            </a:r>
            <a:r>
              <a:rPr lang="en-US" sz="1600" dirty="0" smtClean="0"/>
              <a:t> hornblende NMNH 143965</a:t>
            </a:r>
            <a:br>
              <a:rPr lang="en-US" sz="1600" dirty="0" smtClean="0"/>
            </a:br>
            <a:r>
              <a:rPr lang="en-US" sz="1600" dirty="0" smtClean="0"/>
              <a:t>Basalt glass VG-2 NMNH 111240/52</a:t>
            </a:r>
            <a:br>
              <a:rPr lang="en-US" sz="1600" dirty="0" smtClean="0"/>
            </a:br>
            <a:r>
              <a:rPr lang="en-US" sz="1600" dirty="0" smtClean="0"/>
              <a:t>K411 and K412 NIST glasses, various Smithsonian standards:</a:t>
            </a:r>
            <a:br>
              <a:rPr lang="en-US" sz="1600" dirty="0" smtClean="0"/>
            </a:br>
            <a:r>
              <a:rPr lang="en-US" sz="1600" dirty="0" smtClean="0"/>
              <a:t>San Carlos olivine, </a:t>
            </a:r>
            <a:r>
              <a:rPr lang="en-US" sz="1600" dirty="0" err="1" smtClean="0"/>
              <a:t>Springwater</a:t>
            </a:r>
            <a:r>
              <a:rPr lang="en-US" sz="1600" dirty="0" smtClean="0"/>
              <a:t> olivine, </a:t>
            </a:r>
            <a:r>
              <a:rPr lang="en-US" sz="1600" dirty="0" err="1" smtClean="0"/>
              <a:t>Ilmen</a:t>
            </a:r>
            <a:r>
              <a:rPr lang="en-US" sz="1600" dirty="0" smtClean="0"/>
              <a:t> </a:t>
            </a:r>
            <a:r>
              <a:rPr lang="en-US" sz="1600" dirty="0" err="1" smtClean="0"/>
              <a:t>ilmenite</a:t>
            </a:r>
            <a:r>
              <a:rPr lang="en-US" sz="1600" dirty="0" smtClean="0"/>
              <a:t>, Minas </a:t>
            </a:r>
            <a:r>
              <a:rPr lang="en-US" sz="1600" dirty="0" err="1" smtClean="0"/>
              <a:t>Gerais</a:t>
            </a:r>
            <a:r>
              <a:rPr lang="en-US" sz="1600" dirty="0" smtClean="0"/>
              <a:t> magnetite, Natural Bridge </a:t>
            </a:r>
            <a:r>
              <a:rPr lang="en-US" sz="1600" dirty="0" err="1" smtClean="0"/>
              <a:t>diopside</a:t>
            </a:r>
            <a:r>
              <a:rPr lang="en-US" sz="1600" dirty="0" smtClean="0"/>
              <a:t>, Durango apatite, </a:t>
            </a:r>
            <a:r>
              <a:rPr lang="en-US" sz="1600" dirty="0" err="1" smtClean="0"/>
              <a:t>Tugtupite</a:t>
            </a:r>
            <a:r>
              <a:rPr lang="en-US" sz="1600" dirty="0" smtClean="0"/>
              <a:t>, </a:t>
            </a:r>
            <a:r>
              <a:rPr lang="en-US" sz="1600" dirty="0" err="1" smtClean="0"/>
              <a:t>Kakanui</a:t>
            </a:r>
            <a:r>
              <a:rPr lang="en-US" sz="1600" dirty="0" smtClean="0"/>
              <a:t> </a:t>
            </a:r>
            <a:r>
              <a:rPr lang="en-US" sz="1600" dirty="0" err="1" smtClean="0"/>
              <a:t>augite</a:t>
            </a:r>
            <a:r>
              <a:rPr lang="en-US" sz="1600" dirty="0" smtClean="0"/>
              <a:t>, Cr-</a:t>
            </a:r>
            <a:r>
              <a:rPr lang="en-US" sz="1600" dirty="0" err="1" smtClean="0"/>
              <a:t>augite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LiF</a:t>
            </a:r>
            <a:r>
              <a:rPr lang="en-US" dirty="0" smtClean="0"/>
              <a:t> WDS Scans – fewest high-order interferences</a:t>
            </a:r>
            <a:br>
              <a:rPr lang="en-US" dirty="0" smtClean="0"/>
            </a:br>
            <a:r>
              <a:rPr lang="en-US" dirty="0" smtClean="0"/>
              <a:t>Cu, </a:t>
            </a:r>
            <a:r>
              <a:rPr lang="en-US" dirty="0" err="1" smtClean="0"/>
              <a:t>GaAs</a:t>
            </a:r>
            <a:r>
              <a:rPr lang="en-US" dirty="0" smtClean="0"/>
              <a:t>, </a:t>
            </a:r>
            <a:r>
              <a:rPr lang="en-US" dirty="0" err="1" smtClean="0"/>
              <a:t>Hf</a:t>
            </a:r>
            <a:r>
              <a:rPr lang="en-US" dirty="0" smtClean="0"/>
              <a:t>, </a:t>
            </a:r>
            <a:r>
              <a:rPr lang="en-US" dirty="0" err="1" smtClean="0"/>
              <a:t>Kakanui</a:t>
            </a:r>
            <a:r>
              <a:rPr lang="en-US" dirty="0" smtClean="0"/>
              <a:t> Hornblende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575" y="955675"/>
            <a:ext cx="3692525" cy="25146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5788" y="955675"/>
            <a:ext cx="3694112" cy="25146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175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988" y="3394075"/>
            <a:ext cx="3694112" cy="25146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1751" name="Picture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19588" y="3394075"/>
            <a:ext cx="4114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500981" y="1336675"/>
            <a:ext cx="914400" cy="33106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Cu K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a</a:t>
            </a:r>
            <a:endParaRPr lang="en-US" sz="16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86581" y="1336675"/>
            <a:ext cx="838200" cy="33106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Cu K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b</a:t>
            </a:r>
            <a:endParaRPr lang="en-US" sz="1600" dirty="0">
              <a:solidFill>
                <a:schemeClr val="bg2"/>
              </a:solidFill>
              <a:latin typeface="Symbol" pitchFamily="18" charset="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567781" y="1641476"/>
            <a:ext cx="1143000" cy="381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Cu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K</a:t>
            </a:r>
            <a:r>
              <a:rPr lang="en-US" sz="1600" dirty="0" err="1" smtClean="0">
                <a:solidFill>
                  <a:schemeClr val="bg2"/>
                </a:solidFill>
                <a:latin typeface="Symbol" pitchFamily="18" charset="2"/>
              </a:rPr>
              <a:t>a,b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II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244181" y="1184275"/>
            <a:ext cx="2133600" cy="381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Ga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and As K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a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and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 b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5844381" y="1717675"/>
            <a:ext cx="2133600" cy="381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Ga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and As K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a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and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 b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II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34181" y="3622675"/>
            <a:ext cx="2133600" cy="381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Hf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L-family first order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186781" y="4308475"/>
            <a:ext cx="1752600" cy="381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Hf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L-family II order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26960" y="2756194"/>
            <a:ext cx="1447800" cy="381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n 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l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= 2 d sin 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q</a:t>
            </a:r>
            <a:endParaRPr lang="en-US" sz="1600" dirty="0">
              <a:solidFill>
                <a:schemeClr val="bg2"/>
              </a:solidFill>
              <a:latin typeface="Symbol" pitchFamily="18" charset="2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 WDS Scans – more high-order interferences</a:t>
            </a:r>
            <a:br>
              <a:rPr lang="en-US" dirty="0" smtClean="0"/>
            </a:br>
            <a:r>
              <a:rPr lang="en-US" dirty="0" smtClean="0"/>
              <a:t>Cr, </a:t>
            </a:r>
            <a:r>
              <a:rPr lang="en-US" dirty="0" err="1" smtClean="0"/>
              <a:t>Rh</a:t>
            </a:r>
            <a:r>
              <a:rPr lang="en-US" dirty="0" smtClean="0"/>
              <a:t>, </a:t>
            </a:r>
            <a:r>
              <a:rPr lang="en-US" dirty="0" err="1" smtClean="0"/>
              <a:t>PbS</a:t>
            </a:r>
            <a:r>
              <a:rPr lang="en-US" dirty="0" smtClean="0"/>
              <a:t>, </a:t>
            </a:r>
            <a:r>
              <a:rPr lang="en-US" dirty="0" err="1" smtClean="0"/>
              <a:t>Kakanui</a:t>
            </a:r>
            <a:r>
              <a:rPr lang="en-US" dirty="0" smtClean="0"/>
              <a:t> Hornblende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955675"/>
            <a:ext cx="3694112" cy="25146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5788" y="955675"/>
            <a:ext cx="3694112" cy="25146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277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8463" y="3317875"/>
            <a:ext cx="3692525" cy="25146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2775" name="Picture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95788" y="3394075"/>
            <a:ext cx="4038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34181" y="1031875"/>
            <a:ext cx="838200" cy="381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Cr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K</a:t>
            </a:r>
            <a:r>
              <a:rPr lang="en-US" sz="1600" dirty="0" err="1" smtClean="0">
                <a:solidFill>
                  <a:schemeClr val="bg2"/>
                </a:solidFill>
                <a:latin typeface="Symbol" pitchFamily="18" charset="2"/>
              </a:rPr>
              <a:t>a,b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577181" y="1793875"/>
            <a:ext cx="1143000" cy="381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Cr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K</a:t>
            </a:r>
            <a:r>
              <a:rPr lang="en-US" sz="1600" dirty="0" err="1" smtClean="0">
                <a:solidFill>
                  <a:schemeClr val="bg2"/>
                </a:solidFill>
                <a:latin typeface="Symbol" pitchFamily="18" charset="2"/>
              </a:rPr>
              <a:t>a,b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II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796381" y="2174875"/>
            <a:ext cx="1143000" cy="381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Cr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K</a:t>
            </a:r>
            <a:r>
              <a:rPr lang="en-US" sz="1600" dirty="0" err="1" smtClean="0">
                <a:solidFill>
                  <a:schemeClr val="bg2"/>
                </a:solidFill>
                <a:latin typeface="Symbol" pitchFamily="18" charset="2"/>
              </a:rPr>
              <a:t>a,b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 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III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691981" y="1412875"/>
            <a:ext cx="1143000" cy="381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Rh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L-family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262981" y="3622675"/>
            <a:ext cx="990600" cy="609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Pb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M</a:t>
            </a:r>
            <a:r>
              <a:rPr lang="en-US" sz="1600" dirty="0" err="1" smtClean="0">
                <a:solidFill>
                  <a:schemeClr val="bg2"/>
                </a:solidFill>
                <a:latin typeface="Symbol" pitchFamily="18" charset="2"/>
              </a:rPr>
              <a:t>a,b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/>
            </a:r>
            <a:b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S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 Ka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158581" y="3337513"/>
            <a:ext cx="2743200" cy="762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K-lines for Ti, Ca, K, Fe KII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Second order K-lines,</a:t>
            </a:r>
            <a:br>
              <a:rPr lang="en-US" sz="1400" dirty="0" smtClean="0">
                <a:solidFill>
                  <a:schemeClr val="bg2"/>
                </a:solidFill>
                <a:latin typeface="+mn-lt"/>
              </a:rPr>
            </a:br>
            <a:r>
              <a:rPr lang="en-US" sz="1400" dirty="0" smtClean="0">
                <a:solidFill>
                  <a:schemeClr val="bg2"/>
                </a:solidFill>
                <a:latin typeface="+mn-lt"/>
              </a:rPr>
              <a:t>Si K-family and III-order K K</a:t>
            </a:r>
            <a:r>
              <a:rPr lang="en-US" sz="1400" dirty="0" smtClean="0">
                <a:solidFill>
                  <a:schemeClr val="bg2"/>
                </a:solidFill>
                <a:latin typeface="Symbol" pitchFamily="18" charset="2"/>
              </a:rPr>
              <a:t>b</a:t>
            </a:r>
            <a:endParaRPr lang="en-US" sz="1400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TAP WDS Scans – the most high-order interferences</a:t>
            </a:r>
            <a:br>
              <a:rPr lang="en-US" dirty="0" smtClean="0"/>
            </a:br>
            <a:r>
              <a:rPr lang="en-US" dirty="0" smtClean="0"/>
              <a:t>Cr, Fe, </a:t>
            </a:r>
            <a:r>
              <a:rPr lang="en-US" dirty="0" err="1" smtClean="0"/>
              <a:t>PbS</a:t>
            </a:r>
            <a:r>
              <a:rPr lang="en-US" dirty="0" smtClean="0"/>
              <a:t>, </a:t>
            </a:r>
            <a:r>
              <a:rPr lang="en-US" dirty="0" err="1" smtClean="0"/>
              <a:t>Kakanui</a:t>
            </a:r>
            <a:r>
              <a:rPr lang="en-US" dirty="0" smtClean="0"/>
              <a:t> Hornblende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75" y="1031875"/>
            <a:ext cx="3692525" cy="25146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379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2575" y="1031875"/>
            <a:ext cx="3692525" cy="25146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379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788" y="3470275"/>
            <a:ext cx="3694112" cy="25146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33799" name="Picture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19588" y="3546475"/>
            <a:ext cx="4038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81781" y="1184275"/>
            <a:ext cx="3520282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Cr K-lines III, IV, V, VI, etc. Cr L-family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320381" y="1031875"/>
            <a:ext cx="3520282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Fe K-lines IV, V, VI, etc. Fe L-family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891381" y="3698875"/>
            <a:ext cx="2514600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err="1" smtClean="0">
                <a:solidFill>
                  <a:schemeClr val="bg2"/>
                </a:solidFill>
                <a:latin typeface="+mn-lt"/>
              </a:rPr>
              <a:t>Pb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M-family and S K-family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472781" y="3546475"/>
            <a:ext cx="3810000" cy="533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45720" tIns="42010" rIns="45720" bIns="42010"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K-lines Si, Al, Mg, Na, II-order, Fe L-family</a:t>
            </a:r>
            <a:br>
              <a:rPr lang="en-US" sz="1600" dirty="0" smtClean="0">
                <a:solidFill>
                  <a:schemeClr val="bg2"/>
                </a:solidFill>
                <a:latin typeface="+mn-lt"/>
              </a:rPr>
            </a:b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O K</a:t>
            </a:r>
            <a:r>
              <a:rPr lang="en-US" sz="1600" dirty="0" smtClean="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1600" dirty="0" smtClean="0">
                <a:solidFill>
                  <a:schemeClr val="bg2"/>
                </a:solidFill>
                <a:latin typeface="+mn-lt"/>
              </a:rPr>
              <a:t> at high end</a:t>
            </a:r>
            <a:endParaRPr lang="en-US" sz="1600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" y="144463"/>
            <a:ext cx="8156575" cy="811212"/>
          </a:xfrm>
        </p:spPr>
        <p:txBody>
          <a:bodyPr/>
          <a:lstStyle/>
          <a:p>
            <a:pPr eaLnBrk="1" hangingPunct="1"/>
            <a:r>
              <a:rPr lang="en-US" sz="2400" smtClean="0"/>
              <a:t>WDS Scan TAP: Al, Cr, Ni, and NiCrAl Sample</a:t>
            </a:r>
            <a:br>
              <a:rPr lang="en-US" sz="2400" smtClean="0"/>
            </a:br>
            <a:r>
              <a:rPr lang="en-US" sz="2400" smtClean="0"/>
              <a:t>Note Cr K</a:t>
            </a:r>
            <a:r>
              <a:rPr lang="en-US" sz="2400" smtClean="0">
                <a:latin typeface="Symbol" pitchFamily="18" charset="2"/>
              </a:rPr>
              <a:t>b</a:t>
            </a:r>
            <a:r>
              <a:rPr lang="en-US" sz="2400" smtClean="0"/>
              <a:t> IV-order interference on Al K</a:t>
            </a:r>
            <a:r>
              <a:rPr lang="en-US" sz="2400" smtClean="0">
                <a:latin typeface="Symbol" pitchFamily="18" charset="2"/>
              </a:rPr>
              <a:t>a</a:t>
            </a:r>
            <a:r>
              <a:rPr lang="en-US" sz="2400" smtClean="0"/>
              <a:t>, Full Al peak width</a:t>
            </a:r>
          </a:p>
        </p:txBody>
      </p:sp>
      <p:grpSp>
        <p:nvGrpSpPr>
          <p:cNvPr id="34820" name="Group 3"/>
          <p:cNvGrpSpPr>
            <a:grpSpLocks/>
          </p:cNvGrpSpPr>
          <p:nvPr/>
        </p:nvGrpSpPr>
        <p:grpSpPr bwMode="auto">
          <a:xfrm>
            <a:off x="215900" y="933450"/>
            <a:ext cx="8213725" cy="5549900"/>
            <a:chOff x="144" y="480"/>
            <a:chExt cx="5475" cy="3698"/>
          </a:xfrm>
        </p:grpSpPr>
        <p:pic>
          <p:nvPicPr>
            <p:cNvPr id="34821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" y="480"/>
              <a:ext cx="5475" cy="3698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</p:pic>
        <p:sp>
          <p:nvSpPr>
            <p:cNvPr id="34822" name="Text Box 5"/>
            <p:cNvSpPr txBox="1">
              <a:spLocks noChangeArrowheads="1"/>
            </p:cNvSpPr>
            <p:nvPr/>
          </p:nvSpPr>
          <p:spPr bwMode="auto">
            <a:xfrm>
              <a:off x="2400" y="576"/>
              <a:ext cx="816" cy="2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50000"/>
                </a:spcBef>
              </a:pP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Al K</a:t>
              </a:r>
              <a:r>
                <a:rPr lang="en-US" sz="19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 1,2</a:t>
              </a:r>
            </a:p>
          </p:txBody>
        </p:sp>
        <p:sp>
          <p:nvSpPr>
            <p:cNvPr id="34823" name="Text Box 6"/>
            <p:cNvSpPr txBox="1">
              <a:spLocks noChangeArrowheads="1"/>
            </p:cNvSpPr>
            <p:nvPr/>
          </p:nvSpPr>
          <p:spPr bwMode="auto">
            <a:xfrm>
              <a:off x="864" y="2208"/>
              <a:ext cx="720" cy="4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50000"/>
                </a:spcBef>
              </a:pP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Al K</a:t>
              </a:r>
              <a:r>
                <a:rPr lang="en-US" sz="19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 Satellites</a:t>
              </a:r>
            </a:p>
          </p:txBody>
        </p:sp>
        <p:sp>
          <p:nvSpPr>
            <p:cNvPr id="34824" name="Text Box 7"/>
            <p:cNvSpPr txBox="1">
              <a:spLocks noChangeArrowheads="1"/>
            </p:cNvSpPr>
            <p:nvPr/>
          </p:nvSpPr>
          <p:spPr bwMode="auto">
            <a:xfrm>
              <a:off x="1728" y="912"/>
              <a:ext cx="720" cy="4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50000"/>
                </a:spcBef>
              </a:pP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Al K</a:t>
              </a:r>
              <a:r>
                <a:rPr lang="en-US" sz="19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br>
                <a:rPr lang="en-US" sz="1900">
                  <a:solidFill>
                    <a:schemeClr val="bg2"/>
                  </a:solidFill>
                  <a:latin typeface="Symbol" pitchFamily="18" charset="2"/>
                </a:rPr>
              </a:b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Satellites</a:t>
              </a:r>
            </a:p>
          </p:txBody>
        </p:sp>
        <p:sp>
          <p:nvSpPr>
            <p:cNvPr id="34825" name="Text Box 8"/>
            <p:cNvSpPr txBox="1">
              <a:spLocks noChangeArrowheads="1"/>
            </p:cNvSpPr>
            <p:nvPr/>
          </p:nvSpPr>
          <p:spPr bwMode="auto">
            <a:xfrm>
              <a:off x="1488" y="1872"/>
              <a:ext cx="672" cy="2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50000"/>
                </a:spcBef>
              </a:pP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Al K</a:t>
              </a:r>
              <a:r>
                <a:rPr lang="en-US" sz="19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 1</a:t>
              </a:r>
            </a:p>
          </p:txBody>
        </p:sp>
        <p:sp>
          <p:nvSpPr>
            <p:cNvPr id="34826" name="Text Box 9"/>
            <p:cNvSpPr txBox="1">
              <a:spLocks noChangeArrowheads="1"/>
            </p:cNvSpPr>
            <p:nvPr/>
          </p:nvSpPr>
          <p:spPr bwMode="auto">
            <a:xfrm>
              <a:off x="4374" y="2250"/>
              <a:ext cx="816" cy="4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50000"/>
                </a:spcBef>
              </a:pP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Cr K</a:t>
              </a:r>
              <a:r>
                <a:rPr lang="en-US" sz="19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 1,2</a:t>
              </a:r>
              <a:b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IV-order</a:t>
              </a:r>
            </a:p>
          </p:txBody>
        </p:sp>
        <p:sp>
          <p:nvSpPr>
            <p:cNvPr id="34827" name="Line 10"/>
            <p:cNvSpPr>
              <a:spLocks noChangeShapeType="1"/>
            </p:cNvSpPr>
            <p:nvPr/>
          </p:nvSpPr>
          <p:spPr bwMode="auto">
            <a:xfrm>
              <a:off x="2064" y="1344"/>
              <a:ext cx="480" cy="288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28" name="Line 11"/>
            <p:cNvSpPr>
              <a:spLocks noChangeShapeType="1"/>
            </p:cNvSpPr>
            <p:nvPr/>
          </p:nvSpPr>
          <p:spPr bwMode="auto">
            <a:xfrm>
              <a:off x="2064" y="1344"/>
              <a:ext cx="336" cy="91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29" name="Line 12"/>
            <p:cNvSpPr>
              <a:spLocks noChangeShapeType="1"/>
            </p:cNvSpPr>
            <p:nvPr/>
          </p:nvSpPr>
          <p:spPr bwMode="auto">
            <a:xfrm>
              <a:off x="1200" y="2640"/>
              <a:ext cx="240" cy="288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0" name="Text Box 13"/>
            <p:cNvSpPr txBox="1">
              <a:spLocks noChangeArrowheads="1"/>
            </p:cNvSpPr>
            <p:nvPr/>
          </p:nvSpPr>
          <p:spPr bwMode="auto">
            <a:xfrm>
              <a:off x="3360" y="2250"/>
              <a:ext cx="816" cy="4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50000"/>
                </a:spcBef>
              </a:pP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Cr K</a:t>
              </a:r>
              <a:r>
                <a:rPr lang="en-US" sz="19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 3</a:t>
              </a:r>
              <a:b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sz="1900">
                  <a:solidFill>
                    <a:schemeClr val="bg2"/>
                  </a:solidFill>
                  <a:latin typeface="Times New Roman" pitchFamily="18" charset="0"/>
                </a:rPr>
                <a:t>IV-order</a:t>
              </a:r>
            </a:p>
          </p:txBody>
        </p:sp>
        <p:sp>
          <p:nvSpPr>
            <p:cNvPr id="34831" name="Line 14"/>
            <p:cNvSpPr>
              <a:spLocks noChangeShapeType="1"/>
            </p:cNvSpPr>
            <p:nvPr/>
          </p:nvSpPr>
          <p:spPr bwMode="auto">
            <a:xfrm flipH="1">
              <a:off x="2736" y="2688"/>
              <a:ext cx="1008" cy="384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2" name="Line 15"/>
            <p:cNvSpPr>
              <a:spLocks noChangeShapeType="1"/>
            </p:cNvSpPr>
            <p:nvPr/>
          </p:nvSpPr>
          <p:spPr bwMode="auto">
            <a:xfrm flipH="1">
              <a:off x="4704" y="2688"/>
              <a:ext cx="96" cy="24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75" y="1027113"/>
            <a:ext cx="7632700" cy="5186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grpSp>
        <p:nvGrpSpPr>
          <p:cNvPr id="35844" name="Group 3"/>
          <p:cNvGrpSpPr>
            <a:grpSpLocks/>
          </p:cNvGrpSpPr>
          <p:nvPr/>
        </p:nvGrpSpPr>
        <p:grpSpPr bwMode="auto">
          <a:xfrm>
            <a:off x="1512888" y="1401763"/>
            <a:ext cx="5505450" cy="2816225"/>
            <a:chOff x="1010" y="1225"/>
            <a:chExt cx="3671" cy="1877"/>
          </a:xfrm>
        </p:grpSpPr>
        <p:sp>
          <p:nvSpPr>
            <p:cNvPr id="35846" name="Text Box 4"/>
            <p:cNvSpPr txBox="1">
              <a:spLocks noChangeArrowheads="1"/>
            </p:cNvSpPr>
            <p:nvPr/>
          </p:nvSpPr>
          <p:spPr bwMode="auto">
            <a:xfrm rot="-5425605">
              <a:off x="4267" y="2671"/>
              <a:ext cx="598" cy="231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Ni K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II</a:t>
              </a:r>
            </a:p>
          </p:txBody>
        </p:sp>
        <p:sp>
          <p:nvSpPr>
            <p:cNvPr id="35847" name="Text Box 5"/>
            <p:cNvSpPr txBox="1">
              <a:spLocks noChangeArrowheads="1"/>
            </p:cNvSpPr>
            <p:nvPr/>
          </p:nvSpPr>
          <p:spPr bwMode="auto">
            <a:xfrm rot="-5425605">
              <a:off x="3659" y="1954"/>
              <a:ext cx="474" cy="231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Cs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</a:p>
          </p:txBody>
        </p:sp>
        <p:sp>
          <p:nvSpPr>
            <p:cNvPr id="35848" name="Text Box 6"/>
            <p:cNvSpPr txBox="1">
              <a:spLocks noChangeArrowheads="1"/>
            </p:cNvSpPr>
            <p:nvPr/>
          </p:nvSpPr>
          <p:spPr bwMode="auto">
            <a:xfrm rot="-5425605">
              <a:off x="3346" y="2177"/>
              <a:ext cx="649" cy="229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Zn K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 II</a:t>
              </a:r>
            </a:p>
          </p:txBody>
        </p:sp>
        <p:sp>
          <p:nvSpPr>
            <p:cNvPr id="35849" name="Text Box 7"/>
            <p:cNvSpPr txBox="1">
              <a:spLocks noChangeArrowheads="1"/>
            </p:cNvSpPr>
            <p:nvPr/>
          </p:nvSpPr>
          <p:spPr bwMode="auto">
            <a:xfrm rot="-5425605">
              <a:off x="1615" y="2569"/>
              <a:ext cx="628" cy="230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Zn K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 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II</a:t>
              </a:r>
            </a:p>
          </p:txBody>
        </p:sp>
        <p:sp>
          <p:nvSpPr>
            <p:cNvPr id="35850" name="Text Box 8"/>
            <p:cNvSpPr txBox="1">
              <a:spLocks noChangeArrowheads="1"/>
            </p:cNvSpPr>
            <p:nvPr/>
          </p:nvSpPr>
          <p:spPr bwMode="auto">
            <a:xfrm rot="-5425605">
              <a:off x="1609" y="1953"/>
              <a:ext cx="549" cy="230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Ba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1</a:t>
              </a:r>
            </a:p>
          </p:txBody>
        </p:sp>
        <p:sp>
          <p:nvSpPr>
            <p:cNvPr id="35851" name="Text Box 9"/>
            <p:cNvSpPr txBox="1">
              <a:spLocks noChangeArrowheads="1"/>
            </p:cNvSpPr>
            <p:nvPr/>
          </p:nvSpPr>
          <p:spPr bwMode="auto">
            <a:xfrm rot="-5425605">
              <a:off x="2894" y="1785"/>
              <a:ext cx="482" cy="230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Ba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</a:p>
          </p:txBody>
        </p:sp>
        <p:sp>
          <p:nvSpPr>
            <p:cNvPr id="35852" name="Text Box 10"/>
            <p:cNvSpPr txBox="1">
              <a:spLocks noChangeArrowheads="1"/>
            </p:cNvSpPr>
            <p:nvPr/>
          </p:nvSpPr>
          <p:spPr bwMode="auto">
            <a:xfrm rot="-5425605">
              <a:off x="2598" y="1731"/>
              <a:ext cx="451" cy="230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Ti K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17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35853" name="Text Box 11"/>
            <p:cNvSpPr txBox="1">
              <a:spLocks noChangeArrowheads="1"/>
            </p:cNvSpPr>
            <p:nvPr/>
          </p:nvSpPr>
          <p:spPr bwMode="auto">
            <a:xfrm rot="-5377627">
              <a:off x="1671" y="1864"/>
              <a:ext cx="875" cy="231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Xe Abs L III</a:t>
              </a:r>
            </a:p>
          </p:txBody>
        </p:sp>
        <p:sp>
          <p:nvSpPr>
            <p:cNvPr id="35854" name="Text Box 12"/>
            <p:cNvSpPr txBox="1">
              <a:spLocks noChangeArrowheads="1"/>
            </p:cNvSpPr>
            <p:nvPr/>
          </p:nvSpPr>
          <p:spPr bwMode="auto">
            <a:xfrm rot="-5425605">
              <a:off x="2331" y="2142"/>
              <a:ext cx="540" cy="229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Cs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1</a:t>
              </a:r>
            </a:p>
          </p:txBody>
        </p:sp>
        <p:sp>
          <p:nvSpPr>
            <p:cNvPr id="35855" name="Text Box 13"/>
            <p:cNvSpPr txBox="1">
              <a:spLocks noChangeArrowheads="1"/>
            </p:cNvSpPr>
            <p:nvPr/>
          </p:nvSpPr>
          <p:spPr bwMode="auto">
            <a:xfrm rot="-5425605">
              <a:off x="2140" y="1851"/>
              <a:ext cx="470" cy="230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La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</a:p>
          </p:txBody>
        </p:sp>
        <p:sp>
          <p:nvSpPr>
            <p:cNvPr id="35856" name="Text Box 14"/>
            <p:cNvSpPr txBox="1">
              <a:spLocks noChangeArrowheads="1"/>
            </p:cNvSpPr>
            <p:nvPr/>
          </p:nvSpPr>
          <p:spPr bwMode="auto">
            <a:xfrm rot="-5425605">
              <a:off x="857" y="1812"/>
              <a:ext cx="536" cy="230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La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1</a:t>
              </a:r>
            </a:p>
          </p:txBody>
        </p:sp>
        <p:sp>
          <p:nvSpPr>
            <p:cNvPr id="35857" name="Text Box 15"/>
            <p:cNvSpPr txBox="1">
              <a:spLocks noChangeArrowheads="1"/>
            </p:cNvSpPr>
            <p:nvPr/>
          </p:nvSpPr>
          <p:spPr bwMode="auto">
            <a:xfrm rot="-5425605">
              <a:off x="1048" y="1353"/>
              <a:ext cx="421" cy="230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V K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17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35858" name="Text Box 16"/>
            <p:cNvSpPr txBox="1">
              <a:spLocks noChangeArrowheads="1"/>
            </p:cNvSpPr>
            <p:nvPr/>
          </p:nvSpPr>
          <p:spPr bwMode="auto">
            <a:xfrm rot="-5425605">
              <a:off x="1307" y="2310"/>
              <a:ext cx="440" cy="230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Ti K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endParaRPr lang="en-US" sz="17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35859" name="Text Box 17"/>
            <p:cNvSpPr txBox="1">
              <a:spLocks noChangeArrowheads="1"/>
            </p:cNvSpPr>
            <p:nvPr/>
          </p:nvSpPr>
          <p:spPr bwMode="auto">
            <a:xfrm rot="-5425605">
              <a:off x="1507" y="1353"/>
              <a:ext cx="486" cy="229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Ce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</a:p>
          </p:txBody>
        </p:sp>
        <p:sp>
          <p:nvSpPr>
            <p:cNvPr id="35860" name="Line 18"/>
            <p:cNvSpPr>
              <a:spLocks noChangeShapeType="1"/>
            </p:cNvSpPr>
            <p:nvPr/>
          </p:nvSpPr>
          <p:spPr bwMode="auto">
            <a:xfrm flipH="1">
              <a:off x="1993" y="2392"/>
              <a:ext cx="89" cy="7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5861" name="Text Box 19"/>
            <p:cNvSpPr txBox="1">
              <a:spLocks noChangeArrowheads="1"/>
            </p:cNvSpPr>
            <p:nvPr/>
          </p:nvSpPr>
          <p:spPr bwMode="auto">
            <a:xfrm rot="-5425605">
              <a:off x="1927" y="2653"/>
              <a:ext cx="541" cy="231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Cs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3</a:t>
              </a:r>
            </a:p>
          </p:txBody>
        </p:sp>
      </p:grpSp>
      <p:sp>
        <p:nvSpPr>
          <p:cNvPr id="35845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WDS Scan: LiF Crystal</a:t>
            </a:r>
            <a:br>
              <a:rPr lang="en-US" smtClean="0"/>
            </a:br>
            <a:r>
              <a:rPr lang="en-US" smtClean="0"/>
              <a:t>95IRV Green, 95IRW Blue, 95IRX Red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grpSp>
        <p:nvGrpSpPr>
          <p:cNvPr id="36867" name="Group 2"/>
          <p:cNvGrpSpPr>
            <a:grpSpLocks/>
          </p:cNvGrpSpPr>
          <p:nvPr/>
        </p:nvGrpSpPr>
        <p:grpSpPr bwMode="auto">
          <a:xfrm>
            <a:off x="569913" y="950913"/>
            <a:ext cx="7485062" cy="5186362"/>
            <a:chOff x="288" y="336"/>
            <a:chExt cx="4989" cy="3456"/>
          </a:xfrm>
        </p:grpSpPr>
        <p:pic>
          <p:nvPicPr>
            <p:cNvPr id="36869" name="Picture 3"/>
            <p:cNvPicPr preferRelativeResize="0"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8" y="336"/>
              <a:ext cx="4989" cy="345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6870" name="Text Box 4"/>
            <p:cNvSpPr txBox="1">
              <a:spLocks noChangeArrowheads="1"/>
            </p:cNvSpPr>
            <p:nvPr/>
          </p:nvSpPr>
          <p:spPr bwMode="auto">
            <a:xfrm rot="-5400000">
              <a:off x="881" y="1282"/>
              <a:ext cx="922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Cr K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 1,2</a:t>
              </a:r>
            </a:p>
          </p:txBody>
        </p:sp>
        <p:sp>
          <p:nvSpPr>
            <p:cNvPr id="36871" name="Text Box 5"/>
            <p:cNvSpPr txBox="1">
              <a:spLocks noChangeArrowheads="1"/>
            </p:cNvSpPr>
            <p:nvPr/>
          </p:nvSpPr>
          <p:spPr bwMode="auto">
            <a:xfrm rot="-5400000">
              <a:off x="2394" y="1391"/>
              <a:ext cx="7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V K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 1,2</a:t>
              </a:r>
            </a:p>
          </p:txBody>
        </p:sp>
        <p:sp>
          <p:nvSpPr>
            <p:cNvPr id="36872" name="Text Box 6"/>
            <p:cNvSpPr txBox="1">
              <a:spLocks noChangeArrowheads="1"/>
            </p:cNvSpPr>
            <p:nvPr/>
          </p:nvSpPr>
          <p:spPr bwMode="auto">
            <a:xfrm rot="-5400000">
              <a:off x="2807" y="1983"/>
              <a:ext cx="647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Ce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17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36873" name="Text Box 7"/>
            <p:cNvSpPr txBox="1">
              <a:spLocks noChangeArrowheads="1"/>
            </p:cNvSpPr>
            <p:nvPr/>
          </p:nvSpPr>
          <p:spPr bwMode="auto">
            <a:xfrm rot="-5400000">
              <a:off x="3402" y="1936"/>
              <a:ext cx="650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La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17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36874" name="Text Box 8"/>
            <p:cNvSpPr txBox="1">
              <a:spLocks noChangeArrowheads="1"/>
            </p:cNvSpPr>
            <p:nvPr/>
          </p:nvSpPr>
          <p:spPr bwMode="auto">
            <a:xfrm rot="-5400000">
              <a:off x="4020" y="2026"/>
              <a:ext cx="83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Ba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endParaRPr lang="en-US" sz="17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36875" name="Text Box 9"/>
            <p:cNvSpPr txBox="1">
              <a:spLocks noChangeArrowheads="1"/>
            </p:cNvSpPr>
            <p:nvPr/>
          </p:nvSpPr>
          <p:spPr bwMode="auto">
            <a:xfrm rot="-5400000">
              <a:off x="2589" y="2452"/>
              <a:ext cx="49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Ti K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endParaRPr lang="en-US" sz="17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36876" name="Text Box 10"/>
            <p:cNvSpPr txBox="1">
              <a:spLocks noChangeArrowheads="1"/>
            </p:cNvSpPr>
            <p:nvPr/>
          </p:nvSpPr>
          <p:spPr bwMode="auto">
            <a:xfrm rot="-5400000">
              <a:off x="3710" y="1774"/>
              <a:ext cx="80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Ti K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a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 1,2</a:t>
              </a:r>
            </a:p>
          </p:txBody>
        </p:sp>
        <p:sp>
          <p:nvSpPr>
            <p:cNvPr id="36877" name="Text Box 11"/>
            <p:cNvSpPr txBox="1">
              <a:spLocks noChangeArrowheads="1"/>
            </p:cNvSpPr>
            <p:nvPr/>
          </p:nvSpPr>
          <p:spPr bwMode="auto">
            <a:xfrm rot="-5400000">
              <a:off x="3567" y="2279"/>
              <a:ext cx="6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Cs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1</a:t>
              </a:r>
            </a:p>
          </p:txBody>
        </p:sp>
        <p:sp>
          <p:nvSpPr>
            <p:cNvPr id="36878" name="Text Box 12"/>
            <p:cNvSpPr txBox="1">
              <a:spLocks noChangeArrowheads="1"/>
            </p:cNvSpPr>
            <p:nvPr/>
          </p:nvSpPr>
          <p:spPr bwMode="auto">
            <a:xfrm rot="-5400000">
              <a:off x="3433" y="2963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Cs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4</a:t>
              </a:r>
            </a:p>
          </p:txBody>
        </p:sp>
        <p:sp>
          <p:nvSpPr>
            <p:cNvPr id="36879" name="Text Box 13"/>
            <p:cNvSpPr txBox="1">
              <a:spLocks noChangeArrowheads="1"/>
            </p:cNvSpPr>
            <p:nvPr/>
          </p:nvSpPr>
          <p:spPr bwMode="auto">
            <a:xfrm rot="-5400000">
              <a:off x="3198" y="2552"/>
              <a:ext cx="6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Cs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3</a:t>
              </a:r>
            </a:p>
          </p:txBody>
        </p:sp>
        <p:sp>
          <p:nvSpPr>
            <p:cNvPr id="36880" name="Text Box 14"/>
            <p:cNvSpPr txBox="1">
              <a:spLocks noChangeArrowheads="1"/>
            </p:cNvSpPr>
            <p:nvPr/>
          </p:nvSpPr>
          <p:spPr bwMode="auto">
            <a:xfrm rot="-5400000">
              <a:off x="2950" y="2430"/>
              <a:ext cx="6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Ba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1</a:t>
              </a:r>
            </a:p>
          </p:txBody>
        </p:sp>
        <p:sp>
          <p:nvSpPr>
            <p:cNvPr id="36881" name="Text Box 15"/>
            <p:cNvSpPr txBox="1">
              <a:spLocks noChangeArrowheads="1"/>
            </p:cNvSpPr>
            <p:nvPr/>
          </p:nvSpPr>
          <p:spPr bwMode="auto">
            <a:xfrm rot="-5400000">
              <a:off x="2734" y="2948"/>
              <a:ext cx="6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Ba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4</a:t>
              </a:r>
            </a:p>
          </p:txBody>
        </p:sp>
        <p:sp>
          <p:nvSpPr>
            <p:cNvPr id="36882" name="Text Box 16"/>
            <p:cNvSpPr txBox="1">
              <a:spLocks noChangeArrowheads="1"/>
            </p:cNvSpPr>
            <p:nvPr/>
          </p:nvSpPr>
          <p:spPr bwMode="auto">
            <a:xfrm rot="-5400000">
              <a:off x="2197" y="2140"/>
              <a:ext cx="6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La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1</a:t>
              </a:r>
            </a:p>
          </p:txBody>
        </p:sp>
        <p:sp>
          <p:nvSpPr>
            <p:cNvPr id="36883" name="Text Box 17"/>
            <p:cNvSpPr txBox="1">
              <a:spLocks noChangeArrowheads="1"/>
            </p:cNvSpPr>
            <p:nvPr/>
          </p:nvSpPr>
          <p:spPr bwMode="auto">
            <a:xfrm rot="-5400000">
              <a:off x="1884" y="2214"/>
              <a:ext cx="6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Ba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2</a:t>
              </a:r>
            </a:p>
          </p:txBody>
        </p:sp>
        <p:sp>
          <p:nvSpPr>
            <p:cNvPr id="36884" name="Text Box 18"/>
            <p:cNvSpPr txBox="1">
              <a:spLocks noChangeArrowheads="1"/>
            </p:cNvSpPr>
            <p:nvPr/>
          </p:nvSpPr>
          <p:spPr bwMode="auto">
            <a:xfrm rot="-5400000">
              <a:off x="1569" y="1984"/>
              <a:ext cx="647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Ce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1</a:t>
              </a:r>
            </a:p>
          </p:txBody>
        </p:sp>
        <p:sp>
          <p:nvSpPr>
            <p:cNvPr id="36885" name="Text Box 19"/>
            <p:cNvSpPr txBox="1">
              <a:spLocks noChangeArrowheads="1"/>
            </p:cNvSpPr>
            <p:nvPr/>
          </p:nvSpPr>
          <p:spPr bwMode="auto">
            <a:xfrm rot="-5400000">
              <a:off x="902" y="2084"/>
              <a:ext cx="53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Ba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g</a:t>
              </a:r>
              <a:endParaRPr lang="en-US" sz="17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36886" name="Text Box 20"/>
            <p:cNvSpPr txBox="1">
              <a:spLocks noChangeArrowheads="1"/>
            </p:cNvSpPr>
            <p:nvPr/>
          </p:nvSpPr>
          <p:spPr bwMode="auto">
            <a:xfrm rot="-5400000">
              <a:off x="1180" y="2755"/>
              <a:ext cx="4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V K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endParaRPr lang="en-US" sz="17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36887" name="Text Box 21"/>
            <p:cNvSpPr txBox="1">
              <a:spLocks noChangeArrowheads="1"/>
            </p:cNvSpPr>
            <p:nvPr/>
          </p:nvSpPr>
          <p:spPr bwMode="auto">
            <a:xfrm rot="-5400000">
              <a:off x="1359" y="2893"/>
              <a:ext cx="6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Ce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4</a:t>
              </a:r>
            </a:p>
          </p:txBody>
        </p:sp>
        <p:sp>
          <p:nvSpPr>
            <p:cNvPr id="36888" name="Text Box 22"/>
            <p:cNvSpPr txBox="1">
              <a:spLocks noChangeArrowheads="1"/>
            </p:cNvSpPr>
            <p:nvPr/>
          </p:nvSpPr>
          <p:spPr bwMode="auto">
            <a:xfrm rot="-5400000">
              <a:off x="1255" y="2917"/>
              <a:ext cx="5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Ce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3</a:t>
              </a:r>
            </a:p>
          </p:txBody>
        </p:sp>
        <p:sp>
          <p:nvSpPr>
            <p:cNvPr id="36889" name="Text Box 23"/>
            <p:cNvSpPr txBox="1">
              <a:spLocks noChangeArrowheads="1"/>
            </p:cNvSpPr>
            <p:nvPr/>
          </p:nvSpPr>
          <p:spPr bwMode="auto">
            <a:xfrm rot="-5400000">
              <a:off x="2109" y="2963"/>
              <a:ext cx="59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La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4</a:t>
              </a:r>
            </a:p>
          </p:txBody>
        </p:sp>
        <p:sp>
          <p:nvSpPr>
            <p:cNvPr id="36890" name="Text Box 24"/>
            <p:cNvSpPr txBox="1">
              <a:spLocks noChangeArrowheads="1"/>
            </p:cNvSpPr>
            <p:nvPr/>
          </p:nvSpPr>
          <p:spPr bwMode="auto">
            <a:xfrm rot="-5400000">
              <a:off x="1915" y="2940"/>
              <a:ext cx="639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La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3</a:t>
              </a:r>
            </a:p>
          </p:txBody>
        </p:sp>
        <p:sp>
          <p:nvSpPr>
            <p:cNvPr id="36891" name="Text Box 25"/>
            <p:cNvSpPr txBox="1">
              <a:spLocks noChangeArrowheads="1"/>
            </p:cNvSpPr>
            <p:nvPr/>
          </p:nvSpPr>
          <p:spPr bwMode="auto">
            <a:xfrm rot="-5400000">
              <a:off x="2525" y="2949"/>
              <a:ext cx="619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Ba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4</a:t>
              </a:r>
            </a:p>
          </p:txBody>
        </p:sp>
        <p:sp>
          <p:nvSpPr>
            <p:cNvPr id="36892" name="Text Box 26"/>
            <p:cNvSpPr txBox="1">
              <a:spLocks noChangeArrowheads="1"/>
            </p:cNvSpPr>
            <p:nvPr/>
          </p:nvSpPr>
          <p:spPr bwMode="auto">
            <a:xfrm rot="-5400000">
              <a:off x="2369" y="2962"/>
              <a:ext cx="59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Cs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b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2</a:t>
              </a:r>
            </a:p>
          </p:txBody>
        </p:sp>
        <p:sp>
          <p:nvSpPr>
            <p:cNvPr id="36893" name="Text Box 27"/>
            <p:cNvSpPr txBox="1">
              <a:spLocks noChangeArrowheads="1"/>
            </p:cNvSpPr>
            <p:nvPr/>
          </p:nvSpPr>
          <p:spPr bwMode="auto">
            <a:xfrm rot="-5400000">
              <a:off x="1584" y="2862"/>
              <a:ext cx="53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Cs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g</a:t>
              </a:r>
              <a:endParaRPr lang="en-US" sz="17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36894" name="Text Box 28"/>
            <p:cNvSpPr txBox="1">
              <a:spLocks noChangeArrowheads="1"/>
            </p:cNvSpPr>
            <p:nvPr/>
          </p:nvSpPr>
          <p:spPr bwMode="auto">
            <a:xfrm rot="-5400000">
              <a:off x="862" y="2734"/>
              <a:ext cx="61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6420" tIns="43210" rIns="86420" bIns="43210">
              <a:spAutoFit/>
            </a:bodyPr>
            <a:lstStyle/>
            <a:p>
              <a:pPr defTabSz="863600">
                <a:spcBef>
                  <a:spcPct val="0"/>
                </a:spcBef>
              </a:pP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Cs L</a:t>
              </a:r>
              <a:r>
                <a:rPr lang="en-US" sz="1700">
                  <a:solidFill>
                    <a:schemeClr val="bg2"/>
                  </a:solidFill>
                  <a:latin typeface="Symbol" pitchFamily="18" charset="2"/>
                </a:rPr>
                <a:t>g</a:t>
              </a:r>
              <a:r>
                <a:rPr lang="en-US" sz="1700">
                  <a:solidFill>
                    <a:schemeClr val="bg2"/>
                  </a:solidFill>
                  <a:latin typeface="Tahoma" pitchFamily="34" charset="0"/>
                </a:rPr>
                <a:t>2</a:t>
              </a:r>
            </a:p>
          </p:txBody>
        </p:sp>
      </p:grpSp>
      <p:sp>
        <p:nvSpPr>
          <p:cNvPr id="36868" name="Rectangle 29"/>
          <p:cNvSpPr>
            <a:spLocks noGrp="1" noChangeArrowheads="1"/>
          </p:cNvSpPr>
          <p:nvPr>
            <p:ph type="title"/>
          </p:nvPr>
        </p:nvSpPr>
        <p:spPr>
          <a:xfrm>
            <a:off x="504825" y="288925"/>
            <a:ext cx="7343775" cy="1079500"/>
          </a:xfrm>
        </p:spPr>
        <p:txBody>
          <a:bodyPr/>
          <a:lstStyle/>
          <a:p>
            <a:pPr eaLnBrk="1" hangingPunct="1"/>
            <a:r>
              <a:rPr lang="en-US" smtClean="0"/>
              <a:t>WDS Scan: PET Crystal</a:t>
            </a:r>
            <a:br>
              <a:rPr lang="en-US" smtClean="0"/>
            </a:br>
            <a:r>
              <a:rPr lang="en-US" smtClean="0"/>
              <a:t>95IRV Green, 95IRW Blue, 95 IRX Red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8" y="1066800"/>
            <a:ext cx="7412037" cy="5070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789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WDS Scan: PET Crystal</a:t>
            </a:r>
            <a:br>
              <a:rPr lang="en-US" smtClean="0"/>
            </a:br>
            <a:r>
              <a:rPr lang="en-US" sz="2600" smtClean="0"/>
              <a:t>Th M</a:t>
            </a:r>
            <a:r>
              <a:rPr lang="en-US" sz="2600" smtClean="0">
                <a:latin typeface="Symbol" pitchFamily="18" charset="2"/>
              </a:rPr>
              <a:t>b</a:t>
            </a:r>
            <a:r>
              <a:rPr lang="en-US" sz="2600" smtClean="0"/>
              <a:t> on U M</a:t>
            </a:r>
            <a:r>
              <a:rPr lang="en-US" sz="2600" smtClean="0">
                <a:latin typeface="Symbol" pitchFamily="18" charset="2"/>
              </a:rPr>
              <a:t>a</a:t>
            </a:r>
            <a:r>
              <a:rPr lang="en-US" sz="2600" smtClean="0"/>
              <a:t>, K K</a:t>
            </a:r>
            <a:r>
              <a:rPr lang="en-US" sz="2600" smtClean="0">
                <a:latin typeface="Symbol" pitchFamily="18" charset="2"/>
              </a:rPr>
              <a:t>a</a:t>
            </a:r>
            <a:r>
              <a:rPr lang="en-US" sz="2600" smtClean="0"/>
              <a:t> Peaks &amp; Ovlp U M</a:t>
            </a:r>
            <a:r>
              <a:rPr lang="en-US" sz="2600" smtClean="0">
                <a:latin typeface="Symbol" pitchFamily="18" charset="2"/>
              </a:rPr>
              <a:t>b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WDS Background Selection: </a:t>
            </a:r>
            <a:r>
              <a:rPr lang="en-US" dirty="0" err="1" smtClean="0"/>
              <a:t>Cd</a:t>
            </a:r>
            <a:r>
              <a:rPr lang="en-US" dirty="0" smtClean="0"/>
              <a:t> (red) Te (blue)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2381" y="879475"/>
            <a:ext cx="5867400" cy="399415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233988" y="1717675"/>
            <a:ext cx="914400" cy="39211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Te L</a:t>
            </a:r>
            <a:r>
              <a:rPr lang="en-US" sz="2000" dirty="0">
                <a:solidFill>
                  <a:schemeClr val="bg2"/>
                </a:solidFill>
                <a:latin typeface="Symbol" pitchFamily="18" charset="2"/>
              </a:rPr>
              <a:t>a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252788" y="1108075"/>
            <a:ext cx="914400" cy="392113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 err="1">
                <a:solidFill>
                  <a:schemeClr val="bg2"/>
                </a:solidFill>
                <a:latin typeface="+mn-lt"/>
              </a:rPr>
              <a:t>Cd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L</a:t>
            </a:r>
            <a:r>
              <a:rPr lang="en-US" sz="2000" dirty="0">
                <a:solidFill>
                  <a:schemeClr val="bg2"/>
                </a:solidFill>
                <a:latin typeface="Symbol" pitchFamily="18" charset="2"/>
              </a:rPr>
              <a:t>a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947988" y="4003675"/>
            <a:ext cx="1295400" cy="392113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 err="1">
                <a:solidFill>
                  <a:schemeClr val="bg2"/>
                </a:solidFill>
                <a:latin typeface="+mn-lt"/>
              </a:rPr>
              <a:t>Ar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K-edge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  <p:cxnSp>
        <p:nvCxnSpPr>
          <p:cNvPr id="38920" name="Straight Arrow Connector 8"/>
          <p:cNvCxnSpPr>
            <a:cxnSpLocks noChangeShapeType="1"/>
          </p:cNvCxnSpPr>
          <p:nvPr/>
        </p:nvCxnSpPr>
        <p:spPr bwMode="auto">
          <a:xfrm flipV="1">
            <a:off x="4243388" y="4003675"/>
            <a:ext cx="838200" cy="228600"/>
          </a:xfrm>
          <a:prstGeom prst="straightConnector1">
            <a:avLst/>
          </a:prstGeom>
          <a:noFill/>
          <a:ln w="38100" algn="ctr">
            <a:solidFill>
              <a:srgbClr val="002060"/>
            </a:solidFill>
            <a:round/>
            <a:headEnd/>
            <a:tailEnd type="triangle" w="med" len="med"/>
          </a:ln>
        </p:spPr>
      </p:cxn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38981" y="4918075"/>
            <a:ext cx="7064375" cy="1162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 err="1">
                <a:solidFill>
                  <a:schemeClr val="bg2"/>
                </a:solidFill>
                <a:latin typeface="+mn-lt"/>
              </a:rPr>
              <a:t>Cd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chemeClr val="bg2"/>
                </a:solidFill>
                <a:latin typeface="+mn-lt"/>
              </a:rPr>
              <a:t>bkgds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with Te interferences</a:t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 err="1">
                <a:solidFill>
                  <a:schemeClr val="bg2"/>
                </a:solidFill>
                <a:latin typeface="+mn-lt"/>
              </a:rPr>
              <a:t>Ar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K-edge P-10, Te </a:t>
            </a:r>
            <a:r>
              <a:rPr lang="en-US" sz="2000" dirty="0" err="1">
                <a:solidFill>
                  <a:schemeClr val="bg2"/>
                </a:solidFill>
                <a:latin typeface="+mn-lt"/>
              </a:rPr>
              <a:t>bkgds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> at low Te content may be issue</a:t>
            </a:r>
          </a:p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This example illustrates L-family overlap issues</a:t>
            </a:r>
            <a:endParaRPr lang="en-US" sz="2000" dirty="0">
              <a:solidFill>
                <a:schemeClr val="bg2"/>
              </a:solidFill>
              <a:latin typeface="Symbol" pitchFamily="18" charset="2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WDS Peak Shifts as Function of Bonding Environment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altLang="en-GB" smtClean="0"/>
              <a:t>EPMA 2013</a:t>
            </a:r>
            <a:endParaRPr lang="en-GB" altLang="en-GB" smtClean="0"/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8788" y="727075"/>
            <a:ext cx="4800600" cy="39243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7188" y="4613275"/>
            <a:ext cx="8153400" cy="16240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Peak shift data from John </a:t>
            </a:r>
            <a:r>
              <a:rPr lang="en-US" sz="2000" dirty="0" err="1">
                <a:solidFill>
                  <a:schemeClr val="bg2"/>
                </a:solidFill>
                <a:latin typeface="+mn-lt"/>
              </a:rPr>
              <a:t>Fournelle</a:t>
            </a:r>
            <a:r>
              <a:rPr lang="en-US" sz="2000" dirty="0">
                <a:solidFill>
                  <a:schemeClr val="bg2"/>
                </a:solidFill>
                <a:latin typeface="+mn-lt"/>
              </a:rPr>
              <a:t/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>
                <a:solidFill>
                  <a:schemeClr val="bg2"/>
                </a:solidFill>
                <a:latin typeface="+mn-lt"/>
              </a:rPr>
              <a:t>Analyst may need to track peak on standard vs. samples.</a:t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>
                <a:solidFill>
                  <a:schemeClr val="bg2"/>
                </a:solidFill>
                <a:latin typeface="+mn-lt"/>
              </a:rPr>
              <a:t>Similar effect for Mg and Si. Well known and used for S peak shift analysis.</a:t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>
                <a:solidFill>
                  <a:schemeClr val="bg2"/>
                </a:solidFill>
                <a:latin typeface="+mn-lt"/>
              </a:rPr>
              <a:t>Avoid using PET for Si due to increased sensitivity to shift</a:t>
            </a:r>
            <a:br>
              <a:rPr lang="en-US" sz="2000" dirty="0">
                <a:solidFill>
                  <a:schemeClr val="bg2"/>
                </a:solidFill>
                <a:latin typeface="+mn-lt"/>
              </a:rPr>
            </a:br>
            <a:r>
              <a:rPr lang="en-US" sz="2000" dirty="0">
                <a:solidFill>
                  <a:schemeClr val="bg2"/>
                </a:solidFill>
                <a:latin typeface="+mn-lt"/>
              </a:rPr>
              <a:t>(unless state measurement).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647700" y="431800"/>
            <a:ext cx="7345363" cy="692150"/>
          </a:xfrm>
        </p:spPr>
        <p:txBody>
          <a:bodyPr/>
          <a:lstStyle/>
          <a:p>
            <a:r>
              <a:rPr lang="en-US" smtClean="0"/>
              <a:t>Complex Sample Analysis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647700" y="1470025"/>
            <a:ext cx="7345363" cy="4235450"/>
          </a:xfrm>
        </p:spPr>
        <p:txBody>
          <a:bodyPr/>
          <a:lstStyle/>
          <a:p>
            <a:r>
              <a:rPr lang="en-US" smtClean="0"/>
              <a:t>Efficient use of WDS with element assignment</a:t>
            </a:r>
          </a:p>
          <a:p>
            <a:r>
              <a:rPr lang="en-US" smtClean="0"/>
              <a:t>Determination of background offsets for standard vs sample, background type (linear, poly, multi-point, etc.)</a:t>
            </a:r>
          </a:p>
          <a:p>
            <a:r>
              <a:rPr lang="en-US" smtClean="0"/>
              <a:t>REE materials: Want global setup for stds, smps, trace</a:t>
            </a:r>
          </a:p>
          <a:p>
            <a:r>
              <a:rPr lang="en-US" smtClean="0"/>
              <a:t>Suite of primary and secondary standards</a:t>
            </a:r>
            <a:br>
              <a:rPr lang="en-US" smtClean="0"/>
            </a:br>
            <a:r>
              <a:rPr lang="en-US" smtClean="0"/>
              <a:t>REE: REE single crystal phosphate primary</a:t>
            </a:r>
            <a:br>
              <a:rPr lang="en-US" smtClean="0"/>
            </a:br>
            <a:r>
              <a:rPr lang="en-US" smtClean="0"/>
              <a:t>Secondary: Drake &amp; Weill REE glasses, Edinburgh REE glasses, Corning 95-series glasses, minerals</a:t>
            </a:r>
          </a:p>
          <a:p>
            <a:r>
              <a:rPr lang="en-US" smtClean="0"/>
              <a:t>Identification and declaration of peak interferences</a:t>
            </a:r>
          </a:p>
          <a:p>
            <a:r>
              <a:rPr lang="en-US" smtClean="0"/>
              <a:t>Analytical conditions, attention to beam sensitive matls.</a:t>
            </a:r>
          </a:p>
          <a:p>
            <a:r>
              <a:rPr lang="en-US" smtClean="0"/>
              <a:t>Calculation of required counting time</a:t>
            </a:r>
          </a:p>
        </p:txBody>
      </p:sp>
      <p:sp>
        <p:nvSpPr>
          <p:cNvPr id="4096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178550"/>
            <a:ext cx="1147763" cy="304800"/>
          </a:xfrm>
          <a:noFill/>
        </p:spPr>
        <p:txBody>
          <a:bodyPr lIns="86420" tIns="43210" rIns="86420" bIns="43210"/>
          <a:lstStyle/>
          <a:p>
            <a:r>
              <a:rPr lang="en-GB" smtClean="0"/>
              <a:t>EPMA 2013</a:t>
            </a:r>
            <a:endParaRPr lang="en-GB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/>
          </a:p>
        </p:txBody>
      </p:sp>
      <p:sp>
        <p:nvSpPr>
          <p:cNvPr id="32461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521" y="85544"/>
            <a:ext cx="8136718" cy="450233"/>
          </a:xfrm>
        </p:spPr>
        <p:txBody>
          <a:bodyPr/>
          <a:lstStyle/>
          <a:p>
            <a:r>
              <a:rPr lang="en-US" smtClean="0"/>
              <a:t>Standards for Microanalysis</a:t>
            </a:r>
          </a:p>
        </p:txBody>
      </p:sp>
      <p:sp>
        <p:nvSpPr>
          <p:cNvPr id="3246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2781" y="1224633"/>
            <a:ext cx="7361150" cy="5258717"/>
          </a:xfrm>
        </p:spPr>
        <p:txBody>
          <a:bodyPr/>
          <a:lstStyle/>
          <a:p>
            <a:r>
              <a:rPr lang="en-US" dirty="0" smtClean="0"/>
              <a:t>Microanalysis standards should be </a:t>
            </a:r>
            <a:r>
              <a:rPr lang="en-US" b="1" dirty="0" smtClean="0"/>
              <a:t>stable</a:t>
            </a:r>
            <a:r>
              <a:rPr lang="en-US" dirty="0" smtClean="0"/>
              <a:t> under the electron beam, </a:t>
            </a:r>
            <a:r>
              <a:rPr lang="en-US" b="1" dirty="0" smtClean="0"/>
              <a:t>homogeneous</a:t>
            </a:r>
            <a:r>
              <a:rPr lang="en-US" dirty="0" smtClean="0"/>
              <a:t> on both the macro and micro scales, </a:t>
            </a:r>
            <a:r>
              <a:rPr lang="en-US" b="1" dirty="0" smtClean="0"/>
              <a:t>well characterized</a:t>
            </a:r>
            <a:r>
              <a:rPr lang="en-US" dirty="0" smtClean="0"/>
              <a:t> by more than one analytical technique, and abundantly available for distribution.</a:t>
            </a:r>
          </a:p>
          <a:p>
            <a:r>
              <a:rPr lang="en-US" dirty="0" smtClean="0"/>
              <a:t>Most materials fail one or more of these criteria.</a:t>
            </a:r>
          </a:p>
          <a:p>
            <a:r>
              <a:rPr lang="en-US" dirty="0" smtClean="0"/>
              <a:t>Pure elements or oxides are excellent standards because there is little uncertainty in their composition, and in fact the composition is often assumed rather than explicitly measured.</a:t>
            </a:r>
          </a:p>
          <a:p>
            <a:r>
              <a:rPr lang="en-US" dirty="0" smtClean="0"/>
              <a:t>The best standard is one that is very close in composition to the sample you are working on – this will minimize dependency on ZAF parameters.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REE WDS LiF Scan REE3 La, Ce, Pr, Y</a:t>
            </a: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1036638"/>
            <a:ext cx="5907088" cy="518636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4284663" y="2455863"/>
            <a:ext cx="4356100" cy="1885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800" dirty="0">
                <a:solidFill>
                  <a:schemeClr val="bg2"/>
                </a:solidFill>
                <a:latin typeface="+mn-lt"/>
              </a:rPr>
              <a:t>Drake and Weill REE glasses ~4% REE</a:t>
            </a:r>
            <a:br>
              <a:rPr lang="en-US" sz="1800" dirty="0">
                <a:solidFill>
                  <a:schemeClr val="bg2"/>
                </a:solidFill>
                <a:latin typeface="+mn-lt"/>
              </a:rPr>
            </a:br>
            <a:r>
              <a:rPr lang="en-US" sz="1800" dirty="0" err="1">
                <a:solidFill>
                  <a:schemeClr val="bg2"/>
                </a:solidFill>
                <a:latin typeface="+mn-lt"/>
              </a:rPr>
              <a:t>Bkgd</a:t>
            </a:r>
            <a:r>
              <a:rPr lang="en-US" sz="1800" dirty="0">
                <a:solidFill>
                  <a:schemeClr val="bg2"/>
                </a:solidFill>
                <a:latin typeface="+mn-lt"/>
              </a:rPr>
              <a:t> offsets on standard are probably not</a:t>
            </a:r>
            <a:br>
              <a:rPr lang="en-US" sz="1800" dirty="0">
                <a:solidFill>
                  <a:schemeClr val="bg2"/>
                </a:solidFill>
                <a:latin typeface="+mn-lt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</a:rPr>
              <a:t>correct for all REE and all REE minerals</a:t>
            </a:r>
            <a:br>
              <a:rPr lang="en-US" sz="1800" dirty="0">
                <a:solidFill>
                  <a:schemeClr val="bg2"/>
                </a:solidFill>
                <a:latin typeface="+mn-lt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</a:rPr>
              <a:t>Can use different </a:t>
            </a:r>
            <a:r>
              <a:rPr lang="en-US" sz="1800" dirty="0" err="1">
                <a:solidFill>
                  <a:schemeClr val="bg2"/>
                </a:solidFill>
                <a:latin typeface="+mn-lt"/>
              </a:rPr>
              <a:t>bkgd</a:t>
            </a:r>
            <a:r>
              <a:rPr lang="en-US" sz="1800" dirty="0">
                <a:solidFill>
                  <a:schemeClr val="bg2"/>
                </a:solidFill>
                <a:latin typeface="+mn-lt"/>
              </a:rPr>
              <a:t> for standards vs.</a:t>
            </a:r>
            <a:br>
              <a:rPr lang="en-US" sz="1800" dirty="0">
                <a:solidFill>
                  <a:schemeClr val="bg2"/>
                </a:solidFill>
                <a:latin typeface="+mn-lt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</a:rPr>
              <a:t>samples in PFE – element database</a:t>
            </a:r>
          </a:p>
          <a:p>
            <a:pPr>
              <a:spcBef>
                <a:spcPct val="50000"/>
              </a:spcBef>
              <a:defRPr/>
            </a:pPr>
            <a:r>
              <a:rPr lang="en-US" sz="1800" dirty="0">
                <a:solidFill>
                  <a:schemeClr val="bg2"/>
                </a:solidFill>
                <a:latin typeface="+mn-lt"/>
              </a:rPr>
              <a:t>Graphical </a:t>
            </a:r>
            <a:r>
              <a:rPr lang="en-US" sz="1800" dirty="0" err="1">
                <a:solidFill>
                  <a:schemeClr val="bg2"/>
                </a:solidFill>
                <a:latin typeface="+mn-lt"/>
              </a:rPr>
              <a:t>bkgd</a:t>
            </a:r>
            <a:r>
              <a:rPr lang="en-US" sz="1800" dirty="0">
                <a:solidFill>
                  <a:schemeClr val="bg2"/>
                </a:solidFill>
                <a:latin typeface="+mn-lt"/>
              </a:rPr>
              <a:t> assessment rules!</a:t>
            </a:r>
          </a:p>
        </p:txBody>
      </p:sp>
      <p:sp>
        <p:nvSpPr>
          <p:cNvPr id="41990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EPMA 2013</a:t>
            </a:r>
            <a:endParaRPr lang="en-GB" smtClean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Lunar Keiviite-(Y) and ErPO</a:t>
            </a:r>
            <a:r>
              <a:rPr lang="en-US" baseline="-25000" smtClean="0"/>
              <a:t>4</a:t>
            </a:r>
            <a:r>
              <a:rPr lang="en-US" smtClean="0"/>
              <a:t> WDS LiF Scans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1036638"/>
            <a:ext cx="5907088" cy="518636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4141788" y="1020763"/>
            <a:ext cx="4356100" cy="2578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800" dirty="0">
                <a:solidFill>
                  <a:schemeClr val="bg2"/>
                </a:solidFill>
                <a:latin typeface="+mn-lt"/>
              </a:rPr>
              <a:t>Comparison of lunar keiviite-(Y)  with ErPO4 standard</a:t>
            </a:r>
            <a:br>
              <a:rPr lang="en-US" sz="1800" dirty="0">
                <a:solidFill>
                  <a:schemeClr val="bg2"/>
                </a:solidFill>
                <a:latin typeface="+mn-lt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</a:rPr>
              <a:t>Keiviite-(Y) is (Y,HREE)</a:t>
            </a:r>
            <a:r>
              <a:rPr lang="en-US" sz="1800" baseline="-25000" dirty="0">
                <a:solidFill>
                  <a:schemeClr val="bg2"/>
                </a:solidFill>
                <a:latin typeface="+mn-lt"/>
              </a:rPr>
              <a:t>2</a:t>
            </a:r>
            <a:r>
              <a:rPr lang="en-US" sz="1800" dirty="0">
                <a:solidFill>
                  <a:schemeClr val="bg2"/>
                </a:solidFill>
                <a:latin typeface="+mn-lt"/>
              </a:rPr>
              <a:t>Si</a:t>
            </a:r>
            <a:r>
              <a:rPr lang="en-US" sz="1800" baseline="-25000" dirty="0">
                <a:solidFill>
                  <a:schemeClr val="bg2"/>
                </a:solidFill>
                <a:latin typeface="+mn-lt"/>
              </a:rPr>
              <a:t>2</a:t>
            </a:r>
            <a:r>
              <a:rPr lang="en-US" sz="1800" dirty="0">
                <a:solidFill>
                  <a:schemeClr val="bg2"/>
                </a:solidFill>
                <a:latin typeface="+mn-lt"/>
              </a:rPr>
              <a:t>O</a:t>
            </a:r>
            <a:r>
              <a:rPr lang="en-US" sz="1800" baseline="-25000" dirty="0">
                <a:solidFill>
                  <a:schemeClr val="bg2"/>
                </a:solidFill>
                <a:latin typeface="+mn-lt"/>
              </a:rPr>
              <a:t>7</a:t>
            </a:r>
            <a:endParaRPr lang="en-US" sz="1800" dirty="0">
              <a:solidFill>
                <a:schemeClr val="bg2"/>
              </a:solidFill>
              <a:latin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en-US" sz="1800" dirty="0">
                <a:solidFill>
                  <a:schemeClr val="bg2"/>
                </a:solidFill>
                <a:latin typeface="+mn-lt"/>
              </a:rPr>
              <a:t>Superposition of all REE standards</a:t>
            </a:r>
            <a:br>
              <a:rPr lang="en-US" sz="1800" dirty="0">
                <a:solidFill>
                  <a:schemeClr val="bg2"/>
                </a:solidFill>
                <a:latin typeface="+mn-lt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</a:rPr>
              <a:t>and REE samples shows:</a:t>
            </a:r>
            <a:br>
              <a:rPr lang="en-US" sz="1800" dirty="0">
                <a:solidFill>
                  <a:schemeClr val="bg2"/>
                </a:solidFill>
                <a:latin typeface="+mn-lt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</a:rPr>
              <a:t>1. Possible background offsets for all</a:t>
            </a:r>
            <a:br>
              <a:rPr lang="en-US" sz="1800" dirty="0">
                <a:solidFill>
                  <a:schemeClr val="bg2"/>
                </a:solidFill>
                <a:latin typeface="+mn-lt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</a:rPr>
              <a:t>2. Peak interferences for PFE declaration</a:t>
            </a:r>
          </a:p>
          <a:p>
            <a:pPr>
              <a:spcBef>
                <a:spcPct val="50000"/>
              </a:spcBef>
              <a:defRPr/>
            </a:pPr>
            <a:r>
              <a:rPr lang="en-US" sz="1800" dirty="0">
                <a:solidFill>
                  <a:schemeClr val="bg2"/>
                </a:solidFill>
                <a:latin typeface="+mn-lt"/>
              </a:rPr>
              <a:t>Scans smoothed here to clarify</a:t>
            </a:r>
          </a:p>
        </p:txBody>
      </p:sp>
      <p:sp>
        <p:nvSpPr>
          <p:cNvPr id="43014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EPMA 2013</a:t>
            </a:r>
            <a:endParaRPr lang="en-GB" smtClean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Lunar Keiviite-(Y) WDS LiF</a:t>
            </a: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1036638"/>
            <a:ext cx="6005513" cy="52736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1166813" y="1341438"/>
            <a:ext cx="3305175" cy="3159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Keiviite-(Y) : (Y,HREE)</a:t>
            </a:r>
            <a:r>
              <a:rPr lang="en-US" baseline="-25000"/>
              <a:t>2</a:t>
            </a:r>
            <a:r>
              <a:rPr lang="en-US"/>
              <a:t>Si</a:t>
            </a:r>
            <a:r>
              <a:rPr lang="en-US" baseline="-25000"/>
              <a:t>2</a:t>
            </a:r>
            <a:r>
              <a:rPr lang="en-US"/>
              <a:t>O</a:t>
            </a:r>
            <a:r>
              <a:rPr lang="en-US" baseline="-25000"/>
              <a:t>7</a:t>
            </a:r>
            <a:endParaRPr lang="en-US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981450" y="1743075"/>
            <a:ext cx="4356100" cy="20240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85520" tIns="42010" rIns="85520" bIns="4201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800" dirty="0">
                <a:solidFill>
                  <a:schemeClr val="bg2"/>
                </a:solidFill>
                <a:latin typeface="+mn-lt"/>
              </a:rPr>
              <a:t>Full range WDS </a:t>
            </a:r>
            <a:r>
              <a:rPr lang="en-US" sz="1800" dirty="0" err="1">
                <a:solidFill>
                  <a:schemeClr val="bg2"/>
                </a:solidFill>
                <a:latin typeface="+mn-lt"/>
              </a:rPr>
              <a:t>LiF</a:t>
            </a:r>
            <a:r>
              <a:rPr lang="en-US" sz="1800" dirty="0">
                <a:solidFill>
                  <a:schemeClr val="bg2"/>
                </a:solidFill>
                <a:latin typeface="+mn-lt"/>
              </a:rPr>
              <a:t> scan keiviite-(Y)</a:t>
            </a:r>
          </a:p>
          <a:p>
            <a:pPr>
              <a:spcBef>
                <a:spcPct val="50000"/>
              </a:spcBef>
              <a:defRPr/>
            </a:pPr>
            <a:r>
              <a:rPr lang="en-US" sz="1800" dirty="0">
                <a:solidFill>
                  <a:schemeClr val="bg2"/>
                </a:solidFill>
                <a:latin typeface="+mn-lt"/>
              </a:rPr>
              <a:t>Need for verification of element inventory</a:t>
            </a:r>
            <a:br>
              <a:rPr lang="en-US" sz="1800" dirty="0">
                <a:solidFill>
                  <a:schemeClr val="bg2"/>
                </a:solidFill>
                <a:latin typeface="+mn-lt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</a:rPr>
              <a:t>What is present and absent?</a:t>
            </a:r>
          </a:p>
          <a:p>
            <a:pPr>
              <a:spcBef>
                <a:spcPct val="50000"/>
              </a:spcBef>
              <a:defRPr/>
            </a:pPr>
            <a:r>
              <a:rPr lang="en-US" sz="1800" dirty="0">
                <a:solidFill>
                  <a:schemeClr val="bg2"/>
                </a:solidFill>
                <a:latin typeface="+mn-lt"/>
              </a:rPr>
              <a:t>For mission-critical analysis, must avoid</a:t>
            </a:r>
            <a:br>
              <a:rPr lang="en-US" sz="1800" dirty="0">
                <a:solidFill>
                  <a:schemeClr val="bg2"/>
                </a:solidFill>
                <a:latin typeface="+mn-lt"/>
              </a:rPr>
            </a:br>
            <a:r>
              <a:rPr lang="en-US" sz="1800" dirty="0">
                <a:solidFill>
                  <a:schemeClr val="bg2"/>
                </a:solidFill>
                <a:latin typeface="+mn-lt"/>
              </a:rPr>
              <a:t>erroneous element ID and analysis of interfering element, etc.</a:t>
            </a:r>
          </a:p>
        </p:txBody>
      </p:sp>
      <p:sp>
        <p:nvSpPr>
          <p:cNvPr id="44039" name="Footer Placeholder 7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GB" smtClean="0"/>
              <a:t>EPMA 2013</a:t>
            </a:r>
            <a:endParaRPr lang="en-GB" smtClean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614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Wavelength-Dispersive Spectrometry (WDS)</a:t>
            </a:r>
            <a:br>
              <a:rPr lang="en-US" smtClean="0"/>
            </a:br>
            <a:r>
              <a:rPr lang="en-US" smtClean="0"/>
              <a:t>Summary</a:t>
            </a:r>
          </a:p>
        </p:txBody>
      </p:sp>
      <p:sp>
        <p:nvSpPr>
          <p:cNvPr id="6144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X-ray measurement by Bragg diffraction using crystals of known d-spacing, counted by gas ionization in x-ray detector</a:t>
            </a:r>
          </a:p>
          <a:p>
            <a:r>
              <a:rPr lang="en-US" smtClean="0"/>
              <a:t>Superior resolution (~10eV) and P/B (~1000) result in excellent ability to resolve interferences, make precise measurements at concentrations down to 100-1000 ppm*</a:t>
            </a:r>
          </a:p>
          <a:p>
            <a:r>
              <a:rPr lang="en-US" smtClean="0"/>
              <a:t>Peak shape and shift observed for low energy x-rays</a:t>
            </a:r>
          </a:p>
          <a:p>
            <a:r>
              <a:rPr lang="en-US" smtClean="0"/>
              <a:t>Serial acquisition mode, complemented by EDS+SDD</a:t>
            </a:r>
          </a:p>
          <a:p>
            <a:r>
              <a:rPr lang="en-US" smtClean="0"/>
              <a:t>Mechanical alignment and reproducibility issues, temperature dependence of d-spacing (PET)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WDS Spectrometry: Advances</a:t>
            </a:r>
          </a:p>
        </p:txBody>
      </p:sp>
      <p:sp>
        <p:nvSpPr>
          <p:cNvPr id="624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781" y="1108075"/>
            <a:ext cx="8064712" cy="4898531"/>
          </a:xfrm>
        </p:spPr>
        <p:txBody>
          <a:bodyPr/>
          <a:lstStyle/>
          <a:p>
            <a:r>
              <a:rPr lang="en-US" dirty="0" smtClean="0"/>
              <a:t>Spectrometer mechanisms established for decades, counting electronics simple compared to EDS/SDD</a:t>
            </a:r>
          </a:p>
          <a:p>
            <a:r>
              <a:rPr lang="en-US" dirty="0" smtClean="0"/>
              <a:t>Reliance on sealed and flow proportional counters</a:t>
            </a:r>
            <a:br>
              <a:rPr lang="en-US" dirty="0" smtClean="0"/>
            </a:br>
            <a:r>
              <a:rPr lang="en-US" dirty="0" smtClean="0"/>
              <a:t>Exciting possibilities with SDD detector element for high throughput pulse processing</a:t>
            </a:r>
          </a:p>
          <a:p>
            <a:r>
              <a:rPr lang="en-US" dirty="0" smtClean="0"/>
              <a:t>Layered dispersive crystals enhance light element capabilities for Be, B, C, N, O, F</a:t>
            </a:r>
          </a:p>
          <a:p>
            <a:r>
              <a:rPr lang="en-US" dirty="0" smtClean="0"/>
              <a:t>Specialized H-type and large crystal spectrometers for high sensitivity</a:t>
            </a:r>
          </a:p>
          <a:p>
            <a:r>
              <a:rPr lang="en-US" dirty="0" smtClean="0"/>
              <a:t>Software: peak overlap correction, multiple spectrometer measurement (trace elements), multiple standards, multiple kV/probe current configurations</a:t>
            </a:r>
          </a:p>
          <a:p>
            <a:r>
              <a:rPr lang="en-US" dirty="0" smtClean="0"/>
              <a:t>CL systems</a:t>
            </a:r>
          </a:p>
          <a:p>
            <a:r>
              <a:rPr lang="en-US" dirty="0" smtClean="0"/>
              <a:t>Compositional mapping via beam, stage, mosaic imaging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pic>
        <p:nvPicPr>
          <p:cNvPr id="6349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382" y="288149"/>
            <a:ext cx="3850841" cy="597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WDS Anatomy</a:t>
            </a:r>
          </a:p>
        </p:txBody>
      </p:sp>
      <p:sp>
        <p:nvSpPr>
          <p:cNvPr id="63494" name="Text Box 3"/>
          <p:cNvSpPr txBox="1">
            <a:spLocks noChangeArrowheads="1"/>
          </p:cNvSpPr>
          <p:nvPr/>
        </p:nvSpPr>
        <p:spPr bwMode="auto">
          <a:xfrm>
            <a:off x="432038" y="720373"/>
            <a:ext cx="5472483" cy="1251647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86420" tIns="43210" rIns="86420" bIns="4321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900" dirty="0">
                <a:solidFill>
                  <a:schemeClr val="bg2"/>
                </a:solidFill>
                <a:latin typeface="Times" pitchFamily="18" charset="0"/>
              </a:rPr>
              <a:t>An electron microprobe typically has up to 5 spectrometers each with 1-4 diffracting crystals.</a:t>
            </a:r>
            <a:br>
              <a:rPr lang="en-US" sz="1900" dirty="0">
                <a:solidFill>
                  <a:schemeClr val="bg2"/>
                </a:solidFill>
                <a:latin typeface="Times" pitchFamily="18" charset="0"/>
              </a:rPr>
            </a:br>
            <a:r>
              <a:rPr lang="en-US" sz="1900" dirty="0">
                <a:solidFill>
                  <a:schemeClr val="bg2"/>
                </a:solidFill>
                <a:latin typeface="Times" pitchFamily="18" charset="0"/>
              </a:rPr>
              <a:t>The crystal and detector are moved synchronously via the drive motor. Position here is high theta, low E.</a:t>
            </a:r>
          </a:p>
        </p:txBody>
      </p:sp>
      <p:sp>
        <p:nvSpPr>
          <p:cNvPr id="63495" name="Text Box 5"/>
          <p:cNvSpPr txBox="1">
            <a:spLocks noChangeArrowheads="1"/>
          </p:cNvSpPr>
          <p:nvPr/>
        </p:nvSpPr>
        <p:spPr bwMode="auto">
          <a:xfrm>
            <a:off x="1008089" y="2161117"/>
            <a:ext cx="2952261" cy="67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20" tIns="43210" rIns="86420" bIns="4321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900" dirty="0">
                <a:solidFill>
                  <a:schemeClr val="bg2"/>
                </a:solidFill>
                <a:latin typeface="Times" pitchFamily="18" charset="0"/>
              </a:rPr>
              <a:t>Spectrometer drive motor</a:t>
            </a:r>
            <a:br>
              <a:rPr lang="en-US" sz="1900" dirty="0">
                <a:solidFill>
                  <a:schemeClr val="bg2"/>
                </a:solidFill>
                <a:latin typeface="Times" pitchFamily="18" charset="0"/>
              </a:rPr>
            </a:br>
            <a:r>
              <a:rPr lang="en-US" sz="1900" dirty="0">
                <a:solidFill>
                  <a:schemeClr val="bg2"/>
                </a:solidFill>
                <a:latin typeface="Times" pitchFamily="18" charset="0"/>
              </a:rPr>
              <a:t>w/ vacuum </a:t>
            </a:r>
            <a:r>
              <a:rPr lang="en-US" sz="1900" dirty="0" err="1">
                <a:solidFill>
                  <a:schemeClr val="bg2"/>
                </a:solidFill>
                <a:latin typeface="Times" pitchFamily="18" charset="0"/>
              </a:rPr>
              <a:t>feedthrough</a:t>
            </a:r>
            <a:endParaRPr lang="en-US" sz="1900" dirty="0">
              <a:solidFill>
                <a:schemeClr val="bg2"/>
              </a:solidFill>
              <a:latin typeface="Times" pitchFamily="18" charset="0"/>
            </a:endParaRPr>
          </a:p>
        </p:txBody>
      </p:sp>
      <p:sp>
        <p:nvSpPr>
          <p:cNvPr id="63496" name="Text Box 6"/>
          <p:cNvSpPr txBox="1">
            <a:spLocks noChangeArrowheads="1"/>
          </p:cNvSpPr>
          <p:nvPr/>
        </p:nvSpPr>
        <p:spPr bwMode="auto">
          <a:xfrm>
            <a:off x="870666" y="5402792"/>
            <a:ext cx="2813071" cy="37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20" tIns="43210" rIns="86420" bIns="4321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900" dirty="0">
                <a:solidFill>
                  <a:schemeClr val="bg2"/>
                </a:solidFill>
                <a:latin typeface="Times" pitchFamily="18" charset="0"/>
              </a:rPr>
              <a:t>Proportional X-ray counter</a:t>
            </a:r>
          </a:p>
        </p:txBody>
      </p:sp>
      <p:sp>
        <p:nvSpPr>
          <p:cNvPr id="63497" name="Line 11"/>
          <p:cNvSpPr>
            <a:spLocks noChangeShapeType="1"/>
          </p:cNvSpPr>
          <p:nvPr/>
        </p:nvSpPr>
        <p:spPr bwMode="auto">
          <a:xfrm>
            <a:off x="3816337" y="2521303"/>
            <a:ext cx="504045" cy="144074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lIns="86420" tIns="43210" rIns="86420" bIns="43210" anchor="ctr"/>
          <a:lstStyle/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3498" name="Text Box 13"/>
          <p:cNvSpPr txBox="1">
            <a:spLocks noChangeArrowheads="1"/>
          </p:cNvSpPr>
          <p:nvPr/>
        </p:nvSpPr>
        <p:spPr bwMode="auto">
          <a:xfrm>
            <a:off x="792070" y="3313713"/>
            <a:ext cx="3240286" cy="37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20" tIns="43210" rIns="86420" bIns="4321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900" dirty="0">
                <a:solidFill>
                  <a:schemeClr val="bg2"/>
                </a:solidFill>
                <a:latin typeface="Times" pitchFamily="18" charset="0"/>
              </a:rPr>
              <a:t>Crystals w/ flipping motor</a:t>
            </a:r>
          </a:p>
        </p:txBody>
      </p:sp>
      <p:sp>
        <p:nvSpPr>
          <p:cNvPr id="63499" name="Line 14"/>
          <p:cNvSpPr>
            <a:spLocks noChangeShapeType="1"/>
          </p:cNvSpPr>
          <p:nvPr/>
        </p:nvSpPr>
        <p:spPr bwMode="auto">
          <a:xfrm>
            <a:off x="3744331" y="3529824"/>
            <a:ext cx="1368121" cy="216112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lIns="86420" tIns="43210" rIns="86420" bIns="43210" anchor="ctr"/>
          <a:lstStyle/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3500" name="Line 15"/>
          <p:cNvSpPr>
            <a:spLocks noChangeShapeType="1"/>
          </p:cNvSpPr>
          <p:nvPr/>
        </p:nvSpPr>
        <p:spPr bwMode="auto">
          <a:xfrm flipV="1">
            <a:off x="3744330" y="5330754"/>
            <a:ext cx="1944172" cy="288149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lIns="86420" tIns="43210" rIns="86420" bIns="43210" anchor="ctr"/>
          <a:lstStyle/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3501" name="Text Box 16"/>
          <p:cNvSpPr txBox="1">
            <a:spLocks noChangeArrowheads="1"/>
          </p:cNvSpPr>
          <p:nvPr/>
        </p:nvSpPr>
        <p:spPr bwMode="auto">
          <a:xfrm>
            <a:off x="5472484" y="2665378"/>
            <a:ext cx="981087" cy="54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20" tIns="43210" rIns="86420" bIns="4321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chemeClr val="bg2"/>
                </a:solidFill>
                <a:latin typeface="Times" pitchFamily="18" charset="0"/>
              </a:rPr>
              <a:t>Crystal</a:t>
            </a:r>
            <a:br>
              <a:rPr lang="en-US" dirty="0">
                <a:solidFill>
                  <a:schemeClr val="bg2"/>
                </a:solidFill>
                <a:latin typeface="Times" pitchFamily="18" charset="0"/>
              </a:rPr>
            </a:br>
            <a:r>
              <a:rPr lang="en-US" dirty="0">
                <a:solidFill>
                  <a:schemeClr val="bg2"/>
                </a:solidFill>
                <a:latin typeface="Times" pitchFamily="18" charset="0"/>
              </a:rPr>
              <a:t>movement</a:t>
            </a:r>
          </a:p>
        </p:txBody>
      </p:sp>
      <p:sp>
        <p:nvSpPr>
          <p:cNvPr id="63502" name="Line 17"/>
          <p:cNvSpPr>
            <a:spLocks noChangeShapeType="1"/>
          </p:cNvSpPr>
          <p:nvPr/>
        </p:nvSpPr>
        <p:spPr bwMode="auto">
          <a:xfrm>
            <a:off x="5688502" y="3457787"/>
            <a:ext cx="864076" cy="7203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lg"/>
            <a:tailEnd type="triangle" w="med" len="lg"/>
          </a:ln>
        </p:spPr>
        <p:txBody>
          <a:bodyPr wrap="none" lIns="86420" tIns="43210" rIns="86420" bIns="43210" anchor="ctr"/>
          <a:lstStyle/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3503" name="Line 18"/>
          <p:cNvSpPr>
            <a:spLocks noChangeShapeType="1"/>
          </p:cNvSpPr>
          <p:nvPr/>
        </p:nvSpPr>
        <p:spPr bwMode="auto">
          <a:xfrm>
            <a:off x="6048534" y="3169638"/>
            <a:ext cx="0" cy="504261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lIns="86420" tIns="43210" rIns="86420" bIns="43210" anchor="ctr"/>
          <a:lstStyle/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3504" name="Text Box 19"/>
          <p:cNvSpPr txBox="1">
            <a:spLocks noChangeArrowheads="1"/>
          </p:cNvSpPr>
          <p:nvPr/>
        </p:nvSpPr>
        <p:spPr bwMode="auto">
          <a:xfrm>
            <a:off x="959860" y="4250197"/>
            <a:ext cx="2885206" cy="37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20" tIns="43210" rIns="86420" bIns="4321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900" dirty="0">
                <a:solidFill>
                  <a:schemeClr val="bg2"/>
                </a:solidFill>
                <a:latin typeface="Times" pitchFamily="18" charset="0"/>
              </a:rPr>
              <a:t>Mechanical alignment track</a:t>
            </a:r>
          </a:p>
        </p:txBody>
      </p:sp>
      <p:sp>
        <p:nvSpPr>
          <p:cNvPr id="63505" name="Line 20"/>
          <p:cNvSpPr>
            <a:spLocks noChangeShapeType="1"/>
          </p:cNvSpPr>
          <p:nvPr/>
        </p:nvSpPr>
        <p:spPr bwMode="auto">
          <a:xfrm>
            <a:off x="3816337" y="4466308"/>
            <a:ext cx="1440127" cy="72037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lIns="86420" tIns="43210" rIns="86420" bIns="43210" anchor="ctr"/>
          <a:lstStyle/>
          <a:p>
            <a:endParaRPr lang="en-US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WDS Schematic JEOL Electron Microprobe</a:t>
            </a:r>
          </a:p>
        </p:txBody>
      </p:sp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6179" y="720372"/>
            <a:ext cx="5230962" cy="561890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 lIns="86420" tIns="43210" rIns="86420" bIns="43210" anchor="ctr"/>
          <a:lstStyle/>
          <a:p>
            <a:pPr eaLnBrk="1" hangingPunct="1"/>
            <a:r>
              <a:rPr lang="en-US" smtClean="0"/>
              <a:t>WDS Spectrometer</a:t>
            </a:r>
          </a:p>
        </p:txBody>
      </p:sp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077" y="1152596"/>
            <a:ext cx="6753596" cy="506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>
          <a:xfrm>
            <a:off x="288026" y="144075"/>
            <a:ext cx="8064712" cy="1008521"/>
          </a:xfrm>
        </p:spPr>
        <p:txBody>
          <a:bodyPr/>
          <a:lstStyle/>
          <a:p>
            <a:r>
              <a:rPr lang="en-US" smtClean="0"/>
              <a:t>Electron Microprobe Column</a:t>
            </a:r>
            <a:br>
              <a:rPr lang="en-US" smtClean="0"/>
            </a:br>
            <a:r>
              <a:rPr lang="en-US" smtClean="0"/>
              <a:t>Spectrometer Alignment: Baseplate and Crystal</a:t>
            </a:r>
          </a:p>
        </p:txBody>
      </p:sp>
      <p:pic>
        <p:nvPicPr>
          <p:cNvPr id="6656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1882" y="1317681"/>
            <a:ext cx="3123276" cy="2500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Text Box 4"/>
          <p:cNvSpPr txBox="1">
            <a:spLocks noChangeArrowheads="1"/>
          </p:cNvSpPr>
          <p:nvPr/>
        </p:nvSpPr>
        <p:spPr bwMode="auto">
          <a:xfrm>
            <a:off x="3559815" y="3856993"/>
            <a:ext cx="4800424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913711">
              <a:spcBef>
                <a:spcPct val="50000"/>
              </a:spcBef>
            </a:pPr>
            <a:r>
              <a:rPr lang="en-US" sz="2000" b="1" dirty="0" err="1">
                <a:solidFill>
                  <a:schemeClr val="bg2"/>
                </a:solidFill>
              </a:rPr>
              <a:t>Baseplate</a:t>
            </a:r>
            <a:r>
              <a:rPr lang="en-US" sz="2000" dirty="0">
                <a:solidFill>
                  <a:schemeClr val="bg2"/>
                </a:solidFill>
              </a:rPr>
              <a:t>: Place Rowland circle at Z focus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b="1" dirty="0">
                <a:solidFill>
                  <a:schemeClr val="bg2"/>
                </a:solidFill>
              </a:rPr>
              <a:t>Crystal</a:t>
            </a:r>
            <a:r>
              <a:rPr lang="en-US" sz="2000" dirty="0">
                <a:solidFill>
                  <a:schemeClr val="bg2"/>
                </a:solidFill>
              </a:rPr>
              <a:t>: Align all crystals on Rowland circle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dirty="0">
                <a:solidFill>
                  <a:schemeClr val="bg2"/>
                </a:solidFill>
              </a:rPr>
              <a:t>Spectrometer design keeps detector on RC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dirty="0">
                <a:solidFill>
                  <a:schemeClr val="bg2"/>
                </a:solidFill>
              </a:rPr>
              <a:t>Note: Different K-ratio = misalignment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b="1" dirty="0">
                <a:solidFill>
                  <a:schemeClr val="bg2"/>
                </a:solidFill>
              </a:rPr>
              <a:t>Multiple spectrometer comparison required to demonstrate all WDS and EDS are mutually aligned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4013" y="1224633"/>
            <a:ext cx="3262789" cy="4754457"/>
            <a:chOff x="2914" y="650"/>
            <a:chExt cx="2175" cy="3168"/>
          </a:xfrm>
        </p:grpSpPr>
        <p:pic>
          <p:nvPicPr>
            <p:cNvPr id="66568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10" y="650"/>
              <a:ext cx="2079" cy="316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66569" name="Rectangle 7"/>
            <p:cNvSpPr>
              <a:spLocks noChangeArrowheads="1"/>
            </p:cNvSpPr>
            <p:nvPr/>
          </p:nvSpPr>
          <p:spPr bwMode="auto">
            <a:xfrm>
              <a:off x="2962" y="842"/>
              <a:ext cx="336" cy="9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en-US"/>
            </a:p>
          </p:txBody>
        </p:sp>
        <p:sp>
          <p:nvSpPr>
            <p:cNvPr id="66570" name="Rectangle 8"/>
            <p:cNvSpPr>
              <a:spLocks noChangeArrowheads="1"/>
            </p:cNvSpPr>
            <p:nvPr/>
          </p:nvSpPr>
          <p:spPr bwMode="auto">
            <a:xfrm>
              <a:off x="2914" y="2378"/>
              <a:ext cx="192" cy="4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 smtClean="0"/>
              <a:t>WDS Defocusing: Vertical Spectrometer</a:t>
            </a:r>
            <a:br>
              <a:rPr lang="en-US" sz="2600" dirty="0" smtClean="0"/>
            </a:br>
            <a:r>
              <a:rPr lang="en-US" sz="2600" dirty="0" smtClean="0"/>
              <a:t>Sample Displacement along Z-axis</a:t>
            </a:r>
          </a:p>
        </p:txBody>
      </p:sp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070" y="942487"/>
            <a:ext cx="7416655" cy="532475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/>
          </a:p>
        </p:txBody>
      </p:sp>
      <p:sp>
        <p:nvSpPr>
          <p:cNvPr id="32666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521" y="85546"/>
            <a:ext cx="8136718" cy="405209"/>
          </a:xfrm>
        </p:spPr>
        <p:txBody>
          <a:bodyPr/>
          <a:lstStyle/>
          <a:p>
            <a:r>
              <a:rPr lang="en-US" smtClean="0"/>
              <a:t>Standards for EDS Microanalysis</a:t>
            </a:r>
          </a:p>
        </p:txBody>
      </p:sp>
      <p:sp>
        <p:nvSpPr>
          <p:cNvPr id="3266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381" y="1184275"/>
            <a:ext cx="7413624" cy="4514990"/>
          </a:xfrm>
        </p:spPr>
        <p:txBody>
          <a:bodyPr/>
          <a:lstStyle/>
          <a:p>
            <a:r>
              <a:rPr lang="en-US" dirty="0" smtClean="0"/>
              <a:t>Examples of profile standards: C, Mg, </a:t>
            </a:r>
            <a:r>
              <a:rPr lang="en-US" dirty="0" err="1" smtClean="0"/>
              <a:t>MgO</a:t>
            </a:r>
            <a:r>
              <a:rPr lang="en-US" dirty="0" smtClean="0"/>
              <a:t>, Si, SiO</a:t>
            </a:r>
            <a:r>
              <a:rPr lang="en-US" baseline="-25000" dirty="0" smtClean="0"/>
              <a:t>2</a:t>
            </a:r>
            <a:r>
              <a:rPr lang="en-US" dirty="0" smtClean="0"/>
              <a:t>, CaSiO</a:t>
            </a:r>
            <a:r>
              <a:rPr lang="en-US" baseline="-25000" dirty="0" smtClean="0"/>
              <a:t>3</a:t>
            </a:r>
            <a:r>
              <a:rPr lang="en-US" dirty="0" smtClean="0"/>
              <a:t>, Fe, Fe</a:t>
            </a:r>
            <a:r>
              <a:rPr lang="en-US" baseline="-25000" dirty="0" smtClean="0"/>
              <a:t>2</a:t>
            </a:r>
            <a:r>
              <a:rPr lang="en-US" dirty="0" smtClean="0"/>
              <a:t>SiO</a:t>
            </a:r>
            <a:r>
              <a:rPr lang="en-US" baseline="-25000" dirty="0" smtClean="0"/>
              <a:t>4</a:t>
            </a:r>
            <a:r>
              <a:rPr lang="en-US" dirty="0" smtClean="0"/>
              <a:t>, Co, Ni, </a:t>
            </a:r>
            <a:r>
              <a:rPr lang="en-US" dirty="0" err="1" smtClean="0"/>
              <a:t>Cd</a:t>
            </a:r>
            <a:r>
              <a:rPr lang="en-US" dirty="0" smtClean="0"/>
              <a:t>, Te, </a:t>
            </a:r>
            <a:r>
              <a:rPr lang="en-US" dirty="0" err="1" smtClean="0"/>
              <a:t>HgTe</a:t>
            </a:r>
            <a:r>
              <a:rPr lang="en-US" dirty="0" smtClean="0"/>
              <a:t>, etc.  Note: can not use: </a:t>
            </a:r>
            <a:r>
              <a:rPr lang="en-US" dirty="0" err="1" smtClean="0"/>
              <a:t>GaAs</a:t>
            </a:r>
            <a:r>
              <a:rPr lang="en-US" dirty="0" smtClean="0"/>
              <a:t>, </a:t>
            </a:r>
            <a:r>
              <a:rPr lang="en-US" dirty="0" err="1" smtClean="0"/>
              <a:t>CdTe</a:t>
            </a:r>
            <a:r>
              <a:rPr lang="en-US" dirty="0" smtClean="0"/>
              <a:t>, Fe-Co-Ni alloys, etc. </a:t>
            </a:r>
          </a:p>
          <a:p>
            <a:r>
              <a:rPr lang="en-US" dirty="0" smtClean="0"/>
              <a:t>Examples of calibration standards:  BN, NaAlSi</a:t>
            </a:r>
            <a:r>
              <a:rPr lang="en-US" baseline="-25000" dirty="0" smtClean="0"/>
              <a:t>3</a:t>
            </a:r>
            <a:r>
              <a:rPr lang="en-US" dirty="0" smtClean="0"/>
              <a:t>O</a:t>
            </a:r>
            <a:r>
              <a:rPr lang="en-US" baseline="-25000" dirty="0" smtClean="0"/>
              <a:t>8</a:t>
            </a:r>
            <a:r>
              <a:rPr lang="en-US" dirty="0" smtClean="0"/>
              <a:t>, </a:t>
            </a:r>
            <a:r>
              <a:rPr lang="en-US" dirty="0" err="1" smtClean="0"/>
              <a:t>GaAs</a:t>
            </a:r>
            <a:r>
              <a:rPr lang="en-US" dirty="0" smtClean="0"/>
              <a:t>, </a:t>
            </a:r>
            <a:r>
              <a:rPr lang="en-US" dirty="0" err="1" smtClean="0"/>
              <a:t>CdTe</a:t>
            </a:r>
            <a:r>
              <a:rPr lang="en-US" dirty="0" smtClean="0"/>
              <a:t>, Fe-Co-Ni alloys, etc.</a:t>
            </a:r>
          </a:p>
          <a:p>
            <a:r>
              <a:rPr lang="en-US" dirty="0" smtClean="0"/>
              <a:t>Several EDS software packages do not differentiate between profile and calibration standards and you are forced to use a non-overlapped standard for both the profile and primary calibration standard.  Best choice is to use pure elements, oxides, or stoichiometric materials.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WDS Spectrometer Units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8060" y="1298171"/>
            <a:ext cx="7344649" cy="4430289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Bragg diffraction equation</a:t>
            </a:r>
            <a:b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</a:b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	including index of refraction term:</a:t>
            </a:r>
            <a:b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</a:b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 	</a:t>
            </a:r>
            <a:r>
              <a:rPr lang="en-US" dirty="0" err="1" smtClean="0"/>
              <a:t>n</a:t>
            </a:r>
            <a:r>
              <a:rPr lang="en-US" dirty="0" err="1" smtClean="0">
                <a:latin typeface="Symbol" pitchFamily="18" charset="2"/>
              </a:rPr>
              <a:t>l</a:t>
            </a:r>
            <a:r>
              <a:rPr lang="en-US" dirty="0" smtClean="0"/>
              <a:t> = 2d </a:t>
            </a:r>
            <a:r>
              <a:rPr lang="en-US" dirty="0" err="1" smtClean="0"/>
              <a:t>sin</a:t>
            </a:r>
            <a:r>
              <a:rPr lang="en-US" dirty="0" err="1" smtClean="0">
                <a:latin typeface="Symbol" pitchFamily="18" charset="2"/>
              </a:rPr>
              <a:t>q</a:t>
            </a:r>
            <a:r>
              <a:rPr lang="en-US" dirty="0" smtClean="0">
                <a:latin typeface="Symbol" pitchFamily="18" charset="2"/>
              </a:rPr>
              <a:t> </a:t>
            </a:r>
            <a:r>
              <a:rPr lang="en-US" dirty="0" smtClean="0"/>
              <a:t>(1-k/n</a:t>
            </a:r>
            <a:r>
              <a:rPr lang="en-US" baseline="30000" dirty="0" smtClean="0"/>
              <a:t>2</a:t>
            </a:r>
            <a:r>
              <a:rPr lang="en-US" dirty="0" smtClean="0"/>
              <a:t>) </a:t>
            </a:r>
            <a:r>
              <a:rPr lang="en-US" dirty="0" smtClean="0">
                <a:latin typeface="Symbol" pitchFamily="18" charset="2"/>
                <a:cs typeface="Times New Roman" pitchFamily="18" charset="0"/>
              </a:rPr>
              <a:t/>
            </a:r>
            <a:br>
              <a:rPr lang="en-US" dirty="0" smtClean="0">
                <a:latin typeface="Symbol" pitchFamily="18" charset="2"/>
                <a:cs typeface="Times New Roman" pitchFamily="18" charset="0"/>
              </a:rPr>
            </a:br>
            <a:r>
              <a:rPr lang="en-US" dirty="0" smtClean="0">
                <a:solidFill>
                  <a:srgbClr val="000000"/>
                </a:solidFill>
                <a:latin typeface="Symbol" pitchFamily="18" charset="2"/>
                <a:cs typeface="Times New Roman" pitchFamily="18" charset="0"/>
              </a:rPr>
              <a:t>		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n = diffraction order, </a:t>
            </a:r>
            <a:r>
              <a:rPr lang="en-US" dirty="0" smtClean="0">
                <a:solidFill>
                  <a:srgbClr val="000000"/>
                </a:solidFill>
                <a:latin typeface="Symbol" pitchFamily="18" charset="2"/>
                <a:cs typeface="Times New Roman" pitchFamily="18" charset="0"/>
              </a:rPr>
              <a:t>l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 = wavelength</a:t>
            </a:r>
            <a:b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</a:b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		d = d-spacing of analyzing crystal</a:t>
            </a:r>
            <a:b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</a:b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		</a:t>
            </a:r>
            <a:r>
              <a:rPr lang="en-US" dirty="0" smtClean="0">
                <a:solidFill>
                  <a:srgbClr val="000000"/>
                </a:solidFill>
                <a:latin typeface="Symbol" pitchFamily="18" charset="2"/>
                <a:cs typeface="Times New Roman" pitchFamily="18" charset="0"/>
              </a:rPr>
              <a:t>q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= diffraction angle, k = refraction factor</a:t>
            </a:r>
          </a:p>
          <a:p>
            <a:r>
              <a:rPr lang="en-US" dirty="0" err="1" smtClean="0">
                <a:solidFill>
                  <a:srgbClr val="000000"/>
                </a:solidFill>
                <a:cs typeface="Times New Roman" pitchFamily="18" charset="0"/>
              </a:rPr>
              <a:t>Cameca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en-US" dirty="0" err="1" smtClean="0"/>
              <a:t>sin</a:t>
            </a:r>
            <a:r>
              <a:rPr lang="en-US" dirty="0" err="1" smtClean="0">
                <a:latin typeface="Symbol" pitchFamily="18" charset="2"/>
              </a:rPr>
              <a:t>q</a:t>
            </a:r>
            <a:r>
              <a:rPr lang="en-US" dirty="0" smtClean="0">
                <a:latin typeface="Symbol" pitchFamily="18" charset="2"/>
              </a:rPr>
              <a:t> </a:t>
            </a:r>
            <a:r>
              <a:rPr lang="en-US" dirty="0" smtClean="0"/>
              <a:t>= </a:t>
            </a:r>
            <a:r>
              <a:rPr lang="en-US" dirty="0" err="1" smtClean="0"/>
              <a:t>n</a:t>
            </a:r>
            <a:r>
              <a:rPr lang="en-US" dirty="0" err="1" smtClean="0">
                <a:latin typeface="Symbol" pitchFamily="18" charset="2"/>
              </a:rPr>
              <a:t>l</a:t>
            </a:r>
            <a:r>
              <a:rPr lang="en-US" dirty="0" smtClean="0">
                <a:latin typeface="Symbol" pitchFamily="18" charset="2"/>
              </a:rPr>
              <a:t> </a:t>
            </a:r>
            <a:r>
              <a:rPr lang="en-US" dirty="0" smtClean="0"/>
              <a:t>(1 – k / n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  / </a:t>
            </a:r>
            <a:r>
              <a:rPr lang="en-US" dirty="0" smtClean="0"/>
              <a:t> 2d</a:t>
            </a:r>
            <a:br>
              <a:rPr lang="en-US" dirty="0" smtClean="0"/>
            </a:br>
            <a:r>
              <a:rPr lang="en-US" dirty="0" smtClean="0"/>
              <a:t>Use 10</a:t>
            </a:r>
            <a:r>
              <a:rPr lang="en-US" baseline="30000" dirty="0" smtClean="0"/>
              <a:t>4</a:t>
            </a:r>
            <a:r>
              <a:rPr lang="en-US" dirty="0" smtClean="0"/>
              <a:t> * </a:t>
            </a:r>
            <a:r>
              <a:rPr lang="en-US" dirty="0" err="1" smtClean="0"/>
              <a:t>sin</a:t>
            </a:r>
            <a:r>
              <a:rPr lang="en-US" dirty="0" err="1" smtClean="0">
                <a:latin typeface="Symbol" pitchFamily="18" charset="2"/>
              </a:rPr>
              <a:t>q</a:t>
            </a:r>
            <a:r>
              <a:rPr lang="en-US" dirty="0" smtClean="0"/>
              <a:t>  for indexing position</a:t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 smtClean="0">
              <a:solidFill>
                <a:srgbClr val="000000"/>
              </a:solidFill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For JEOL instruments:</a:t>
            </a:r>
            <a:b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</a:b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	</a:t>
            </a:r>
            <a:r>
              <a:rPr lang="en-US" dirty="0" err="1" smtClean="0"/>
              <a:t>n</a:t>
            </a:r>
            <a:r>
              <a:rPr lang="en-US" dirty="0" err="1" smtClean="0">
                <a:latin typeface="Symbol" pitchFamily="18" charset="2"/>
              </a:rPr>
              <a:t>l</a:t>
            </a:r>
            <a:r>
              <a:rPr lang="en-US" dirty="0" smtClean="0"/>
              <a:t>/2d = </a:t>
            </a:r>
            <a:r>
              <a:rPr lang="en-US" dirty="0" err="1" smtClean="0"/>
              <a:t>sin</a:t>
            </a:r>
            <a:r>
              <a:rPr lang="en-US" dirty="0" err="1" smtClean="0">
                <a:latin typeface="Symbol" pitchFamily="18" charset="2"/>
              </a:rPr>
              <a:t>q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 = L/2R where R is </a:t>
            </a:r>
            <a:r>
              <a:rPr lang="en-US" dirty="0" err="1" smtClean="0">
                <a:solidFill>
                  <a:srgbClr val="000000"/>
                </a:solidFill>
                <a:cs typeface="Times New Roman" pitchFamily="18" charset="0"/>
              </a:rPr>
              <a:t>rowland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 radius</a:t>
            </a:r>
            <a:b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</a:b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	L = (R/d) </a:t>
            </a:r>
            <a:r>
              <a:rPr lang="en-US" dirty="0" err="1" smtClean="0">
                <a:solidFill>
                  <a:srgbClr val="000000"/>
                </a:solidFill>
                <a:cs typeface="Times New Roman" pitchFamily="18" charset="0"/>
              </a:rPr>
              <a:t>n</a:t>
            </a:r>
            <a:r>
              <a:rPr lang="en-US" dirty="0" err="1" smtClean="0">
                <a:solidFill>
                  <a:srgbClr val="000000"/>
                </a:solidFill>
                <a:latin typeface="Symbol" pitchFamily="18" charset="2"/>
                <a:cs typeface="Times New Roman" pitchFamily="18" charset="0"/>
              </a:rPr>
              <a:t>l</a:t>
            </a:r>
            <a:r>
              <a:rPr lang="en-US" dirty="0" smtClean="0">
                <a:solidFill>
                  <a:srgbClr val="000000"/>
                </a:solidFill>
                <a:latin typeface="Symbol" pitchFamily="18" charset="2"/>
                <a:cs typeface="Times New Roman" pitchFamily="18" charset="0"/>
              </a:rPr>
              <a:t>,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 L value in mm</a:t>
            </a:r>
            <a:b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</a:br>
            <a:r>
              <a:rPr lang="en-US" dirty="0" smtClean="0"/>
              <a:t> </a:t>
            </a:r>
            <a:r>
              <a:rPr lang="en-US" dirty="0" smtClean="0">
                <a:solidFill>
                  <a:srgbClr val="000000"/>
                </a:solidFill>
                <a:latin typeface="Symbol" pitchFamily="18" charset="2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Symbol" pitchFamily="18" charset="2"/>
                <a:cs typeface="Times New Roman" pitchFamily="18" charset="0"/>
              </a:rPr>
            </a:b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JEOL: L = (R / d) </a:t>
            </a:r>
            <a:r>
              <a:rPr lang="en-US" dirty="0" err="1" smtClean="0">
                <a:solidFill>
                  <a:srgbClr val="000000"/>
                </a:solidFill>
                <a:cs typeface="Times New Roman" pitchFamily="18" charset="0"/>
              </a:rPr>
              <a:t>n</a:t>
            </a:r>
            <a:r>
              <a:rPr lang="en-US" dirty="0" err="1" smtClean="0">
                <a:solidFill>
                  <a:srgbClr val="000000"/>
                </a:solidFill>
                <a:latin typeface="Symbol" pitchFamily="18" charset="2"/>
                <a:cs typeface="Times New Roman" pitchFamily="18" charset="0"/>
              </a:rPr>
              <a:t>l</a:t>
            </a:r>
            <a:r>
              <a:rPr lang="en-US" dirty="0" smtClean="0">
                <a:solidFill>
                  <a:srgbClr val="000000"/>
                </a:solidFill>
                <a:latin typeface="Symbol" pitchFamily="18" charset="2"/>
                <a:cs typeface="Times New Roman" pitchFamily="18" charset="0"/>
              </a:rPr>
              <a:t> </a:t>
            </a:r>
            <a:r>
              <a:rPr lang="en-US" dirty="0" smtClean="0"/>
              <a:t>(1 – k / n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  <a:r>
              <a:rPr lang="en-US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1031" name="Rectangle 4"/>
          <p:cNvSpPr>
            <a:spLocks noChangeArrowheads="1"/>
          </p:cNvSpPr>
          <p:nvPr/>
        </p:nvSpPr>
        <p:spPr bwMode="auto">
          <a:xfrm>
            <a:off x="0" y="2884525"/>
            <a:ext cx="174593" cy="31809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86420" tIns="43210" rIns="86420" bIns="43210" anchor="ctr">
            <a:spAutoFit/>
          </a:bodyPr>
          <a:lstStyle/>
          <a:p>
            <a:endParaRPr lang="en-US"/>
          </a:p>
        </p:txBody>
      </p:sp>
      <p:sp>
        <p:nvSpPr>
          <p:cNvPr id="1032" name="Rectangle 5"/>
          <p:cNvSpPr>
            <a:spLocks noChangeArrowheads="1"/>
          </p:cNvSpPr>
          <p:nvPr/>
        </p:nvSpPr>
        <p:spPr bwMode="auto">
          <a:xfrm>
            <a:off x="0" y="-159048"/>
            <a:ext cx="174593" cy="31809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86420" tIns="43210" rIns="86420" bIns="43210" anchor="ctr">
            <a:spAutoFit/>
          </a:bodyPr>
          <a:lstStyle/>
          <a:p>
            <a:endParaRPr lang="en-US"/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5544490" y="5258718"/>
          <a:ext cx="2808248" cy="742884"/>
        </p:xfrm>
        <a:graphic>
          <a:graphicData uri="http://schemas.openxmlformats.org/presentationml/2006/ole">
            <p:oleObj spid="_x0000_s117762" name="Equation" r:id="rId3" imgW="1587500" imgH="419100" progId="Equation.3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Diffracting Crystal Element Ranges</a:t>
            </a:r>
          </a:p>
        </p:txBody>
      </p:sp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32" y="1296670"/>
            <a:ext cx="7488661" cy="3926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LDE Diffracting Crystal Element Ranges</a:t>
            </a:r>
          </a:p>
        </p:txBody>
      </p:sp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6146" y="864447"/>
            <a:ext cx="5616496" cy="4970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 smtClean="0"/>
              <a:t>L-Value X-ray Peak Positions for JEOL Microprobe</a:t>
            </a:r>
          </a:p>
        </p:txBody>
      </p:sp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7" y="1080559"/>
            <a:ext cx="8373739" cy="498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7168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520" y="85545"/>
            <a:ext cx="8136718" cy="466741"/>
          </a:xfrm>
        </p:spPr>
        <p:txBody>
          <a:bodyPr/>
          <a:lstStyle/>
          <a:p>
            <a:pPr defTabSz="816188"/>
            <a:r>
              <a:rPr lang="en-US" sz="2600" dirty="0" smtClean="0"/>
              <a:t>WDS and EDS Comparison: </a:t>
            </a:r>
            <a:r>
              <a:rPr lang="en-US" sz="2600" dirty="0" err="1" smtClean="0"/>
              <a:t>Kakanui</a:t>
            </a:r>
            <a:r>
              <a:rPr lang="en-US" sz="2600" dirty="0" smtClean="0"/>
              <a:t> Hornblende</a:t>
            </a:r>
            <a:br>
              <a:rPr lang="en-US" sz="2600" dirty="0" smtClean="0"/>
            </a:br>
            <a:r>
              <a:rPr lang="en-US" sz="2600" dirty="0" smtClean="0"/>
              <a:t>WDS TAP GFC, </a:t>
            </a:r>
            <a:r>
              <a:rPr lang="en-US" sz="2600" dirty="0" err="1" smtClean="0"/>
              <a:t>SiLi</a:t>
            </a:r>
            <a:r>
              <a:rPr lang="en-US" sz="2600" dirty="0" smtClean="0"/>
              <a:t> EDS, Energy Scale</a:t>
            </a:r>
          </a:p>
        </p:txBody>
      </p:sp>
      <p:pic>
        <p:nvPicPr>
          <p:cNvPr id="7168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038" y="726376"/>
            <a:ext cx="7772187" cy="5321750"/>
          </a:xfrm>
          <a:noFill/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00670" y="1337192"/>
            <a:ext cx="6308055" cy="4971087"/>
            <a:chOff x="126" y="842"/>
            <a:chExt cx="3974" cy="3132"/>
          </a:xfrm>
        </p:grpSpPr>
        <p:sp>
          <p:nvSpPr>
            <p:cNvPr id="71687" name="Text Box 5"/>
            <p:cNvSpPr txBox="1">
              <a:spLocks noChangeArrowheads="1"/>
            </p:cNvSpPr>
            <p:nvPr/>
          </p:nvSpPr>
          <p:spPr bwMode="auto">
            <a:xfrm rot="16200000">
              <a:off x="-1115" y="2083"/>
              <a:ext cx="2928" cy="446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</p:spPr>
          <p:txBody>
            <a:bodyPr lIns="91424" tIns="45712" rIns="91424" bIns="45712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2000" dirty="0">
                  <a:solidFill>
                    <a:schemeClr val="bg1"/>
                  </a:solidFill>
                </a:rPr>
                <a:t>Intensity: WDS 10 sec/.01 mm = ~19K sec</a:t>
              </a:r>
              <a:br>
                <a:rPr lang="en-US" sz="2000" dirty="0">
                  <a:solidFill>
                    <a:schemeClr val="bg1"/>
                  </a:solidFill>
                </a:rPr>
              </a:br>
              <a:r>
                <a:rPr lang="en-US" sz="2000" dirty="0">
                  <a:solidFill>
                    <a:schemeClr val="bg1"/>
                  </a:solidFill>
                </a:rPr>
                <a:t>EDS 1000 sec </a:t>
              </a:r>
            </a:p>
          </p:txBody>
        </p:sp>
        <p:sp>
          <p:nvSpPr>
            <p:cNvPr id="71688" name="Text Box 6"/>
            <p:cNvSpPr txBox="1">
              <a:spLocks noChangeArrowheads="1"/>
            </p:cNvSpPr>
            <p:nvPr/>
          </p:nvSpPr>
          <p:spPr bwMode="auto">
            <a:xfrm>
              <a:off x="2098" y="3722"/>
              <a:ext cx="1008" cy="252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</p:spPr>
          <p:txBody>
            <a:bodyPr lIns="91424" tIns="45712" rIns="91424" bIns="45712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000" dirty="0">
                  <a:solidFill>
                    <a:schemeClr val="bg2"/>
                  </a:solidFill>
                </a:rPr>
                <a:t>Energy, </a:t>
              </a:r>
              <a:r>
                <a:rPr lang="en-US" sz="2000" dirty="0" err="1">
                  <a:solidFill>
                    <a:schemeClr val="bg2"/>
                  </a:solidFill>
                </a:rPr>
                <a:t>keV</a:t>
              </a:r>
              <a:endParaRPr lang="en-US" sz="2000" dirty="0">
                <a:solidFill>
                  <a:schemeClr val="bg2"/>
                </a:solidFill>
              </a:endParaRPr>
            </a:p>
          </p:txBody>
        </p:sp>
        <p:sp>
          <p:nvSpPr>
            <p:cNvPr id="71689" name="Text Box 7"/>
            <p:cNvSpPr txBox="1">
              <a:spLocks noChangeArrowheads="1"/>
            </p:cNvSpPr>
            <p:nvPr/>
          </p:nvSpPr>
          <p:spPr bwMode="auto">
            <a:xfrm>
              <a:off x="3730" y="2330"/>
              <a:ext cx="370" cy="252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</p:spPr>
          <p:txBody>
            <a:bodyPr wrap="square" lIns="91424" tIns="45712" rIns="91424" bIns="45712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000" dirty="0">
                  <a:solidFill>
                    <a:schemeClr val="bg2"/>
                  </a:solidFill>
                </a:rPr>
                <a:t>Si</a:t>
              </a:r>
            </a:p>
          </p:txBody>
        </p:sp>
        <p:sp>
          <p:nvSpPr>
            <p:cNvPr id="71690" name="Text Box 8"/>
            <p:cNvSpPr txBox="1">
              <a:spLocks noChangeArrowheads="1"/>
            </p:cNvSpPr>
            <p:nvPr/>
          </p:nvSpPr>
          <p:spPr bwMode="auto">
            <a:xfrm>
              <a:off x="3106" y="2522"/>
              <a:ext cx="370" cy="252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</p:spPr>
          <p:txBody>
            <a:bodyPr wrap="square" lIns="91424" tIns="45712" rIns="91424" bIns="45712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000" dirty="0">
                  <a:solidFill>
                    <a:schemeClr val="bg2"/>
                  </a:solidFill>
                </a:rPr>
                <a:t>Al</a:t>
              </a:r>
            </a:p>
          </p:txBody>
        </p:sp>
        <p:sp>
          <p:nvSpPr>
            <p:cNvPr id="71691" name="Text Box 9"/>
            <p:cNvSpPr txBox="1">
              <a:spLocks noChangeArrowheads="1"/>
            </p:cNvSpPr>
            <p:nvPr/>
          </p:nvSpPr>
          <p:spPr bwMode="auto">
            <a:xfrm>
              <a:off x="2578" y="2660"/>
              <a:ext cx="431" cy="252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</p:spPr>
          <p:txBody>
            <a:bodyPr wrap="square" lIns="91424" tIns="45712" rIns="91424" bIns="45712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000" dirty="0">
                  <a:solidFill>
                    <a:schemeClr val="bg2"/>
                  </a:solidFill>
                </a:rPr>
                <a:t>Mg</a:t>
              </a:r>
            </a:p>
          </p:txBody>
        </p:sp>
        <p:sp>
          <p:nvSpPr>
            <p:cNvPr id="71692" name="Text Box 10"/>
            <p:cNvSpPr txBox="1">
              <a:spLocks noChangeArrowheads="1"/>
            </p:cNvSpPr>
            <p:nvPr/>
          </p:nvSpPr>
          <p:spPr bwMode="auto">
            <a:xfrm>
              <a:off x="2146" y="2906"/>
              <a:ext cx="431" cy="252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</p:spPr>
          <p:txBody>
            <a:bodyPr wrap="square" lIns="91424" tIns="45712" rIns="91424" bIns="45712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000" dirty="0">
                  <a:solidFill>
                    <a:schemeClr val="bg2"/>
                  </a:solidFill>
                </a:rPr>
                <a:t>Na</a:t>
              </a:r>
            </a:p>
          </p:txBody>
        </p:sp>
        <p:sp>
          <p:nvSpPr>
            <p:cNvPr id="71693" name="Text Box 11"/>
            <p:cNvSpPr txBox="1">
              <a:spLocks noChangeArrowheads="1"/>
            </p:cNvSpPr>
            <p:nvPr/>
          </p:nvSpPr>
          <p:spPr bwMode="auto">
            <a:xfrm>
              <a:off x="994" y="3242"/>
              <a:ext cx="240" cy="252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</p:spPr>
          <p:txBody>
            <a:bodyPr lIns="91424" tIns="45712" rIns="91424" bIns="45712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000" dirty="0">
                  <a:solidFill>
                    <a:schemeClr val="bg2"/>
                  </a:solidFill>
                </a:rPr>
                <a:t>O</a:t>
              </a:r>
            </a:p>
          </p:txBody>
        </p:sp>
        <p:sp>
          <p:nvSpPr>
            <p:cNvPr id="71694" name="Text Box 12"/>
            <p:cNvSpPr txBox="1">
              <a:spLocks noChangeArrowheads="1"/>
            </p:cNvSpPr>
            <p:nvPr/>
          </p:nvSpPr>
          <p:spPr bwMode="auto">
            <a:xfrm>
              <a:off x="1378" y="3146"/>
              <a:ext cx="336" cy="252"/>
            </a:xfrm>
            <a:prstGeom prst="rect">
              <a:avLst/>
            </a:prstGeom>
            <a:solidFill>
              <a:srgbClr val="FFFFFF"/>
            </a:solidFill>
            <a:ln w="12700">
              <a:noFill/>
              <a:miter lim="800000"/>
              <a:headEnd/>
              <a:tailEnd/>
            </a:ln>
          </p:spPr>
          <p:txBody>
            <a:bodyPr lIns="91424" tIns="45712" rIns="91424" bIns="45712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000" dirty="0">
                  <a:solidFill>
                    <a:schemeClr val="bg2"/>
                  </a:solidFill>
                </a:rPr>
                <a:t>Fe</a:t>
              </a:r>
            </a:p>
          </p:txBody>
        </p:sp>
      </p:grp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EPMA 2013</a:t>
            </a:r>
            <a:endParaRPr lang="en-US" smtClean="0"/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 smtClean="0"/>
              <a:t>WDS Wavelength Scan</a:t>
            </a:r>
            <a:br>
              <a:rPr lang="en-US" sz="2600" dirty="0" smtClean="0"/>
            </a:br>
            <a:r>
              <a:rPr lang="en-US" sz="1700" dirty="0" smtClean="0"/>
              <a:t>TAP Spec 2 25 KV 300 </a:t>
            </a:r>
            <a:r>
              <a:rPr lang="en-US" sz="1700" dirty="0" err="1" smtClean="0"/>
              <a:t>nA</a:t>
            </a:r>
            <a:r>
              <a:rPr lang="en-US" sz="1700" dirty="0" smtClean="0"/>
              <a:t> 70 - 266 mm 10 sec per point 0.1 / .09 mm step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144013" y="565793"/>
            <a:ext cx="8640763" cy="5917557"/>
            <a:chOff x="0" y="384"/>
            <a:chExt cx="5760" cy="3943"/>
          </a:xfrm>
        </p:grpSpPr>
        <p:pic>
          <p:nvPicPr>
            <p:cNvPr id="72710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384"/>
              <a:ext cx="5760" cy="3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711" name="Text Box 5"/>
            <p:cNvSpPr txBox="1">
              <a:spLocks noChangeArrowheads="1"/>
            </p:cNvSpPr>
            <p:nvPr/>
          </p:nvSpPr>
          <p:spPr bwMode="auto">
            <a:xfrm>
              <a:off x="1056" y="1248"/>
              <a:ext cx="370" cy="15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4572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Si K</a:t>
              </a:r>
              <a:r>
                <a:rPr lang="en-US" dirty="0">
                  <a:solidFill>
                    <a:schemeClr val="bg2"/>
                  </a:solidFill>
                  <a:latin typeface="Symbol" pitchFamily="18" charset="2"/>
                </a:rPr>
                <a:t>a</a:t>
              </a:r>
            </a:p>
          </p:txBody>
        </p:sp>
        <p:sp>
          <p:nvSpPr>
            <p:cNvPr id="72712" name="Text Box 6"/>
            <p:cNvSpPr txBox="1">
              <a:spLocks noChangeArrowheads="1"/>
            </p:cNvSpPr>
            <p:nvPr/>
          </p:nvSpPr>
          <p:spPr bwMode="auto">
            <a:xfrm>
              <a:off x="1296" y="1574"/>
              <a:ext cx="370" cy="15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4572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Al K</a:t>
              </a:r>
              <a:r>
                <a:rPr lang="en-US" dirty="0">
                  <a:solidFill>
                    <a:schemeClr val="bg2"/>
                  </a:solidFill>
                  <a:latin typeface="Symbol" pitchFamily="18" charset="2"/>
                </a:rPr>
                <a:t>a</a:t>
              </a:r>
            </a:p>
          </p:txBody>
        </p:sp>
        <p:sp>
          <p:nvSpPr>
            <p:cNvPr id="72713" name="Text Box 7"/>
            <p:cNvSpPr txBox="1">
              <a:spLocks noChangeArrowheads="1"/>
            </p:cNvSpPr>
            <p:nvPr/>
          </p:nvSpPr>
          <p:spPr bwMode="auto">
            <a:xfrm>
              <a:off x="1680" y="1728"/>
              <a:ext cx="432" cy="15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4572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Mg K</a:t>
              </a:r>
              <a:r>
                <a:rPr lang="en-US" dirty="0">
                  <a:solidFill>
                    <a:schemeClr val="bg2"/>
                  </a:solidFill>
                  <a:latin typeface="Symbol" pitchFamily="18" charset="2"/>
                </a:rPr>
                <a:t>a</a:t>
              </a:r>
            </a:p>
          </p:txBody>
        </p:sp>
        <p:sp>
          <p:nvSpPr>
            <p:cNvPr id="72714" name="Text Box 8"/>
            <p:cNvSpPr txBox="1">
              <a:spLocks noChangeArrowheads="1"/>
            </p:cNvSpPr>
            <p:nvPr/>
          </p:nvSpPr>
          <p:spPr bwMode="auto">
            <a:xfrm>
              <a:off x="2112" y="2208"/>
              <a:ext cx="480" cy="15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4572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Na K</a:t>
              </a:r>
              <a:r>
                <a:rPr lang="en-US" dirty="0">
                  <a:solidFill>
                    <a:schemeClr val="bg2"/>
                  </a:solidFill>
                  <a:latin typeface="Symbol" pitchFamily="18" charset="2"/>
                </a:rPr>
                <a:t>a</a:t>
              </a:r>
            </a:p>
          </p:txBody>
        </p:sp>
        <p:sp>
          <p:nvSpPr>
            <p:cNvPr id="72715" name="Text Box 9"/>
            <p:cNvSpPr txBox="1">
              <a:spLocks noChangeArrowheads="1"/>
            </p:cNvSpPr>
            <p:nvPr/>
          </p:nvSpPr>
          <p:spPr bwMode="auto">
            <a:xfrm>
              <a:off x="2592" y="1872"/>
              <a:ext cx="528" cy="15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4572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Si K</a:t>
              </a:r>
              <a:r>
                <a:rPr lang="en-US" dirty="0">
                  <a:solidFill>
                    <a:schemeClr val="bg2"/>
                  </a:solidFill>
                  <a:latin typeface="Symbol" pitchFamily="18" charset="2"/>
                </a:rPr>
                <a:t>a II</a:t>
              </a:r>
            </a:p>
          </p:txBody>
        </p:sp>
        <p:sp>
          <p:nvSpPr>
            <p:cNvPr id="72716" name="Text Box 10"/>
            <p:cNvSpPr txBox="1">
              <a:spLocks noChangeArrowheads="1"/>
            </p:cNvSpPr>
            <p:nvPr/>
          </p:nvSpPr>
          <p:spPr bwMode="auto">
            <a:xfrm>
              <a:off x="3120" y="2016"/>
              <a:ext cx="528" cy="15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4572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Al K</a:t>
              </a:r>
              <a:r>
                <a:rPr lang="en-US" dirty="0">
                  <a:solidFill>
                    <a:schemeClr val="bg2"/>
                  </a:solidFill>
                  <a:latin typeface="Symbol" pitchFamily="18" charset="2"/>
                </a:rPr>
                <a:t>a II</a:t>
              </a:r>
            </a:p>
          </p:txBody>
        </p:sp>
        <p:sp>
          <p:nvSpPr>
            <p:cNvPr id="72717" name="Text Box 11"/>
            <p:cNvSpPr txBox="1">
              <a:spLocks noChangeArrowheads="1"/>
            </p:cNvSpPr>
            <p:nvPr/>
          </p:nvSpPr>
          <p:spPr bwMode="auto">
            <a:xfrm>
              <a:off x="3792" y="2160"/>
              <a:ext cx="624" cy="15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4572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Mg K</a:t>
              </a:r>
              <a:r>
                <a:rPr lang="en-US" dirty="0">
                  <a:solidFill>
                    <a:schemeClr val="bg2"/>
                  </a:solidFill>
                  <a:latin typeface="Symbol" pitchFamily="18" charset="2"/>
                </a:rPr>
                <a:t>a II</a:t>
              </a:r>
            </a:p>
          </p:txBody>
        </p:sp>
        <p:sp>
          <p:nvSpPr>
            <p:cNvPr id="72718" name="Text Box 12"/>
            <p:cNvSpPr txBox="1">
              <a:spLocks noChangeArrowheads="1"/>
            </p:cNvSpPr>
            <p:nvPr/>
          </p:nvSpPr>
          <p:spPr bwMode="auto">
            <a:xfrm>
              <a:off x="3504" y="2688"/>
              <a:ext cx="480" cy="15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4572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Fe </a:t>
              </a:r>
              <a:r>
                <a:rPr lang="en-US" dirty="0" err="1">
                  <a:solidFill>
                    <a:schemeClr val="bg2"/>
                  </a:solidFill>
                  <a:latin typeface="Times New Roman" pitchFamily="18" charset="0"/>
                </a:rPr>
                <a:t>L</a:t>
              </a:r>
              <a:r>
                <a:rPr lang="en-US" dirty="0" err="1">
                  <a:solidFill>
                    <a:schemeClr val="bg2"/>
                  </a:solidFill>
                  <a:latin typeface="Symbol" pitchFamily="18" charset="2"/>
                </a:rPr>
                <a:t>a,b</a:t>
              </a:r>
              <a:endParaRPr lang="en-US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  <p:sp>
          <p:nvSpPr>
            <p:cNvPr id="72719" name="Text Box 13"/>
            <p:cNvSpPr txBox="1">
              <a:spLocks noChangeArrowheads="1"/>
            </p:cNvSpPr>
            <p:nvPr/>
          </p:nvSpPr>
          <p:spPr bwMode="auto">
            <a:xfrm>
              <a:off x="4752" y="3024"/>
              <a:ext cx="370" cy="15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4572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O K</a:t>
              </a:r>
              <a:r>
                <a:rPr lang="en-US" dirty="0">
                  <a:solidFill>
                    <a:schemeClr val="bg2"/>
                  </a:solidFill>
                  <a:latin typeface="Symbol" pitchFamily="18" charset="2"/>
                </a:rPr>
                <a:t>a</a:t>
              </a:r>
            </a:p>
          </p:txBody>
        </p:sp>
        <p:sp>
          <p:nvSpPr>
            <p:cNvPr id="72720" name="Text Box 14"/>
            <p:cNvSpPr txBox="1">
              <a:spLocks noChangeArrowheads="1"/>
            </p:cNvSpPr>
            <p:nvPr/>
          </p:nvSpPr>
          <p:spPr bwMode="auto">
            <a:xfrm>
              <a:off x="4320" y="2256"/>
              <a:ext cx="528" cy="15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4572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Si K</a:t>
              </a:r>
              <a:r>
                <a:rPr lang="en-US" dirty="0">
                  <a:solidFill>
                    <a:schemeClr val="bg2"/>
                  </a:solidFill>
                  <a:latin typeface="Symbol" pitchFamily="18" charset="2"/>
                </a:rPr>
                <a:t>a III</a:t>
              </a:r>
            </a:p>
          </p:txBody>
        </p:sp>
        <p:sp>
          <p:nvSpPr>
            <p:cNvPr id="72721" name="Text Box 15"/>
            <p:cNvSpPr txBox="1">
              <a:spLocks noChangeArrowheads="1"/>
            </p:cNvSpPr>
            <p:nvPr/>
          </p:nvSpPr>
          <p:spPr bwMode="auto">
            <a:xfrm>
              <a:off x="1536" y="1084"/>
              <a:ext cx="3840" cy="47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bg1"/>
              </a:solidFill>
              <a:miter lim="800000"/>
              <a:headEnd type="none" w="sm" len="sm"/>
              <a:tailEnd type="none" w="sm" len="sm"/>
            </a:ln>
          </p:spPr>
          <p:txBody>
            <a:bodyPr lIns="4572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WDS Spectra show high order reflections (II, III, etc.)</a:t>
              </a:r>
              <a:b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and detailed presence of x-ray lines not resolved by EDS</a:t>
              </a:r>
              <a:b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</a:br>
              <a:r>
                <a:rPr lang="en-US" dirty="0">
                  <a:solidFill>
                    <a:schemeClr val="bg2"/>
                  </a:solidFill>
                  <a:latin typeface="Times New Roman" pitchFamily="18" charset="0"/>
                </a:rPr>
                <a:t>WDS Scans must be used for peak overlap and background evaluation</a:t>
              </a:r>
              <a:endParaRPr lang="en-US" dirty="0">
                <a:solidFill>
                  <a:schemeClr val="bg2"/>
                </a:solidFill>
                <a:latin typeface="Symbol" pitchFamily="18" charset="2"/>
              </a:endParaRPr>
            </a:p>
          </p:txBody>
        </p:sp>
      </p:grp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8" y="1793875"/>
            <a:ext cx="7924800" cy="1828800"/>
          </a:xfrm>
        </p:spPr>
        <p:txBody>
          <a:bodyPr/>
          <a:lstStyle/>
          <a:p>
            <a:pPr eaLnBrk="1" hangingPunct="1"/>
            <a:r>
              <a:rPr lang="en-US" smtClean="0"/>
              <a:t>Pulse-Height Analysis</a:t>
            </a:r>
            <a:br>
              <a:rPr lang="en-US" smtClean="0"/>
            </a:br>
            <a:r>
              <a:rPr lang="en-US" smtClean="0"/>
              <a:t>Wavelength-dispersive spectrometer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WDS pulse processing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Purpose of pulse-height analysis (PHA)</a:t>
            </a:r>
            <a:br>
              <a:rPr lang="en-US" dirty="0" smtClean="0"/>
            </a:br>
            <a:r>
              <a:rPr lang="en-US" dirty="0" smtClean="0"/>
              <a:t>Reject baseline noise from x-ray counter (baseline setting)</a:t>
            </a:r>
            <a:br>
              <a:rPr lang="en-US" dirty="0" smtClean="0"/>
            </a:br>
            <a:r>
              <a:rPr lang="en-US" dirty="0" smtClean="0"/>
              <a:t>Reject or include </a:t>
            </a:r>
            <a:r>
              <a:rPr lang="en-US" dirty="0" err="1" smtClean="0"/>
              <a:t>Ar</a:t>
            </a:r>
            <a:r>
              <a:rPr lang="en-US" dirty="0" smtClean="0"/>
              <a:t> or </a:t>
            </a:r>
            <a:r>
              <a:rPr lang="en-US" dirty="0" err="1" smtClean="0"/>
              <a:t>Xe</a:t>
            </a:r>
            <a:r>
              <a:rPr lang="en-US" dirty="0" smtClean="0"/>
              <a:t> escape peak for relevant elements</a:t>
            </a:r>
            <a:br>
              <a:rPr lang="en-US" dirty="0" smtClean="0"/>
            </a:br>
            <a:r>
              <a:rPr lang="en-US" dirty="0" smtClean="0"/>
              <a:t>Use differential mode </a:t>
            </a:r>
            <a:r>
              <a:rPr lang="en-US" i="1" dirty="0" smtClean="0"/>
              <a:t>if necessary </a:t>
            </a:r>
            <a:r>
              <a:rPr lang="en-US" dirty="0" smtClean="0"/>
              <a:t>to reject high-order reflections</a:t>
            </a:r>
            <a:br>
              <a:rPr lang="en-US" dirty="0" smtClean="0"/>
            </a:br>
            <a:r>
              <a:rPr lang="en-US" dirty="0" smtClean="0"/>
              <a:t>Best procedure is to use integral mode to avoid PHA count loss</a:t>
            </a:r>
          </a:p>
          <a:p>
            <a:r>
              <a:rPr lang="en-US" dirty="0" smtClean="0"/>
              <a:t>JEOL setup: ~4 volt pulse set by adjusting bias (“bias scan”)</a:t>
            </a:r>
            <a:br>
              <a:rPr lang="en-US" dirty="0" smtClean="0"/>
            </a:br>
            <a:r>
              <a:rPr lang="en-US" dirty="0" smtClean="0"/>
              <a:t>Bias values coupled with gain (4x, 8x, 16x, 32x, 64x, 128x)</a:t>
            </a:r>
            <a:br>
              <a:rPr lang="en-US" dirty="0" smtClean="0"/>
            </a:br>
            <a:r>
              <a:rPr lang="en-US" dirty="0" smtClean="0"/>
              <a:t>Sets of bias-gain couples should produce same count behavior</a:t>
            </a:r>
            <a:br>
              <a:rPr lang="en-US" dirty="0" smtClean="0"/>
            </a:br>
            <a:r>
              <a:rPr lang="en-US" dirty="0" smtClean="0"/>
              <a:t>Suggest use of high gain + low bias for detector longevity</a:t>
            </a:r>
            <a:br>
              <a:rPr lang="en-US" dirty="0" smtClean="0"/>
            </a:br>
            <a:r>
              <a:rPr lang="en-US" dirty="0" smtClean="0"/>
              <a:t>Typical gain settings: LDE 128x, TAP: 32-128x, PET flow 16x, PET sealed 64-128x, </a:t>
            </a:r>
            <a:r>
              <a:rPr lang="en-US" dirty="0" err="1" smtClean="0"/>
              <a:t>LiF</a:t>
            </a:r>
            <a:r>
              <a:rPr lang="en-US" dirty="0" smtClean="0"/>
              <a:t> sealed 32-64x, </a:t>
            </a:r>
            <a:r>
              <a:rPr lang="en-US" dirty="0" err="1" smtClean="0"/>
              <a:t>LiF</a:t>
            </a:r>
            <a:r>
              <a:rPr lang="en-US" dirty="0" smtClean="0"/>
              <a:t> flow 8x (differences observed)</a:t>
            </a:r>
          </a:p>
          <a:p>
            <a:r>
              <a:rPr lang="en-US" dirty="0" err="1" smtClean="0"/>
              <a:t>Cameca</a:t>
            </a:r>
            <a:r>
              <a:rPr lang="en-US" dirty="0" smtClean="0"/>
              <a:t> setup: ~2 volt pulse set by adjusting gain (“gain scan”)</a:t>
            </a:r>
            <a:br>
              <a:rPr lang="en-US" dirty="0" smtClean="0"/>
            </a:br>
            <a:r>
              <a:rPr lang="en-US" dirty="0" smtClean="0"/>
              <a:t>Use bias values on a per crystal basis</a:t>
            </a:r>
            <a:br>
              <a:rPr lang="en-US" dirty="0" smtClean="0"/>
            </a:br>
            <a:r>
              <a:rPr lang="en-US" dirty="0" smtClean="0"/>
              <a:t>Simplified setup relative to JEOL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altLang="en-GB" smtClean="0"/>
              <a:t>EPMA 2013</a:t>
            </a:r>
            <a:endParaRPr lang="en-GB" altLang="en-GB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WDS PHA Measurement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</a:pPr>
            <a:r>
              <a:rPr lang="en-US" smtClean="0"/>
              <a:t>  Low energy pulses must be discriminated from baseline noise.</a:t>
            </a:r>
            <a:br>
              <a:rPr lang="en-US" smtClean="0"/>
            </a:br>
            <a:r>
              <a:rPr lang="en-US" smtClean="0"/>
              <a:t>	Proper setting of PHA: noise threshold, baseline, and window.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en-US" smtClean="0"/>
              <a:t>  PHA circuitry of WDS does not deal with pulse shaping like that of EDS 	Has been inherently faster.</a:t>
            </a:r>
            <a:br>
              <a:rPr lang="en-US" smtClean="0"/>
            </a:br>
            <a:r>
              <a:rPr lang="en-US" smtClean="0"/>
              <a:t>	Modern SDD systems are very fast now.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en-US" smtClean="0"/>
              <a:t>  Pulse energy shift with varying count rate results in instability. </a:t>
            </a:r>
            <a:br>
              <a:rPr lang="en-US" smtClean="0"/>
            </a:br>
            <a:r>
              <a:rPr lang="en-US" smtClean="0"/>
              <a:t>	At high count rates pulses are poorly discriminated from baseline noise.  	Use similar count rates on standard and sample.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en-US" smtClean="0"/>
              <a:t>  Avoid tight PHA window, use integral mode</a:t>
            </a:r>
            <a:br>
              <a:rPr lang="en-US" smtClean="0"/>
            </a:br>
            <a:r>
              <a:rPr lang="en-US" smtClean="0"/>
              <a:t>	unless a PHA interference is observed.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en-US" smtClean="0"/>
              <a:t>  The P-10 detector gas flow rate must be stable or else gas amplification factor varies, and so does count rate. P-10 Ar:CH4 ratio changes with time.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en-US" smtClean="0"/>
              <a:t>  Temperature variation will affect gas amplification factor</a:t>
            </a:r>
            <a:br>
              <a:rPr lang="en-US" smtClean="0"/>
            </a:br>
            <a:r>
              <a:rPr lang="en-US" smtClean="0"/>
              <a:t>	as well as thermal expansion of analyzer crystal.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en-US" smtClean="0"/>
              <a:t>  Low energy peaks need to be integrated due to</a:t>
            </a:r>
            <a:br>
              <a:rPr lang="en-US" smtClean="0"/>
            </a:br>
            <a:r>
              <a:rPr lang="en-US" smtClean="0"/>
              <a:t>	peak centroid and peak shape/area factors.</a:t>
            </a:r>
            <a:br>
              <a:rPr lang="en-US" smtClean="0"/>
            </a:br>
            <a:r>
              <a:rPr lang="en-US" smtClean="0"/>
              <a:t>	Use area-peak factor or perform integration.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863600">
              <a:defRPr/>
            </a:pPr>
            <a:r>
              <a:rPr lang="en-GB" altLang="en-GB" smtClean="0">
                <a:latin typeface="+mn-lt"/>
              </a:rPr>
              <a:t>EPMA 2013</a:t>
            </a:r>
            <a:endParaRPr lang="en-GB" altLang="en-GB">
              <a:latin typeface="+mn-lt"/>
            </a:endParaRPr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363" y="19050"/>
            <a:ext cx="7775575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smtClean="0"/>
              <a:t>Detector Bias Scan Si K</a:t>
            </a:r>
            <a:r>
              <a:rPr lang="en-US" smtClean="0">
                <a:latin typeface="Symbol" pitchFamily="18" charset="2"/>
              </a:rPr>
              <a:t>a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Vary Bias at PHA Narrow Window</a:t>
            </a:r>
          </a:p>
        </p:txBody>
      </p:sp>
      <p:sp>
        <p:nvSpPr>
          <p:cNvPr id="47109" name="Text Box 4"/>
          <p:cNvSpPr txBox="1">
            <a:spLocks noChangeArrowheads="1"/>
          </p:cNvSpPr>
          <p:nvPr/>
        </p:nvSpPr>
        <p:spPr bwMode="auto">
          <a:xfrm>
            <a:off x="215900" y="5402263"/>
            <a:ext cx="8208963" cy="1009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86420" tIns="0" rIns="86420" bIns="0"/>
          <a:lstStyle/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Detector bias scan using 3.9 volt baseline and 0.2 volt window on PHA.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Intended to minimize energy gain shift of PHA.</a:t>
            </a:r>
          </a:p>
          <a:p>
            <a:pPr defTabSz="863600" eaLnBrk="0" hangingPunct="0">
              <a:spcBef>
                <a:spcPct val="0"/>
              </a:spcBef>
            </a:pP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MSFC Spec 1, P-10 flow counter, TAP, 64x gain, Si K</a:t>
            </a:r>
            <a:r>
              <a:rPr lang="en-US" sz="1900">
                <a:solidFill>
                  <a:schemeClr val="bg2"/>
                </a:solidFill>
                <a:latin typeface="Symbol" pitchFamily="18" charset="2"/>
              </a:rPr>
              <a:t>a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 on SiO</a:t>
            </a:r>
            <a:r>
              <a:rPr lang="en-US" sz="1900" baseline="-25000">
                <a:solidFill>
                  <a:schemeClr val="bg2"/>
                </a:solidFill>
                <a:latin typeface="Times New Roman" pitchFamily="18" charset="0"/>
              </a:rPr>
              <a:t>2</a:t>
            </a:r>
            <a:r>
              <a:rPr lang="en-US" sz="1900">
                <a:solidFill>
                  <a:schemeClr val="bg2"/>
                </a:solidFill>
                <a:latin typeface="Times New Roman" pitchFamily="18" charset="0"/>
              </a:rPr>
              <a:t> metal @ 10k cps.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FFFFFF"/>
      </a:dk1>
      <a:lt1>
        <a:srgbClr val="FFFFFF"/>
      </a:lt1>
      <a:dk2>
        <a:srgbClr val="FFFF00"/>
      </a:dk2>
      <a:lt2>
        <a:srgbClr val="000000"/>
      </a:lt2>
      <a:accent1>
        <a:srgbClr val="FF9900"/>
      </a:accent1>
      <a:accent2>
        <a:srgbClr val="00FFFF"/>
      </a:accent2>
      <a:accent3>
        <a:srgbClr val="FFFF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rgbClr val="E5E0D2"/>
            </a:solidFill>
            <a:effectLst/>
            <a:latin typeface="ITCFranklinGothic LT Demi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rgbClr val="E5E0D2"/>
            </a:solidFill>
            <a:effectLst/>
            <a:latin typeface="ITCFranklinGothic LT Demi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ines On Blue">
  <a:themeElements>
    <a:clrScheme name="Lines On Blue 1">
      <a:dk1>
        <a:srgbClr val="000000"/>
      </a:dk1>
      <a:lt1>
        <a:srgbClr val="FFFFFF"/>
      </a:lt1>
      <a:dk2>
        <a:srgbClr val="000000"/>
      </a:dk2>
      <a:lt2>
        <a:srgbClr val="FFFF00"/>
      </a:lt2>
      <a:accent1>
        <a:srgbClr val="FF9933"/>
      </a:accent1>
      <a:accent2>
        <a:srgbClr val="0000FF"/>
      </a:accent2>
      <a:accent3>
        <a:srgbClr val="AAAAAA"/>
      </a:accent3>
      <a:accent4>
        <a:srgbClr val="DADADA"/>
      </a:accent4>
      <a:accent5>
        <a:srgbClr val="FFCAAD"/>
      </a:accent5>
      <a:accent6>
        <a:srgbClr val="0000E7"/>
      </a:accent6>
      <a:hlink>
        <a:srgbClr val="FF33CC"/>
      </a:hlink>
      <a:folHlink>
        <a:srgbClr val="000080"/>
      </a:folHlink>
    </a:clrScheme>
    <a:fontScheme name="Lines On Blu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Lines On Blue 1">
        <a:dk1>
          <a:srgbClr val="000000"/>
        </a:dk1>
        <a:lt1>
          <a:srgbClr val="FFFFFF"/>
        </a:lt1>
        <a:dk2>
          <a:srgbClr val="000000"/>
        </a:dk2>
        <a:lt2>
          <a:srgbClr val="FFFF00"/>
        </a:lt2>
        <a:accent1>
          <a:srgbClr val="FF9933"/>
        </a:accent1>
        <a:accent2>
          <a:srgbClr val="0000FF"/>
        </a:accent2>
        <a:accent3>
          <a:srgbClr val="AAAAAA"/>
        </a:accent3>
        <a:accent4>
          <a:srgbClr val="DADADA"/>
        </a:accent4>
        <a:accent5>
          <a:srgbClr val="FFCAAD"/>
        </a:accent5>
        <a:accent6>
          <a:srgbClr val="0000E7"/>
        </a:accent6>
        <a:hlink>
          <a:srgbClr val="FF33CC"/>
        </a:hlink>
        <a:folHlink>
          <a:srgbClr val="000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es On Blue 2">
        <a:dk1>
          <a:srgbClr val="000000"/>
        </a:dk1>
        <a:lt1>
          <a:srgbClr val="CCCCFF"/>
        </a:lt1>
        <a:dk2>
          <a:srgbClr val="660066"/>
        </a:dk2>
        <a:lt2>
          <a:srgbClr val="99CCFF"/>
        </a:lt2>
        <a:accent1>
          <a:srgbClr val="33CCFF"/>
        </a:accent1>
        <a:accent2>
          <a:srgbClr val="6699FF"/>
        </a:accent2>
        <a:accent3>
          <a:srgbClr val="E2E2FF"/>
        </a:accent3>
        <a:accent4>
          <a:srgbClr val="000000"/>
        </a:accent4>
        <a:accent5>
          <a:srgbClr val="ADE2FF"/>
        </a:accent5>
        <a:accent6>
          <a:srgbClr val="5C8AE7"/>
        </a:accent6>
        <a:hlink>
          <a:srgbClr val="6666FF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es On Blue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es On Blue 4">
        <a:dk1>
          <a:srgbClr val="000066"/>
        </a:dk1>
        <a:lt1>
          <a:srgbClr val="EAEAEA"/>
        </a:lt1>
        <a:dk2>
          <a:srgbClr val="660066"/>
        </a:dk2>
        <a:lt2>
          <a:srgbClr val="CBCBCB"/>
        </a:lt2>
        <a:accent1>
          <a:srgbClr val="330099"/>
        </a:accent1>
        <a:accent2>
          <a:srgbClr val="FF7C80"/>
        </a:accent2>
        <a:accent3>
          <a:srgbClr val="B8AAB8"/>
        </a:accent3>
        <a:accent4>
          <a:srgbClr val="C8C8C8"/>
        </a:accent4>
        <a:accent5>
          <a:srgbClr val="ADAACA"/>
        </a:accent5>
        <a:accent6>
          <a:srgbClr val="E77073"/>
        </a:accent6>
        <a:hlink>
          <a:srgbClr val="6666FF"/>
        </a:hlink>
        <a:folHlink>
          <a:srgbClr val="D6009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es On Blue 5">
        <a:dk1>
          <a:srgbClr val="000080"/>
        </a:dk1>
        <a:lt1>
          <a:srgbClr val="EAEAEA"/>
        </a:lt1>
        <a:dk2>
          <a:srgbClr val="9933FF"/>
        </a:dk2>
        <a:lt2>
          <a:srgbClr val="CBCBCB"/>
        </a:lt2>
        <a:accent1>
          <a:srgbClr val="00CC99"/>
        </a:accent1>
        <a:accent2>
          <a:srgbClr val="00CCFF"/>
        </a:accent2>
        <a:accent3>
          <a:srgbClr val="CAADFF"/>
        </a:accent3>
        <a:accent4>
          <a:srgbClr val="C8C8C8"/>
        </a:accent4>
        <a:accent5>
          <a:srgbClr val="AAE2CA"/>
        </a:accent5>
        <a:accent6>
          <a:srgbClr val="00B9E7"/>
        </a:accent6>
        <a:hlink>
          <a:srgbClr val="6666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es On Blue 6">
        <a:dk1>
          <a:srgbClr val="000000"/>
        </a:dk1>
        <a:lt1>
          <a:srgbClr val="FFFFCC"/>
        </a:lt1>
        <a:dk2>
          <a:srgbClr val="660066"/>
        </a:dk2>
        <a:lt2>
          <a:srgbClr val="FFFFFF"/>
        </a:lt2>
        <a:accent1>
          <a:srgbClr val="99CCFF"/>
        </a:accent1>
        <a:accent2>
          <a:srgbClr val="FFCC99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E7B98A"/>
        </a:accent6>
        <a:hlink>
          <a:srgbClr val="CC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34823</TotalTime>
  <Words>6657</Words>
  <Application>Microsoft Office PowerPoint</Application>
  <PresentationFormat>Custom</PresentationFormat>
  <Paragraphs>2084</Paragraphs>
  <Slides>171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171</vt:i4>
      </vt:variant>
    </vt:vector>
  </HeadingPairs>
  <TitlesOfParts>
    <vt:vector size="176" baseType="lpstr">
      <vt:lpstr>Default Design</vt:lpstr>
      <vt:lpstr>Lines On Blue</vt:lpstr>
      <vt:lpstr>Image</vt:lpstr>
      <vt:lpstr>Equation</vt:lpstr>
      <vt:lpstr>Chart</vt:lpstr>
      <vt:lpstr>Electron-Probe Microanalysis Advanced Topics</vt:lpstr>
      <vt:lpstr>Top list of EPMA issues Potential errors or mistakes</vt:lpstr>
      <vt:lpstr>EPMA Standards</vt:lpstr>
      <vt:lpstr>Microanalysis Standards</vt:lpstr>
      <vt:lpstr>Microprobe Sample Holder and Standard Mount</vt:lpstr>
      <vt:lpstr>How Microanalysis Standards are used for EPMA </vt:lpstr>
      <vt:lpstr>Selection of standards for EPMA</vt:lpstr>
      <vt:lpstr>Standards for Microanalysis</vt:lpstr>
      <vt:lpstr>Standards for EDS Microanalysis</vt:lpstr>
      <vt:lpstr>EDS Microanalysis Primary Standards</vt:lpstr>
      <vt:lpstr>EDS Microanalysis Secondary Standards</vt:lpstr>
      <vt:lpstr>Geometric Effects: Surface Roughness How much surface topography can we tolerate without significantly affecting results?</vt:lpstr>
      <vt:lpstr>Pulse-height analysis and wavescans for setup</vt:lpstr>
      <vt:lpstr>The Good, the Bad and the Ugly</vt:lpstr>
      <vt:lpstr>EPMA Standards: Desirable Attributes</vt:lpstr>
      <vt:lpstr>EPMA Standards: Emphasis on Mineral and Glass Multielement Standards</vt:lpstr>
      <vt:lpstr>EPMA Standards: Il buono, the Good</vt:lpstr>
      <vt:lpstr>EPMA Standards: Il brutto, the Bad</vt:lpstr>
      <vt:lpstr>EPMA Standards: Il cattivo, the Ugly</vt:lpstr>
      <vt:lpstr>Taylor Commercial Mount</vt:lpstr>
      <vt:lpstr>EPMA Standards: Effect of Oxide Layer Formation Oxidized Surface = Layered Structure</vt:lpstr>
      <vt:lpstr>Advances in EPMA: Geological Materials -- Standards</vt:lpstr>
      <vt:lpstr>Basalt Glass Indian Ocean USNM 113716: EPMA vs. Wet Chemistry Data</vt:lpstr>
      <vt:lpstr>Smithsonian Microbeam Standards Legacy of Eugene Jarosewich</vt:lpstr>
      <vt:lpstr>Rockport Fayalite Mineral separate vs. EPMA vs. Wet Chem</vt:lpstr>
      <vt:lpstr>Rockport Fayalite NMNH 85276 Wavelength Scans</vt:lpstr>
      <vt:lpstr>Kakanui Hornblende</vt:lpstr>
      <vt:lpstr>Kakanui Hornblende Homogeneity Evaluation</vt:lpstr>
      <vt:lpstr>KH Variable inclusion density and beam sampling</vt:lpstr>
      <vt:lpstr>Spectral Simplicity Mapping Compass / AXSIA + X-phase </vt:lpstr>
      <vt:lpstr>Kakanui hornblende contour maps PFE Surfer output, element wt%</vt:lpstr>
      <vt:lpstr>Quantitative Determination of Homogeneity</vt:lpstr>
      <vt:lpstr>Comparison of Intergrain and Intragrain Analyses </vt:lpstr>
      <vt:lpstr>Quantitative Determination of Homogeneity </vt:lpstr>
      <vt:lpstr>Identifying Analytical Errors in EPMA</vt:lpstr>
      <vt:lpstr>Analytical errors in WDS analysis</vt:lpstr>
      <vt:lpstr>Analytical errors: Error in measurement of k-ratio Systematic but function of concentration</vt:lpstr>
      <vt:lpstr>Carbon coat thickness And effect of non-standard coat</vt:lpstr>
      <vt:lpstr>Carbon coat Electron retardation vs. x-ray absorption</vt:lpstr>
      <vt:lpstr>Absorption by Carbon Coat: Low energy lines preferentially absorbed</vt:lpstr>
      <vt:lpstr>Intensity loss due to carbon coat</vt:lpstr>
      <vt:lpstr>Taylor Commercial Mount </vt:lpstr>
      <vt:lpstr>EPMA Standards: Effect of Oxide Layer Formation Oxidized Surface = Layered Structure</vt:lpstr>
      <vt:lpstr>Monitoring Instrument Performance Short term vs. long term</vt:lpstr>
      <vt:lpstr>Performance monitoring</vt:lpstr>
      <vt:lpstr>PFE Drift utility</vt:lpstr>
      <vt:lpstr>Excel output of Kakanui hornblende raw intensity data</vt:lpstr>
      <vt:lpstr>Long-term Microprobe Performance Monitoring </vt:lpstr>
      <vt:lpstr>Long-term Performance</vt:lpstr>
      <vt:lpstr>Long-term Performance</vt:lpstr>
      <vt:lpstr>EPMA long-term performance</vt:lpstr>
      <vt:lpstr>EPMA Accuracy</vt:lpstr>
      <vt:lpstr>Rare-earth element analysis by EPMA</vt:lpstr>
      <vt:lpstr>Pb in monoclinic Pb flux-grown REE-orthophosphates</vt:lpstr>
      <vt:lpstr>Accuracy Study for EPMA Comparison of Measured to Calculated K-ratio</vt:lpstr>
      <vt:lpstr>CMASTF Silicate Standards Geological materials are multicomponent</vt:lpstr>
      <vt:lpstr>CMASTF Standard Inventory: Natural &amp; Synthetic Composition in Wt% Oxide</vt:lpstr>
      <vt:lpstr>WU 8200 CMASTF Data Set WDS vs. EDS results</vt:lpstr>
      <vt:lpstr>EPMA Accuracy: Rare-earth analysis</vt:lpstr>
      <vt:lpstr>Washington University, Saint Louis Earth and Planetary Sciences JEOL JXA-8200</vt:lpstr>
      <vt:lpstr>Procedures for Quantitative EPMA, WDS Emphasis Instrument Calibration and Measurement</vt:lpstr>
      <vt:lpstr>Software Tools for the Microprobe Analyst</vt:lpstr>
      <vt:lpstr>Normal vs. Complex Samples</vt:lpstr>
      <vt:lpstr>Thin Film Example: 1 um Pt on Ni</vt:lpstr>
      <vt:lpstr>Particle: Ti sphere 0.5 um on Si substrate, 15 kV</vt:lpstr>
      <vt:lpstr>WDS Background Determination Peak and Background Interferences Absorption Edges  Wavelength Scans</vt:lpstr>
      <vt:lpstr>Wavelength Scans and Interferences</vt:lpstr>
      <vt:lpstr>Mg Ka peak on Kakanui hornblende Background locations for WDS measurement</vt:lpstr>
      <vt:lpstr>Wavelength scan LDE1 Ferrotremolite AM-9 Oxygen polynomial background</vt:lpstr>
      <vt:lpstr>LiF WDS Scans – fewest high-order interferences Cu, GaAs, Hf, Kakanui Hornblende </vt:lpstr>
      <vt:lpstr>PET WDS Scans – more high-order interferences Cr, Rh, PbS, Kakanui Hornblende</vt:lpstr>
      <vt:lpstr>TAP WDS Scans – the most high-order interferences Cr, Fe, PbS, Kakanui Hornblende</vt:lpstr>
      <vt:lpstr>WDS Scan TAP: Al, Cr, Ni, and NiCrAl Sample Note Cr Kb IV-order interference on Al Ka, Full Al peak width</vt:lpstr>
      <vt:lpstr>WDS Scan: LiF Crystal 95IRV Green, 95IRW Blue, 95IRX Red</vt:lpstr>
      <vt:lpstr>WDS Scan: PET Crystal 95IRV Green, 95IRW Blue, 95 IRX Red</vt:lpstr>
      <vt:lpstr>WDS Scan: PET Crystal Th Mb on U Ma, K Ka Peaks &amp; Ovlp U Mb</vt:lpstr>
      <vt:lpstr>WDS Background Selection: Cd (red) Te (blue)</vt:lpstr>
      <vt:lpstr>WDS Peak Shifts as Function of Bonding Environment</vt:lpstr>
      <vt:lpstr>Complex Sample Analysis</vt:lpstr>
      <vt:lpstr>REE WDS LiF Scan REE3 La, Ce, Pr, Y</vt:lpstr>
      <vt:lpstr>Lunar Keiviite-(Y) and ErPO4 WDS LiF Scans</vt:lpstr>
      <vt:lpstr>Lunar Keiviite-(Y) WDS LiF</vt:lpstr>
      <vt:lpstr>Wavelength-Dispersive Spectrometry (WDS) Summary</vt:lpstr>
      <vt:lpstr>WDS Spectrometry: Advances</vt:lpstr>
      <vt:lpstr>WDS Anatomy</vt:lpstr>
      <vt:lpstr>WDS Schematic JEOL Electron Microprobe</vt:lpstr>
      <vt:lpstr>WDS Spectrometer</vt:lpstr>
      <vt:lpstr>Electron Microprobe Column Spectrometer Alignment: Baseplate and Crystal</vt:lpstr>
      <vt:lpstr>WDS Defocusing: Vertical Spectrometer Sample Displacement along Z-axis</vt:lpstr>
      <vt:lpstr>WDS Spectrometer Units</vt:lpstr>
      <vt:lpstr>Diffracting Crystal Element Ranges</vt:lpstr>
      <vt:lpstr>LDE Diffracting Crystal Element Ranges</vt:lpstr>
      <vt:lpstr>L-Value X-ray Peak Positions for JEOL Microprobe</vt:lpstr>
      <vt:lpstr>WDS and EDS Comparison: Kakanui Hornblende WDS TAP GFC, SiLi EDS, Energy Scale</vt:lpstr>
      <vt:lpstr>WDS Wavelength Scan TAP Spec 2 25 KV 300 nA 70 - 266 mm 10 sec per point 0.1 / .09 mm step</vt:lpstr>
      <vt:lpstr>Pulse-Height Analysis Wavelength-dispersive spectrometer</vt:lpstr>
      <vt:lpstr>WDS pulse processing</vt:lpstr>
      <vt:lpstr>WDS PHA Measurement</vt:lpstr>
      <vt:lpstr>Detector Bias Scan Si Ka Vary Bias at PHA Narrow Window</vt:lpstr>
      <vt:lpstr>Detector PHA Scan Si Ka</vt:lpstr>
      <vt:lpstr>PHA Scans JEOL P-10 flow detector, PET crystal</vt:lpstr>
      <vt:lpstr>PHA Scans JEOL sealed Xe detector, LiF crystal</vt:lpstr>
      <vt:lpstr>Calibration of PHA Using Bias vs. ln(E) plots</vt:lpstr>
      <vt:lpstr>PHA Bias Plot for LIF/PET Data Si, Ti, Ni Bias data at 8, 16, 32, 64, and 128x Gain</vt:lpstr>
      <vt:lpstr>Gain Shift Due to Count Rate</vt:lpstr>
      <vt:lpstr>PHA Scan Ti La 20K CPS</vt:lpstr>
      <vt:lpstr>Carbon Ka PHA Scans Graphite, Fe3C</vt:lpstr>
      <vt:lpstr>Deadtime Measurement on the Wavelength-Dispersive Spectrometer</vt:lpstr>
      <vt:lpstr>WDS Deadtime Issues in EPMA</vt:lpstr>
      <vt:lpstr>Deadtime Behavior: Extending vs. Nonextending</vt:lpstr>
      <vt:lpstr>Deadtime Losses Input – Output Curves for msec Deadtime Constants</vt:lpstr>
      <vt:lpstr>Percentage Deadtime Losses Percent Level Corrections Apply to All Measurements</vt:lpstr>
      <vt:lpstr>Deadtime Relations Calculation of Deadtime Constant</vt:lpstr>
      <vt:lpstr>Deadtime Evaluation Plot Nm vs. Nm / i to determine LS Fit to t</vt:lpstr>
      <vt:lpstr>Verification of Probe Current vs. Absorbed Current Linearity and/or Detection of Sample Charging</vt:lpstr>
      <vt:lpstr>Deadtime Calculation from Excel Spreadsheet</vt:lpstr>
      <vt:lpstr>Deadtime Variation with Count Rate</vt:lpstr>
      <vt:lpstr>Deadtime Variation With Time and P-10 Gas Chemistry Comparison of Original and New Tracor PCS Electronics</vt:lpstr>
      <vt:lpstr>Accuracy Issues in EPMA</vt:lpstr>
      <vt:lpstr>Establishing Calibration of an Electron Microprobe</vt:lpstr>
      <vt:lpstr>Electron Microprobe Column Spectrometer Alignment: Baseplate and Crystal</vt:lpstr>
      <vt:lpstr>WDS Spectrometer Alignment--Baseplate and Crystal (JEOL, vertical spectrometers)</vt:lpstr>
      <vt:lpstr>CMASTF Silicate Standards Geological materials are multicomponent</vt:lpstr>
      <vt:lpstr>CMASTF Standard Inventory: Natural &amp; Synthetic Composition in Wt% Oxide</vt:lpstr>
      <vt:lpstr>Pouchou Experimental Binary K-ratio Data Set (n=756) F(rz) Algorithm – No silicates or multi-element materials</vt:lpstr>
      <vt:lpstr>Ag La NIST SRM 481 AgAu Alloy (y=40)</vt:lpstr>
      <vt:lpstr>Accuracy Study for EPMA Comparison of Measured to Calculated K-ratio</vt:lpstr>
      <vt:lpstr>Historical CMAS Data Caltech MAC Probe, Circa 1980’s</vt:lpstr>
      <vt:lpstr>Caltech JEOL 733 1990’s Spectrometer 124 TAP for Mg Al Si (Ca PET)</vt:lpstr>
      <vt:lpstr>Caltech JEOL 733 1990’s Spectrometer 1 TAP for Mg Al Si (Ca PET)</vt:lpstr>
      <vt:lpstr>WU JXA-8200 CMASTF Data Set All WDS Data Superimposed</vt:lpstr>
      <vt:lpstr>Average Kmeas / Kcalc for CMASTF Standards Washington University JEOL 8200</vt:lpstr>
      <vt:lpstr>Accuracy, 1s % Error in Kmeas / Kcalc CMASTF Standards  Washington University JEOL 8200</vt:lpstr>
      <vt:lpstr>WU JXA-8200 CMASTF Data Set All WDS Data Superimposed Expanded Scale</vt:lpstr>
      <vt:lpstr>Washington University JEOL JXA-8200 SDD Quantitative Analysis Data</vt:lpstr>
      <vt:lpstr>CMASTF Standard Analyses WU8200 SDD LLSQ 120 sec. Acquisition T3</vt:lpstr>
      <vt:lpstr>CMASTF Standard Analyses WU8200 SDD LLSQ 60 sec. Acquisition T3</vt:lpstr>
      <vt:lpstr>CMASTF Standard Analyses WU8200 SDD LLSQ 3 sec. Acquisition T3</vt:lpstr>
      <vt:lpstr>Average Kmeas / Kcalc for CMASTF Standards WU8200 SDD Data @ 120, 60, 3 sec acquisition T3</vt:lpstr>
      <vt:lpstr>Mass Absorption Coefficients Example TaSi alloy</vt:lpstr>
      <vt:lpstr>Mass Absorption Coefficients for Si Ka By Absorber Z, All MAC Data Sets Compared</vt:lpstr>
      <vt:lpstr>Silicon Ka MAC at L-edge of Absorber</vt:lpstr>
      <vt:lpstr>Silicon Ka MAC at M-edge of Absorber Si Ka close to the Ta M5 absorption edge</vt:lpstr>
      <vt:lpstr>Comparison of Si Ka MACS Relative percent s</vt:lpstr>
      <vt:lpstr>Elevated and Uncertain MAC Values for K, L, M Lines: Proximity to Absorption Edge of Matrix Element</vt:lpstr>
      <vt:lpstr>Error Analysis Ta La in TaSi2 All algorithms and MAC sets (PAPF-FFAST = 1.0)</vt:lpstr>
      <vt:lpstr>Error Analysis Si Ka in TaSi2 All algorithms and MAC sets (PAPF-FFAST=1.0)</vt:lpstr>
      <vt:lpstr>Calculated Compositions of TaSi2 Relative to PAP—FFAST Nominal K-ratios</vt:lpstr>
      <vt:lpstr>Quantitative Compositional Mapping</vt:lpstr>
      <vt:lpstr>Advances in EPMA: Quantitative mapping</vt:lpstr>
      <vt:lpstr>Probe Image WDS stage map setup window</vt:lpstr>
      <vt:lpstr>Probe Image WDS map acquisition + BSE Stillwater chrome-dunite sample 1 cm x 1 cm</vt:lpstr>
      <vt:lpstr>CalcImage setup</vt:lpstr>
      <vt:lpstr>CalcImage map processing</vt:lpstr>
      <vt:lpstr>Surfer Visual Basic script file Generated by CalcImage – you just run it!</vt:lpstr>
      <vt:lpstr>Surfer contour maps Stillwater chrome-dunite sample</vt:lpstr>
      <vt:lpstr>Surfer contour maps Stillwater chrome-dunite sample</vt:lpstr>
      <vt:lpstr>Surfer contour maps Stillwater chrome-dunite sample</vt:lpstr>
      <vt:lpstr>Chemical cluster analysis</vt:lpstr>
      <vt:lpstr>Classify interface</vt:lpstr>
      <vt:lpstr>Quantitative Analysis of Olivine</vt:lpstr>
      <vt:lpstr>Olivine Standards: Mg-rich (Mg,Fe)2SiO4</vt:lpstr>
      <vt:lpstr>Olivine Standards: Mn, Fe, Ni</vt:lpstr>
      <vt:lpstr>Rockport Fayalite</vt:lpstr>
      <vt:lpstr>Rockport Fayalite Complete analysis needed for quantitative correction</vt:lpstr>
      <vt:lpstr>Fayalite Standards</vt:lpstr>
      <vt:lpstr>EPMA of San Carlos Olivine Correction Method and macs @ 20 KV, 40 TOA</vt:lpstr>
      <vt:lpstr>Systematic Errors in Olivine M2+2SiO4  PAPF, Heinrich 1986 macs @ 20 KV, 40 TOA</vt:lpstr>
      <vt:lpstr>Systematic Error Using Oxide Standards</vt:lpstr>
      <vt:lpstr>Status Report: EPMA of Olivine</vt:lpstr>
      <vt:lpstr>Conclusions</vt:lpstr>
    </vt:vector>
  </TitlesOfParts>
  <Company>BAE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Carpenter</dc:creator>
  <cp:lastModifiedBy>Carpenter</cp:lastModifiedBy>
  <cp:revision>504</cp:revision>
  <dcterms:created xsi:type="dcterms:W3CDTF">2003-09-18T17:10:06Z</dcterms:created>
  <dcterms:modified xsi:type="dcterms:W3CDTF">2013-01-29T23:44:48Z</dcterms:modified>
</cp:coreProperties>
</file>